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92"/>
  </p:notesMasterIdLst>
  <p:sldIdLst>
    <p:sldId id="330" r:id="rId4"/>
    <p:sldId id="257" r:id="rId5"/>
    <p:sldId id="262" r:id="rId6"/>
    <p:sldId id="1983" r:id="rId7"/>
    <p:sldId id="2097" r:id="rId8"/>
    <p:sldId id="1984" r:id="rId9"/>
    <p:sldId id="2010" r:id="rId10"/>
    <p:sldId id="2100" r:id="rId11"/>
    <p:sldId id="2098" r:id="rId12"/>
    <p:sldId id="2101" r:id="rId13"/>
    <p:sldId id="2102" r:id="rId14"/>
    <p:sldId id="2106" r:id="rId15"/>
    <p:sldId id="2107" r:id="rId16"/>
    <p:sldId id="2108" r:id="rId17"/>
    <p:sldId id="2109" r:id="rId18"/>
    <p:sldId id="2105" r:id="rId19"/>
    <p:sldId id="2110" r:id="rId20"/>
    <p:sldId id="2111" r:id="rId21"/>
    <p:sldId id="2112" r:id="rId22"/>
    <p:sldId id="261" r:id="rId23"/>
    <p:sldId id="2113" r:id="rId24"/>
    <p:sldId id="270" r:id="rId25"/>
    <p:sldId id="271" r:id="rId26"/>
    <p:sldId id="266" r:id="rId27"/>
    <p:sldId id="269" r:id="rId28"/>
    <p:sldId id="265" r:id="rId29"/>
    <p:sldId id="2104" r:id="rId30"/>
    <p:sldId id="2114" r:id="rId31"/>
    <p:sldId id="2115" r:id="rId32"/>
    <p:sldId id="2099" r:id="rId33"/>
    <p:sldId id="1985" r:id="rId34"/>
    <p:sldId id="1986" r:id="rId35"/>
    <p:sldId id="1987" r:id="rId36"/>
    <p:sldId id="1988" r:id="rId37"/>
    <p:sldId id="1989" r:id="rId38"/>
    <p:sldId id="1990" r:id="rId39"/>
    <p:sldId id="1991" r:id="rId40"/>
    <p:sldId id="1992" r:id="rId41"/>
    <p:sldId id="1993" r:id="rId42"/>
    <p:sldId id="1994" r:id="rId43"/>
    <p:sldId id="294" r:id="rId44"/>
    <p:sldId id="295" r:id="rId45"/>
    <p:sldId id="296" r:id="rId46"/>
    <p:sldId id="1995" r:id="rId47"/>
    <p:sldId id="1996" r:id="rId48"/>
    <p:sldId id="1997" r:id="rId49"/>
    <p:sldId id="1998" r:id="rId50"/>
    <p:sldId id="1999" r:id="rId51"/>
    <p:sldId id="302" r:id="rId52"/>
    <p:sldId id="2000" r:id="rId53"/>
    <p:sldId id="2001" r:id="rId54"/>
    <p:sldId id="2002" r:id="rId55"/>
    <p:sldId id="2003" r:id="rId56"/>
    <p:sldId id="2004" r:id="rId57"/>
    <p:sldId id="2005" r:id="rId58"/>
    <p:sldId id="2006" r:id="rId59"/>
    <p:sldId id="2007" r:id="rId60"/>
    <p:sldId id="2008" r:id="rId61"/>
    <p:sldId id="313" r:id="rId62"/>
    <p:sldId id="314" r:id="rId63"/>
    <p:sldId id="2009" r:id="rId64"/>
    <p:sldId id="2011" r:id="rId65"/>
    <p:sldId id="2096" r:id="rId66"/>
    <p:sldId id="2059" r:id="rId67"/>
    <p:sldId id="2060" r:id="rId68"/>
    <p:sldId id="2061" r:id="rId69"/>
    <p:sldId id="2062" r:id="rId70"/>
    <p:sldId id="2063" r:id="rId71"/>
    <p:sldId id="2064" r:id="rId72"/>
    <p:sldId id="2065" r:id="rId73"/>
    <p:sldId id="2066" r:id="rId74"/>
    <p:sldId id="2067" r:id="rId75"/>
    <p:sldId id="2068" r:id="rId76"/>
    <p:sldId id="2069" r:id="rId77"/>
    <p:sldId id="2070" r:id="rId78"/>
    <p:sldId id="2071" r:id="rId79"/>
    <p:sldId id="2090" r:id="rId80"/>
    <p:sldId id="360" r:id="rId81"/>
    <p:sldId id="361" r:id="rId82"/>
    <p:sldId id="2012" r:id="rId83"/>
    <p:sldId id="2013" r:id="rId84"/>
    <p:sldId id="2014" r:id="rId85"/>
    <p:sldId id="2015" r:id="rId86"/>
    <p:sldId id="2091" r:id="rId87"/>
    <p:sldId id="2018" r:id="rId88"/>
    <p:sldId id="2095" r:id="rId89"/>
    <p:sldId id="316" r:id="rId90"/>
    <p:sldId id="324"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00FF00"/>
    <a:srgbClr val="FF0000"/>
    <a:srgbClr val="FB1C05"/>
    <a:srgbClr val="FC695A"/>
    <a:srgbClr val="59F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p:restoredTop sz="94694"/>
  </p:normalViewPr>
  <p:slideViewPr>
    <p:cSldViewPr>
      <p:cViewPr varScale="1">
        <p:scale>
          <a:sx n="144" d="100"/>
          <a:sy n="144" d="100"/>
        </p:scale>
        <p:origin x="544"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48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41D9AC-C4DC-4626-BD9E-860ADBEBE25E}" type="datetimeFigureOut">
              <a:rPr lang="en-US" smtClean="0"/>
              <a:pPr/>
              <a:t>11/30/22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6B2A92-AD47-4AF8-BBA5-94641E99511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2</a:t>
            </a:fld>
            <a:endParaRPr lang="en-US"/>
          </a:p>
        </p:txBody>
      </p:sp>
    </p:spTree>
    <p:extLst>
      <p:ext uri="{BB962C8B-B14F-4D97-AF65-F5344CB8AC3E}">
        <p14:creationId xmlns:p14="http://schemas.microsoft.com/office/powerpoint/2010/main" val="252640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8D6E9C-CB34-4FFF-84FA-317E47FBFF9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3389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8D6E9C-CB34-4FFF-84FA-317E47FBFF9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0835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in the lecture is a little different from the book, because Justin Johnson’s lectures follow a different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1D4ED9-1B63-4229-8F06-FCD43E3C53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4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8D6E9C-CB34-4FFF-84FA-317E47FBFF9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053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in the lecture is a little different from the book, because Justin Johnson’s lectures follow a different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1D4ED9-1B63-4229-8F06-FCD43E3C532E}"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1674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88</a:t>
            </a:fld>
            <a:endParaRPr lang="en-US"/>
          </a:p>
        </p:txBody>
      </p:sp>
    </p:spTree>
    <p:extLst>
      <p:ext uri="{BB962C8B-B14F-4D97-AF65-F5344CB8AC3E}">
        <p14:creationId xmlns:p14="http://schemas.microsoft.com/office/powerpoint/2010/main" val="2373150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BCA3C84-B78A-4974-AD61-9619B9242517}" type="datetimeFigureOut">
              <a:rPr lang="en-US" smtClean="0"/>
              <a:pPr/>
              <a:t>11/30/22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A3C84-B78A-4974-AD61-9619B9242517}" type="datetimeFigureOut">
              <a:rPr lang="en-US" smtClean="0"/>
              <a:pPr/>
              <a:t>11/30/22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A3C84-B78A-4974-AD61-9619B9242517}" type="datetimeFigureOut">
              <a:rPr lang="en-US" smtClean="0"/>
              <a:pPr/>
              <a:t>11/30/22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2F23-04BC-174D-975B-EA52EAFD2B1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9A7F4B8-8373-BC4A-8421-8BD78F92ECF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Picture 4">
            <a:extLst>
              <a:ext uri="{FF2B5EF4-FFF2-40B4-BE49-F238E27FC236}">
                <a16:creationId xmlns:a16="http://schemas.microsoft.com/office/drawing/2014/main" id="{1A060A5D-2670-46FB-9F71-125129B3C12D}"/>
              </a:ext>
            </a:extLst>
          </p:cNvPr>
          <p:cNvPicPr>
            <a:picLocks noChangeAspect="1"/>
          </p:cNvPicPr>
          <p:nvPr userDrawn="1"/>
        </p:nvPicPr>
        <p:blipFill>
          <a:blip r:embed="rId2"/>
          <a:stretch>
            <a:fillRect/>
          </a:stretch>
        </p:blipFill>
        <p:spPr>
          <a:xfrm>
            <a:off x="0" y="0"/>
            <a:ext cx="9162262" cy="1266738"/>
          </a:xfrm>
          <a:prstGeom prst="rect">
            <a:avLst/>
          </a:prstGeom>
        </p:spPr>
      </p:pic>
      <p:sp>
        <p:nvSpPr>
          <p:cNvPr id="7" name="Slide Number Placeholder 5">
            <a:extLst>
              <a:ext uri="{FF2B5EF4-FFF2-40B4-BE49-F238E27FC236}">
                <a16:creationId xmlns:a16="http://schemas.microsoft.com/office/drawing/2014/main" id="{42171876-96D7-40D9-B5A9-E47ED4ADD121}"/>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410922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EFD5-305F-3C4E-B5C5-B78BD3A7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B4F126-98FF-6B4D-94F9-975ED7B51B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9CD4EA1D-3BB7-425E-A2D4-396EA92A037A}"/>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2476210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771B-1A74-4C45-B6AF-47D374D927C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B7148F0-52BC-7748-9157-69DC4A773D1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4" name="Picture 3">
            <a:extLst>
              <a:ext uri="{FF2B5EF4-FFF2-40B4-BE49-F238E27FC236}">
                <a16:creationId xmlns:a16="http://schemas.microsoft.com/office/drawing/2014/main" id="{60C10DCD-E7F0-45F1-889B-9273A29542B3}"/>
              </a:ext>
            </a:extLst>
          </p:cNvPr>
          <p:cNvPicPr>
            <a:picLocks noChangeAspect="1"/>
          </p:cNvPicPr>
          <p:nvPr userDrawn="1"/>
        </p:nvPicPr>
        <p:blipFill>
          <a:blip r:embed="rId2"/>
          <a:stretch>
            <a:fillRect/>
          </a:stretch>
        </p:blipFill>
        <p:spPr>
          <a:xfrm>
            <a:off x="0" y="0"/>
            <a:ext cx="9162262" cy="1266738"/>
          </a:xfrm>
          <a:prstGeom prst="rect">
            <a:avLst/>
          </a:prstGeom>
        </p:spPr>
      </p:pic>
      <p:sp>
        <p:nvSpPr>
          <p:cNvPr id="6" name="Slide Number Placeholder 5">
            <a:extLst>
              <a:ext uri="{FF2B5EF4-FFF2-40B4-BE49-F238E27FC236}">
                <a16:creationId xmlns:a16="http://schemas.microsoft.com/office/drawing/2014/main" id="{9ADC9234-F65F-489C-8BF6-2D58A516B999}"/>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371160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7107-386C-1641-9CD9-0EC991B191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DBDF79-BAF5-EB47-8AC9-CDF09BA2B936}"/>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4049E3-C1F5-CC4A-AC46-C057EFD0063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DA81EEE-07E2-4433-89F0-A485480FAE55}"/>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2546612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362D-E980-D946-9FCF-611BCF4E7CB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F56468-B094-734F-B799-EBFFA65357E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21A95BD-C379-1647-A664-F00FED3CE5B4}"/>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47818D-C5DD-3949-AF73-EA9BC14A79E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213B6B6-0AE2-F441-A704-ED8394DD992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0FDCD080-62AD-41B4-98C7-11051E670143}"/>
              </a:ext>
            </a:extLst>
          </p:cNvPr>
          <p:cNvSpPr>
            <a:spLocks noGrp="1"/>
          </p:cNvSpPr>
          <p:nvPr>
            <p:ph type="sldNum" sz="quarter" idx="10"/>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2842093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863E-F1DC-634D-8382-33C14251BE35}"/>
              </a:ext>
            </a:extLst>
          </p:cNvPr>
          <p:cNvSpPr>
            <a:spLocks noGrp="1"/>
          </p:cNvSpPr>
          <p:nvPr>
            <p:ph type="title"/>
          </p:nvPr>
        </p:nvSpPr>
        <p:spPr/>
        <p:txBody>
          <a:bodyPr/>
          <a:lstStyle/>
          <a:p>
            <a:r>
              <a:rPr lang="en-US"/>
              <a:t>Click to edit Master title style</a:t>
            </a:r>
          </a:p>
        </p:txBody>
      </p:sp>
      <p:sp>
        <p:nvSpPr>
          <p:cNvPr id="4" name="Slide Number Placeholder 5">
            <a:extLst>
              <a:ext uri="{FF2B5EF4-FFF2-40B4-BE49-F238E27FC236}">
                <a16:creationId xmlns:a16="http://schemas.microsoft.com/office/drawing/2014/main" id="{70696A53-1420-4DC0-802A-0E01355FA883}"/>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3547274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EDF79AB-86D9-428D-B986-520040056084}"/>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1180557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1AFD-80A6-6549-AD56-7A92D9BC67F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644F5DC-D4BA-BD47-ACE3-F8A98BC7575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CDE935-FB9D-544B-BC4D-29D041A700C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Slide Number Placeholder 5">
            <a:extLst>
              <a:ext uri="{FF2B5EF4-FFF2-40B4-BE49-F238E27FC236}">
                <a16:creationId xmlns:a16="http://schemas.microsoft.com/office/drawing/2014/main" id="{1255D744-9BE6-4760-9BB6-4D3999EE8A80}"/>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87030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A3C84-B78A-4974-AD61-9619B9242517}" type="datetimeFigureOut">
              <a:rPr lang="en-US" smtClean="0"/>
              <a:pPr/>
              <a:t>11/30/22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ED920-4F51-D640-B8F1-07E31B2B737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EC4BEF5-1B11-FA44-96F2-FA7B0DC1145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3FCBEFB-77FD-AB47-8634-5B508E79198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Slide Number Placeholder 5">
            <a:extLst>
              <a:ext uri="{FF2B5EF4-FFF2-40B4-BE49-F238E27FC236}">
                <a16:creationId xmlns:a16="http://schemas.microsoft.com/office/drawing/2014/main" id="{EF303F69-4475-457D-8C25-BE3EFFAAD0FE}"/>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1556509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6919-1AE4-084C-916B-607FA50E37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06BDEF-CA8F-6C48-8CFE-1DDCD148BF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57C19E0A-E39D-4563-8C0A-EBB531534BBF}"/>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1807617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705CC2-D948-264B-A9D4-D4CF09ADCF38}"/>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16F8B9-534E-594B-AA27-53CF505643C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47D03756-7836-4D15-AC3E-416BEA074DB1}"/>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2 - </a:t>
            </a:r>
            <a:fld id="{AC1089D3-84F4-7045-A571-C61BEF9B13BC}" type="slidenum">
              <a:rPr lang="en-US" smtClean="0"/>
              <a:pPr/>
              <a:t>‹#›</a:t>
            </a:fld>
            <a:endParaRPr lang="en-US" dirty="0"/>
          </a:p>
        </p:txBody>
      </p:sp>
    </p:spTree>
    <p:extLst>
      <p:ext uri="{BB962C8B-B14F-4D97-AF65-F5344CB8AC3E}">
        <p14:creationId xmlns:p14="http://schemas.microsoft.com/office/powerpoint/2010/main" val="2225637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3470-BF52-4DBC-86FE-F7EB78025A3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E855EE2-0DF5-4EE1-B5DB-E8764985EC3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FD4BDF1-2FB9-477A-874D-346EC2DC8E1A}"/>
              </a:ext>
            </a:extLst>
          </p:cNvPr>
          <p:cNvSpPr>
            <a:spLocks noGrp="1"/>
          </p:cNvSpPr>
          <p:nvPr>
            <p:ph type="dt" sz="half" idx="10"/>
          </p:nvPr>
        </p:nvSpPr>
        <p:spPr/>
        <p:txBody>
          <a:bodyPr/>
          <a:lstStyle/>
          <a:p>
            <a:r>
              <a:rPr lang="en-US"/>
              <a:t>Richard Szeliski</a:t>
            </a:r>
          </a:p>
        </p:txBody>
      </p:sp>
      <p:sp>
        <p:nvSpPr>
          <p:cNvPr id="5" name="Footer Placeholder 4">
            <a:extLst>
              <a:ext uri="{FF2B5EF4-FFF2-40B4-BE49-F238E27FC236}">
                <a16:creationId xmlns:a16="http://schemas.microsoft.com/office/drawing/2014/main" id="{39609C67-34DB-45A7-9502-22566D9A806F}"/>
              </a:ext>
            </a:extLst>
          </p:cNvPr>
          <p:cNvSpPr>
            <a:spLocks noGrp="1"/>
          </p:cNvSpPr>
          <p:nvPr>
            <p:ph type="ftr" sz="quarter" idx="11"/>
          </p:nvPr>
        </p:nvSpPr>
        <p:spPr/>
        <p:txBody>
          <a:bodyPr/>
          <a:lstStyle/>
          <a:p>
            <a:r>
              <a:rPr lang="en-US"/>
              <a:t>UW CSE 576 - Segmentation and Detection</a:t>
            </a:r>
            <a:endParaRPr lang="en-US" dirty="0"/>
          </a:p>
        </p:txBody>
      </p:sp>
      <p:sp>
        <p:nvSpPr>
          <p:cNvPr id="6" name="Slide Number Placeholder 5">
            <a:extLst>
              <a:ext uri="{FF2B5EF4-FFF2-40B4-BE49-F238E27FC236}">
                <a16:creationId xmlns:a16="http://schemas.microsoft.com/office/drawing/2014/main" id="{2E426764-D310-43D0-A858-E8869EBE4E13}"/>
              </a:ext>
            </a:extLst>
          </p:cNvPr>
          <p:cNvSpPr>
            <a:spLocks noGrp="1"/>
          </p:cNvSpPr>
          <p:nvPr>
            <p:ph type="sldNum" sz="quarter" idx="12"/>
          </p:nvPr>
        </p:nvSpPr>
        <p:spPr/>
        <p:txBody>
          <a:bodyPr/>
          <a:lstStyle/>
          <a:p>
            <a:fld id="{0B2D1479-DF4D-48DC-965E-2EAAECBF7152}" type="slidenum">
              <a:rPr lang="en-US" smtClean="0"/>
              <a:t>‹#›</a:t>
            </a:fld>
            <a:endParaRPr lang="en-US" dirty="0"/>
          </a:p>
        </p:txBody>
      </p:sp>
    </p:spTree>
    <p:extLst>
      <p:ext uri="{BB962C8B-B14F-4D97-AF65-F5344CB8AC3E}">
        <p14:creationId xmlns:p14="http://schemas.microsoft.com/office/powerpoint/2010/main" val="2803990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7F8E-1D34-4868-BF8B-4E9763C39D07}"/>
              </a:ext>
            </a:extLst>
          </p:cNvPr>
          <p:cNvSpPr>
            <a:spLocks noGrp="1"/>
          </p:cNvSpPr>
          <p:nvPr>
            <p:ph type="title"/>
          </p:nvPr>
        </p:nvSpPr>
        <p:spPr/>
        <p:txBody>
          <a:bodyPr/>
          <a:lstStyle>
            <a:lvl1pPr>
              <a:defRPr u="sng">
                <a:solidFill>
                  <a:schemeClr val="accent1">
                    <a:lumMod val="7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BDDCF43-776A-4B65-8BAE-460550A0EDDA}"/>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68C9FA-C981-4663-A128-3B487A1B948D}"/>
              </a:ext>
            </a:extLst>
          </p:cNvPr>
          <p:cNvSpPr>
            <a:spLocks noGrp="1"/>
          </p:cNvSpPr>
          <p:nvPr>
            <p:ph type="dt" sz="half" idx="10"/>
          </p:nvPr>
        </p:nvSpPr>
        <p:spPr/>
        <p:txBody>
          <a:bodyPr/>
          <a:lstStyle/>
          <a:p>
            <a:r>
              <a:rPr lang="en-US"/>
              <a:t>Richard Szeliski</a:t>
            </a:r>
            <a:endParaRPr lang="en-US" dirty="0"/>
          </a:p>
        </p:txBody>
      </p:sp>
      <p:sp>
        <p:nvSpPr>
          <p:cNvPr id="5" name="Footer Placeholder 4">
            <a:extLst>
              <a:ext uri="{FF2B5EF4-FFF2-40B4-BE49-F238E27FC236}">
                <a16:creationId xmlns:a16="http://schemas.microsoft.com/office/drawing/2014/main" id="{D2A79C60-BAD1-4957-9DBB-13372B7284C7}"/>
              </a:ext>
            </a:extLst>
          </p:cNvPr>
          <p:cNvSpPr>
            <a:spLocks noGrp="1"/>
          </p:cNvSpPr>
          <p:nvPr>
            <p:ph type="ftr" sz="quarter" idx="11"/>
          </p:nvPr>
        </p:nvSpPr>
        <p:spPr/>
        <p:txBody>
          <a:bodyPr/>
          <a:lstStyle>
            <a:lvl1pPr>
              <a:defRPr sz="1200"/>
            </a:lvl1pPr>
          </a:lstStyle>
          <a:p>
            <a:r>
              <a:rPr lang="en-US"/>
              <a:t>UW CSE 576 - Segmentation and Detection</a:t>
            </a:r>
            <a:endParaRPr lang="en-US" dirty="0"/>
          </a:p>
        </p:txBody>
      </p:sp>
      <p:sp>
        <p:nvSpPr>
          <p:cNvPr id="6" name="Slide Number Placeholder 5">
            <a:extLst>
              <a:ext uri="{FF2B5EF4-FFF2-40B4-BE49-F238E27FC236}">
                <a16:creationId xmlns:a16="http://schemas.microsoft.com/office/drawing/2014/main" id="{B2374F89-9777-40F1-8286-685DA751CB27}"/>
              </a:ext>
            </a:extLst>
          </p:cNvPr>
          <p:cNvSpPr>
            <a:spLocks noGrp="1"/>
          </p:cNvSpPr>
          <p:nvPr>
            <p:ph type="sldNum" sz="quarter" idx="12"/>
          </p:nvPr>
        </p:nvSpPr>
        <p:spPr/>
        <p:txBody>
          <a:bodyPr/>
          <a:lstStyle>
            <a:lvl1pPr>
              <a:defRPr sz="1200"/>
            </a:lvl1pPr>
          </a:lstStyle>
          <a:p>
            <a:fld id="{0B2D1479-DF4D-48DC-965E-2EAAECBF7152}" type="slidenum">
              <a:rPr lang="en-US" smtClean="0"/>
              <a:pPr/>
              <a:t>‹#›</a:t>
            </a:fld>
            <a:endParaRPr lang="en-US" dirty="0"/>
          </a:p>
        </p:txBody>
      </p:sp>
    </p:spTree>
    <p:extLst>
      <p:ext uri="{BB962C8B-B14F-4D97-AF65-F5344CB8AC3E}">
        <p14:creationId xmlns:p14="http://schemas.microsoft.com/office/powerpoint/2010/main" val="2996388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8B69-FB78-4189-A4CD-669FBA1469F1}"/>
              </a:ext>
            </a:extLst>
          </p:cNvPr>
          <p:cNvSpPr>
            <a:spLocks noGrp="1"/>
          </p:cNvSpPr>
          <p:nvPr>
            <p:ph type="title"/>
          </p:nvPr>
        </p:nvSpPr>
        <p:spPr>
          <a:xfrm>
            <a:off x="623888" y="1709739"/>
            <a:ext cx="7886700" cy="2852737"/>
          </a:xfrm>
        </p:spPr>
        <p:txBody>
          <a:bodyPr anchor="b"/>
          <a:lstStyle>
            <a:lvl1pPr>
              <a:defRPr sz="4500">
                <a:solidFill>
                  <a:schemeClr val="accent1">
                    <a:lumMod val="75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A143F167-C22A-4F2A-8601-50F62AD79A6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8076C0-4778-4C54-AD06-C183C605C514}"/>
              </a:ext>
            </a:extLst>
          </p:cNvPr>
          <p:cNvSpPr>
            <a:spLocks noGrp="1"/>
          </p:cNvSpPr>
          <p:nvPr>
            <p:ph type="dt" sz="half" idx="10"/>
          </p:nvPr>
        </p:nvSpPr>
        <p:spPr/>
        <p:txBody>
          <a:bodyPr/>
          <a:lstStyle/>
          <a:p>
            <a:r>
              <a:rPr lang="en-US"/>
              <a:t>Richard Szeliski</a:t>
            </a:r>
          </a:p>
        </p:txBody>
      </p:sp>
      <p:sp>
        <p:nvSpPr>
          <p:cNvPr id="5" name="Footer Placeholder 4">
            <a:extLst>
              <a:ext uri="{FF2B5EF4-FFF2-40B4-BE49-F238E27FC236}">
                <a16:creationId xmlns:a16="http://schemas.microsoft.com/office/drawing/2014/main" id="{6C459327-F71B-4DEA-A63A-E7A99830EC5E}"/>
              </a:ext>
            </a:extLst>
          </p:cNvPr>
          <p:cNvSpPr>
            <a:spLocks noGrp="1"/>
          </p:cNvSpPr>
          <p:nvPr>
            <p:ph type="ftr" sz="quarter" idx="11"/>
          </p:nvPr>
        </p:nvSpPr>
        <p:spPr/>
        <p:txBody>
          <a:bodyPr/>
          <a:lstStyle/>
          <a:p>
            <a:r>
              <a:rPr lang="en-US"/>
              <a:t>UW CSE 576 - Segmentation and Detection</a:t>
            </a:r>
          </a:p>
        </p:txBody>
      </p:sp>
      <p:sp>
        <p:nvSpPr>
          <p:cNvPr id="6" name="Slide Number Placeholder 5">
            <a:extLst>
              <a:ext uri="{FF2B5EF4-FFF2-40B4-BE49-F238E27FC236}">
                <a16:creationId xmlns:a16="http://schemas.microsoft.com/office/drawing/2014/main" id="{1CEF08EB-9083-4822-9C6D-836E165E646E}"/>
              </a:ext>
            </a:extLst>
          </p:cNvPr>
          <p:cNvSpPr>
            <a:spLocks noGrp="1"/>
          </p:cNvSpPr>
          <p:nvPr>
            <p:ph type="sldNum" sz="quarter" idx="12"/>
          </p:nvPr>
        </p:nvSpPr>
        <p:spPr/>
        <p:txBody>
          <a:bodyPr/>
          <a:lstStyle/>
          <a:p>
            <a:fld id="{0B2D1479-DF4D-48DC-965E-2EAAECBF7152}" type="slidenum">
              <a:rPr lang="en-US" smtClean="0"/>
              <a:t>‹#›</a:t>
            </a:fld>
            <a:endParaRPr lang="en-US"/>
          </a:p>
        </p:txBody>
      </p:sp>
    </p:spTree>
    <p:extLst>
      <p:ext uri="{BB962C8B-B14F-4D97-AF65-F5344CB8AC3E}">
        <p14:creationId xmlns:p14="http://schemas.microsoft.com/office/powerpoint/2010/main" val="1102965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D4A3-2DC9-48EF-B824-88675178883A}"/>
              </a:ext>
            </a:extLst>
          </p:cNvPr>
          <p:cNvSpPr>
            <a:spLocks noGrp="1"/>
          </p:cNvSpPr>
          <p:nvPr>
            <p:ph type="title"/>
          </p:nvPr>
        </p:nvSpPr>
        <p:spPr/>
        <p:txBody>
          <a:bodyPr/>
          <a:lstStyle>
            <a:lvl1pPr>
              <a:defRPr u="sng">
                <a:solidFill>
                  <a:schemeClr val="accent1">
                    <a:lumMod val="7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030D69-3812-4CF9-9AF6-8C50348C333C}"/>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227FE-E1E1-47EA-9FBF-F7D53E882F8B}"/>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14D25A-91F3-495A-BEDC-643E261ED382}"/>
              </a:ext>
            </a:extLst>
          </p:cNvPr>
          <p:cNvSpPr>
            <a:spLocks noGrp="1"/>
          </p:cNvSpPr>
          <p:nvPr>
            <p:ph type="dt" sz="half" idx="10"/>
          </p:nvPr>
        </p:nvSpPr>
        <p:spPr/>
        <p:txBody>
          <a:bodyPr/>
          <a:lstStyle/>
          <a:p>
            <a:r>
              <a:rPr lang="en-US"/>
              <a:t>Richard Szeliski</a:t>
            </a:r>
          </a:p>
        </p:txBody>
      </p:sp>
      <p:sp>
        <p:nvSpPr>
          <p:cNvPr id="6" name="Footer Placeholder 5">
            <a:extLst>
              <a:ext uri="{FF2B5EF4-FFF2-40B4-BE49-F238E27FC236}">
                <a16:creationId xmlns:a16="http://schemas.microsoft.com/office/drawing/2014/main" id="{F66A6405-1981-439C-8B73-510C0859CFD5}"/>
              </a:ext>
            </a:extLst>
          </p:cNvPr>
          <p:cNvSpPr>
            <a:spLocks noGrp="1"/>
          </p:cNvSpPr>
          <p:nvPr>
            <p:ph type="ftr" sz="quarter" idx="11"/>
          </p:nvPr>
        </p:nvSpPr>
        <p:spPr/>
        <p:txBody>
          <a:bodyPr/>
          <a:lstStyle/>
          <a:p>
            <a:r>
              <a:rPr lang="en-US"/>
              <a:t>UW CSE 576 - Segmentation and Detection</a:t>
            </a:r>
          </a:p>
        </p:txBody>
      </p:sp>
      <p:sp>
        <p:nvSpPr>
          <p:cNvPr id="7" name="Slide Number Placeholder 6">
            <a:extLst>
              <a:ext uri="{FF2B5EF4-FFF2-40B4-BE49-F238E27FC236}">
                <a16:creationId xmlns:a16="http://schemas.microsoft.com/office/drawing/2014/main" id="{AE55C4BD-5BAE-4AE3-93B8-969B6C1F14EE}"/>
              </a:ext>
            </a:extLst>
          </p:cNvPr>
          <p:cNvSpPr>
            <a:spLocks noGrp="1"/>
          </p:cNvSpPr>
          <p:nvPr>
            <p:ph type="sldNum" sz="quarter" idx="12"/>
          </p:nvPr>
        </p:nvSpPr>
        <p:spPr/>
        <p:txBody>
          <a:bodyPr/>
          <a:lstStyle/>
          <a:p>
            <a:fld id="{0B2D1479-DF4D-48DC-965E-2EAAECBF7152}" type="slidenum">
              <a:rPr lang="en-US" smtClean="0"/>
              <a:t>‹#›</a:t>
            </a:fld>
            <a:endParaRPr lang="en-US"/>
          </a:p>
        </p:txBody>
      </p:sp>
    </p:spTree>
    <p:extLst>
      <p:ext uri="{BB962C8B-B14F-4D97-AF65-F5344CB8AC3E}">
        <p14:creationId xmlns:p14="http://schemas.microsoft.com/office/powerpoint/2010/main" val="2359715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6067B-E91B-41F7-91D7-DE15F23599C5}"/>
              </a:ext>
            </a:extLst>
          </p:cNvPr>
          <p:cNvSpPr>
            <a:spLocks noGrp="1"/>
          </p:cNvSpPr>
          <p:nvPr>
            <p:ph type="title"/>
          </p:nvPr>
        </p:nvSpPr>
        <p:spPr>
          <a:xfrm>
            <a:off x="629841" y="365126"/>
            <a:ext cx="7886700" cy="1325563"/>
          </a:xfrm>
        </p:spPr>
        <p:txBody>
          <a:bodyPr/>
          <a:lstStyle>
            <a:lvl1pPr>
              <a:defRPr u="sng">
                <a:solidFill>
                  <a:schemeClr val="accent1">
                    <a:lumMod val="75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3B162EE-7F8B-4927-BFB0-DC85C7B04A8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ED7501E7-E1DB-4662-B5B9-D654C774C023}"/>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799CA7-C87D-4D86-951D-579C91E02ED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D97AF3B-BBE6-4D5F-BB06-86F6D6C75010}"/>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AF6D22-C4B5-4612-AD5D-4E92ACE1D785}"/>
              </a:ext>
            </a:extLst>
          </p:cNvPr>
          <p:cNvSpPr>
            <a:spLocks noGrp="1"/>
          </p:cNvSpPr>
          <p:nvPr>
            <p:ph type="dt" sz="half" idx="10"/>
          </p:nvPr>
        </p:nvSpPr>
        <p:spPr/>
        <p:txBody>
          <a:bodyPr/>
          <a:lstStyle/>
          <a:p>
            <a:r>
              <a:rPr lang="en-US"/>
              <a:t>Richard Szeliski</a:t>
            </a:r>
          </a:p>
        </p:txBody>
      </p:sp>
      <p:sp>
        <p:nvSpPr>
          <p:cNvPr id="8" name="Footer Placeholder 7">
            <a:extLst>
              <a:ext uri="{FF2B5EF4-FFF2-40B4-BE49-F238E27FC236}">
                <a16:creationId xmlns:a16="http://schemas.microsoft.com/office/drawing/2014/main" id="{A1C3E928-E5B8-4FCE-8E8A-79A842F8FFE8}"/>
              </a:ext>
            </a:extLst>
          </p:cNvPr>
          <p:cNvSpPr>
            <a:spLocks noGrp="1"/>
          </p:cNvSpPr>
          <p:nvPr>
            <p:ph type="ftr" sz="quarter" idx="11"/>
          </p:nvPr>
        </p:nvSpPr>
        <p:spPr/>
        <p:txBody>
          <a:bodyPr/>
          <a:lstStyle/>
          <a:p>
            <a:r>
              <a:rPr lang="en-US"/>
              <a:t>UW CSE 576 - Segmentation and Detection</a:t>
            </a:r>
          </a:p>
        </p:txBody>
      </p:sp>
      <p:sp>
        <p:nvSpPr>
          <p:cNvPr id="9" name="Slide Number Placeholder 8">
            <a:extLst>
              <a:ext uri="{FF2B5EF4-FFF2-40B4-BE49-F238E27FC236}">
                <a16:creationId xmlns:a16="http://schemas.microsoft.com/office/drawing/2014/main" id="{01DD1B47-24BD-4330-941B-A173803F56A3}"/>
              </a:ext>
            </a:extLst>
          </p:cNvPr>
          <p:cNvSpPr>
            <a:spLocks noGrp="1"/>
          </p:cNvSpPr>
          <p:nvPr>
            <p:ph type="sldNum" sz="quarter" idx="12"/>
          </p:nvPr>
        </p:nvSpPr>
        <p:spPr/>
        <p:txBody>
          <a:bodyPr/>
          <a:lstStyle/>
          <a:p>
            <a:fld id="{0B2D1479-DF4D-48DC-965E-2EAAECBF7152}" type="slidenum">
              <a:rPr lang="en-US" smtClean="0"/>
              <a:t>‹#›</a:t>
            </a:fld>
            <a:endParaRPr lang="en-US"/>
          </a:p>
        </p:txBody>
      </p:sp>
    </p:spTree>
    <p:extLst>
      <p:ext uri="{BB962C8B-B14F-4D97-AF65-F5344CB8AC3E}">
        <p14:creationId xmlns:p14="http://schemas.microsoft.com/office/powerpoint/2010/main" val="3954636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F341-12C2-4D7A-89DE-1FB169E3D198}"/>
              </a:ext>
            </a:extLst>
          </p:cNvPr>
          <p:cNvSpPr>
            <a:spLocks noGrp="1"/>
          </p:cNvSpPr>
          <p:nvPr>
            <p:ph type="title"/>
          </p:nvPr>
        </p:nvSpPr>
        <p:spPr/>
        <p:txBody>
          <a:bodyPr/>
          <a:lstStyle>
            <a:lvl1pPr>
              <a:defRPr u="sng">
                <a:solidFill>
                  <a:schemeClr val="accent1">
                    <a:lumMod val="75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9F049F61-B677-4397-9572-E22CD0CFD318}"/>
              </a:ext>
            </a:extLst>
          </p:cNvPr>
          <p:cNvSpPr>
            <a:spLocks noGrp="1"/>
          </p:cNvSpPr>
          <p:nvPr>
            <p:ph type="dt" sz="half" idx="10"/>
          </p:nvPr>
        </p:nvSpPr>
        <p:spPr/>
        <p:txBody>
          <a:bodyPr/>
          <a:lstStyle/>
          <a:p>
            <a:r>
              <a:rPr lang="en-US"/>
              <a:t>Richard Szeliski</a:t>
            </a:r>
          </a:p>
        </p:txBody>
      </p:sp>
      <p:sp>
        <p:nvSpPr>
          <p:cNvPr id="4" name="Footer Placeholder 3">
            <a:extLst>
              <a:ext uri="{FF2B5EF4-FFF2-40B4-BE49-F238E27FC236}">
                <a16:creationId xmlns:a16="http://schemas.microsoft.com/office/drawing/2014/main" id="{1DAA06CE-CFD7-483B-A213-B373DFADBBF8}"/>
              </a:ext>
            </a:extLst>
          </p:cNvPr>
          <p:cNvSpPr>
            <a:spLocks noGrp="1"/>
          </p:cNvSpPr>
          <p:nvPr>
            <p:ph type="ftr" sz="quarter" idx="11"/>
          </p:nvPr>
        </p:nvSpPr>
        <p:spPr/>
        <p:txBody>
          <a:bodyPr/>
          <a:lstStyle/>
          <a:p>
            <a:r>
              <a:rPr lang="en-US"/>
              <a:t>UW CSE 576 - Segmentation and Detection</a:t>
            </a:r>
          </a:p>
        </p:txBody>
      </p:sp>
      <p:sp>
        <p:nvSpPr>
          <p:cNvPr id="5" name="Slide Number Placeholder 4">
            <a:extLst>
              <a:ext uri="{FF2B5EF4-FFF2-40B4-BE49-F238E27FC236}">
                <a16:creationId xmlns:a16="http://schemas.microsoft.com/office/drawing/2014/main" id="{4E97520C-556D-46AA-9428-6D28FC227E55}"/>
              </a:ext>
            </a:extLst>
          </p:cNvPr>
          <p:cNvSpPr>
            <a:spLocks noGrp="1"/>
          </p:cNvSpPr>
          <p:nvPr>
            <p:ph type="sldNum" sz="quarter" idx="12"/>
          </p:nvPr>
        </p:nvSpPr>
        <p:spPr/>
        <p:txBody>
          <a:bodyPr/>
          <a:lstStyle/>
          <a:p>
            <a:fld id="{0B2D1479-DF4D-48DC-965E-2EAAECBF7152}" type="slidenum">
              <a:rPr lang="en-US" smtClean="0"/>
              <a:t>‹#›</a:t>
            </a:fld>
            <a:endParaRPr lang="en-US"/>
          </a:p>
        </p:txBody>
      </p:sp>
    </p:spTree>
    <p:extLst>
      <p:ext uri="{BB962C8B-B14F-4D97-AF65-F5344CB8AC3E}">
        <p14:creationId xmlns:p14="http://schemas.microsoft.com/office/powerpoint/2010/main" val="2928508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EB9F19-F8FD-4046-AF66-D9BDE7233F66}"/>
              </a:ext>
            </a:extLst>
          </p:cNvPr>
          <p:cNvSpPr>
            <a:spLocks noGrp="1"/>
          </p:cNvSpPr>
          <p:nvPr>
            <p:ph type="dt" sz="half" idx="10"/>
          </p:nvPr>
        </p:nvSpPr>
        <p:spPr/>
        <p:txBody>
          <a:bodyPr/>
          <a:lstStyle/>
          <a:p>
            <a:r>
              <a:rPr lang="en-US"/>
              <a:t>Richard Szeliski</a:t>
            </a:r>
          </a:p>
        </p:txBody>
      </p:sp>
      <p:sp>
        <p:nvSpPr>
          <p:cNvPr id="3" name="Footer Placeholder 2">
            <a:extLst>
              <a:ext uri="{FF2B5EF4-FFF2-40B4-BE49-F238E27FC236}">
                <a16:creationId xmlns:a16="http://schemas.microsoft.com/office/drawing/2014/main" id="{2B57EF89-95A2-4B58-BD9D-1F6173B838CC}"/>
              </a:ext>
            </a:extLst>
          </p:cNvPr>
          <p:cNvSpPr>
            <a:spLocks noGrp="1"/>
          </p:cNvSpPr>
          <p:nvPr>
            <p:ph type="ftr" sz="quarter" idx="11"/>
          </p:nvPr>
        </p:nvSpPr>
        <p:spPr/>
        <p:txBody>
          <a:bodyPr/>
          <a:lstStyle/>
          <a:p>
            <a:r>
              <a:rPr lang="en-US"/>
              <a:t>UW CSE 576 - Segmentation and Detection</a:t>
            </a:r>
          </a:p>
        </p:txBody>
      </p:sp>
      <p:sp>
        <p:nvSpPr>
          <p:cNvPr id="4" name="Slide Number Placeholder 3">
            <a:extLst>
              <a:ext uri="{FF2B5EF4-FFF2-40B4-BE49-F238E27FC236}">
                <a16:creationId xmlns:a16="http://schemas.microsoft.com/office/drawing/2014/main" id="{30F04BF0-8869-4CC8-A834-228DE1618AE3}"/>
              </a:ext>
            </a:extLst>
          </p:cNvPr>
          <p:cNvSpPr>
            <a:spLocks noGrp="1"/>
          </p:cNvSpPr>
          <p:nvPr>
            <p:ph type="sldNum" sz="quarter" idx="12"/>
          </p:nvPr>
        </p:nvSpPr>
        <p:spPr/>
        <p:txBody>
          <a:bodyPr/>
          <a:lstStyle/>
          <a:p>
            <a:fld id="{0B2D1479-DF4D-48DC-965E-2EAAECBF7152}" type="slidenum">
              <a:rPr lang="en-US" smtClean="0"/>
              <a:t>‹#›</a:t>
            </a:fld>
            <a:endParaRPr lang="en-US"/>
          </a:p>
        </p:txBody>
      </p:sp>
    </p:spTree>
    <p:extLst>
      <p:ext uri="{BB962C8B-B14F-4D97-AF65-F5344CB8AC3E}">
        <p14:creationId xmlns:p14="http://schemas.microsoft.com/office/powerpoint/2010/main" val="378773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CA3C84-B78A-4974-AD61-9619B9242517}" type="datetimeFigureOut">
              <a:rPr lang="en-US" smtClean="0"/>
              <a:pPr/>
              <a:t>11/30/22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7738-6A12-4FB5-9ED1-93EF67D3437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5380F27-0162-4715-962C-94C357A1564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7967F1-9A23-4AB4-82FB-B69D194413A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1E51034-FE72-4A0A-B143-0E12D51019D7}"/>
              </a:ext>
            </a:extLst>
          </p:cNvPr>
          <p:cNvSpPr>
            <a:spLocks noGrp="1"/>
          </p:cNvSpPr>
          <p:nvPr>
            <p:ph type="dt" sz="half" idx="10"/>
          </p:nvPr>
        </p:nvSpPr>
        <p:spPr/>
        <p:txBody>
          <a:bodyPr/>
          <a:lstStyle/>
          <a:p>
            <a:r>
              <a:rPr lang="en-US"/>
              <a:t>Richard Szeliski</a:t>
            </a:r>
          </a:p>
        </p:txBody>
      </p:sp>
      <p:sp>
        <p:nvSpPr>
          <p:cNvPr id="6" name="Footer Placeholder 5">
            <a:extLst>
              <a:ext uri="{FF2B5EF4-FFF2-40B4-BE49-F238E27FC236}">
                <a16:creationId xmlns:a16="http://schemas.microsoft.com/office/drawing/2014/main" id="{7B5E314F-2EE8-421F-8DD7-43167DB06DAF}"/>
              </a:ext>
            </a:extLst>
          </p:cNvPr>
          <p:cNvSpPr>
            <a:spLocks noGrp="1"/>
          </p:cNvSpPr>
          <p:nvPr>
            <p:ph type="ftr" sz="quarter" idx="11"/>
          </p:nvPr>
        </p:nvSpPr>
        <p:spPr/>
        <p:txBody>
          <a:bodyPr/>
          <a:lstStyle/>
          <a:p>
            <a:r>
              <a:rPr lang="en-US"/>
              <a:t>UW CSE 576 - Segmentation and Detection</a:t>
            </a:r>
          </a:p>
        </p:txBody>
      </p:sp>
      <p:sp>
        <p:nvSpPr>
          <p:cNvPr id="7" name="Slide Number Placeholder 6">
            <a:extLst>
              <a:ext uri="{FF2B5EF4-FFF2-40B4-BE49-F238E27FC236}">
                <a16:creationId xmlns:a16="http://schemas.microsoft.com/office/drawing/2014/main" id="{B025CCCA-3501-4FFF-B6A5-ABD181B55627}"/>
              </a:ext>
            </a:extLst>
          </p:cNvPr>
          <p:cNvSpPr>
            <a:spLocks noGrp="1"/>
          </p:cNvSpPr>
          <p:nvPr>
            <p:ph type="sldNum" sz="quarter" idx="12"/>
          </p:nvPr>
        </p:nvSpPr>
        <p:spPr/>
        <p:txBody>
          <a:bodyPr/>
          <a:lstStyle/>
          <a:p>
            <a:fld id="{0B2D1479-DF4D-48DC-965E-2EAAECBF7152}" type="slidenum">
              <a:rPr lang="en-US" smtClean="0"/>
              <a:t>‹#›</a:t>
            </a:fld>
            <a:endParaRPr lang="en-US"/>
          </a:p>
        </p:txBody>
      </p:sp>
    </p:spTree>
    <p:extLst>
      <p:ext uri="{BB962C8B-B14F-4D97-AF65-F5344CB8AC3E}">
        <p14:creationId xmlns:p14="http://schemas.microsoft.com/office/powerpoint/2010/main" val="507897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454E-67BA-4977-A1F9-4E09C0D7D8F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33FC2FB-991B-4C5A-BFBB-97C5FF1572E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54DB0D6-1649-4CAF-825B-4CFB099E99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90805DD-9590-4FE5-BC2E-7549020748C6}"/>
              </a:ext>
            </a:extLst>
          </p:cNvPr>
          <p:cNvSpPr>
            <a:spLocks noGrp="1"/>
          </p:cNvSpPr>
          <p:nvPr>
            <p:ph type="dt" sz="half" idx="10"/>
          </p:nvPr>
        </p:nvSpPr>
        <p:spPr/>
        <p:txBody>
          <a:bodyPr/>
          <a:lstStyle/>
          <a:p>
            <a:r>
              <a:rPr lang="en-US"/>
              <a:t>Richard Szeliski</a:t>
            </a:r>
          </a:p>
        </p:txBody>
      </p:sp>
      <p:sp>
        <p:nvSpPr>
          <p:cNvPr id="6" name="Footer Placeholder 5">
            <a:extLst>
              <a:ext uri="{FF2B5EF4-FFF2-40B4-BE49-F238E27FC236}">
                <a16:creationId xmlns:a16="http://schemas.microsoft.com/office/drawing/2014/main" id="{D67FED12-549C-4D68-BF5B-16E540CEB451}"/>
              </a:ext>
            </a:extLst>
          </p:cNvPr>
          <p:cNvSpPr>
            <a:spLocks noGrp="1"/>
          </p:cNvSpPr>
          <p:nvPr>
            <p:ph type="ftr" sz="quarter" idx="11"/>
          </p:nvPr>
        </p:nvSpPr>
        <p:spPr/>
        <p:txBody>
          <a:bodyPr/>
          <a:lstStyle/>
          <a:p>
            <a:r>
              <a:rPr lang="en-US"/>
              <a:t>UW CSE 576 - Segmentation and Detection</a:t>
            </a:r>
          </a:p>
        </p:txBody>
      </p:sp>
      <p:sp>
        <p:nvSpPr>
          <p:cNvPr id="7" name="Slide Number Placeholder 6">
            <a:extLst>
              <a:ext uri="{FF2B5EF4-FFF2-40B4-BE49-F238E27FC236}">
                <a16:creationId xmlns:a16="http://schemas.microsoft.com/office/drawing/2014/main" id="{425129FF-8BAE-4E95-94B8-9ED78DC2F5BA}"/>
              </a:ext>
            </a:extLst>
          </p:cNvPr>
          <p:cNvSpPr>
            <a:spLocks noGrp="1"/>
          </p:cNvSpPr>
          <p:nvPr>
            <p:ph type="sldNum" sz="quarter" idx="12"/>
          </p:nvPr>
        </p:nvSpPr>
        <p:spPr/>
        <p:txBody>
          <a:bodyPr/>
          <a:lstStyle/>
          <a:p>
            <a:fld id="{0B2D1479-DF4D-48DC-965E-2EAAECBF7152}" type="slidenum">
              <a:rPr lang="en-US" smtClean="0"/>
              <a:t>‹#›</a:t>
            </a:fld>
            <a:endParaRPr lang="en-US"/>
          </a:p>
        </p:txBody>
      </p:sp>
    </p:spTree>
    <p:extLst>
      <p:ext uri="{BB962C8B-B14F-4D97-AF65-F5344CB8AC3E}">
        <p14:creationId xmlns:p14="http://schemas.microsoft.com/office/powerpoint/2010/main" val="615999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8FAB-62A8-4EAC-813F-844B71AFAF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171E8F-3E87-4001-B66C-2DEE667673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BA9AC-89DE-4D8C-A9F8-CECA542C8B40}"/>
              </a:ext>
            </a:extLst>
          </p:cNvPr>
          <p:cNvSpPr>
            <a:spLocks noGrp="1"/>
          </p:cNvSpPr>
          <p:nvPr>
            <p:ph type="dt" sz="half" idx="10"/>
          </p:nvPr>
        </p:nvSpPr>
        <p:spPr/>
        <p:txBody>
          <a:bodyPr/>
          <a:lstStyle/>
          <a:p>
            <a:r>
              <a:rPr lang="en-US"/>
              <a:t>Richard Szeliski</a:t>
            </a:r>
          </a:p>
        </p:txBody>
      </p:sp>
      <p:sp>
        <p:nvSpPr>
          <p:cNvPr id="5" name="Footer Placeholder 4">
            <a:extLst>
              <a:ext uri="{FF2B5EF4-FFF2-40B4-BE49-F238E27FC236}">
                <a16:creationId xmlns:a16="http://schemas.microsoft.com/office/drawing/2014/main" id="{CC597520-4E43-4BDD-8A99-938D20F9A42B}"/>
              </a:ext>
            </a:extLst>
          </p:cNvPr>
          <p:cNvSpPr>
            <a:spLocks noGrp="1"/>
          </p:cNvSpPr>
          <p:nvPr>
            <p:ph type="ftr" sz="quarter" idx="11"/>
          </p:nvPr>
        </p:nvSpPr>
        <p:spPr/>
        <p:txBody>
          <a:bodyPr/>
          <a:lstStyle/>
          <a:p>
            <a:r>
              <a:rPr lang="en-US"/>
              <a:t>UW CSE 576 - Segmentation and Detection</a:t>
            </a:r>
          </a:p>
        </p:txBody>
      </p:sp>
      <p:sp>
        <p:nvSpPr>
          <p:cNvPr id="6" name="Slide Number Placeholder 5">
            <a:extLst>
              <a:ext uri="{FF2B5EF4-FFF2-40B4-BE49-F238E27FC236}">
                <a16:creationId xmlns:a16="http://schemas.microsoft.com/office/drawing/2014/main" id="{C14017EA-ED72-4DFB-9C41-D633D9121203}"/>
              </a:ext>
            </a:extLst>
          </p:cNvPr>
          <p:cNvSpPr>
            <a:spLocks noGrp="1"/>
          </p:cNvSpPr>
          <p:nvPr>
            <p:ph type="sldNum" sz="quarter" idx="12"/>
          </p:nvPr>
        </p:nvSpPr>
        <p:spPr/>
        <p:txBody>
          <a:bodyPr/>
          <a:lstStyle/>
          <a:p>
            <a:fld id="{0B2D1479-DF4D-48DC-965E-2EAAECBF7152}" type="slidenum">
              <a:rPr lang="en-US" smtClean="0"/>
              <a:t>‹#›</a:t>
            </a:fld>
            <a:endParaRPr lang="en-US"/>
          </a:p>
        </p:txBody>
      </p:sp>
    </p:spTree>
    <p:extLst>
      <p:ext uri="{BB962C8B-B14F-4D97-AF65-F5344CB8AC3E}">
        <p14:creationId xmlns:p14="http://schemas.microsoft.com/office/powerpoint/2010/main" val="17457567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4B2686-4D85-4289-A550-DB486360B45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3ABDA2-BBB5-4429-80AA-CB6806F565E9}"/>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7E956-E68B-482E-B88E-77B3E4BF9A75}"/>
              </a:ext>
            </a:extLst>
          </p:cNvPr>
          <p:cNvSpPr>
            <a:spLocks noGrp="1"/>
          </p:cNvSpPr>
          <p:nvPr>
            <p:ph type="dt" sz="half" idx="10"/>
          </p:nvPr>
        </p:nvSpPr>
        <p:spPr/>
        <p:txBody>
          <a:bodyPr/>
          <a:lstStyle/>
          <a:p>
            <a:r>
              <a:rPr lang="en-US"/>
              <a:t>Richard Szeliski</a:t>
            </a:r>
          </a:p>
        </p:txBody>
      </p:sp>
      <p:sp>
        <p:nvSpPr>
          <p:cNvPr id="5" name="Footer Placeholder 4">
            <a:extLst>
              <a:ext uri="{FF2B5EF4-FFF2-40B4-BE49-F238E27FC236}">
                <a16:creationId xmlns:a16="http://schemas.microsoft.com/office/drawing/2014/main" id="{9C2C31B4-1A6A-4FF3-9E23-72FCFDD1DC80}"/>
              </a:ext>
            </a:extLst>
          </p:cNvPr>
          <p:cNvSpPr>
            <a:spLocks noGrp="1"/>
          </p:cNvSpPr>
          <p:nvPr>
            <p:ph type="ftr" sz="quarter" idx="11"/>
          </p:nvPr>
        </p:nvSpPr>
        <p:spPr/>
        <p:txBody>
          <a:bodyPr/>
          <a:lstStyle/>
          <a:p>
            <a:r>
              <a:rPr lang="en-US"/>
              <a:t>UW CSE 576 - Segmentation and Detection</a:t>
            </a:r>
          </a:p>
        </p:txBody>
      </p:sp>
      <p:sp>
        <p:nvSpPr>
          <p:cNvPr id="6" name="Slide Number Placeholder 5">
            <a:extLst>
              <a:ext uri="{FF2B5EF4-FFF2-40B4-BE49-F238E27FC236}">
                <a16:creationId xmlns:a16="http://schemas.microsoft.com/office/drawing/2014/main" id="{5D8140B0-FBB1-48F7-9815-00AF3DA29D3A}"/>
              </a:ext>
            </a:extLst>
          </p:cNvPr>
          <p:cNvSpPr>
            <a:spLocks noGrp="1"/>
          </p:cNvSpPr>
          <p:nvPr>
            <p:ph type="sldNum" sz="quarter" idx="12"/>
          </p:nvPr>
        </p:nvSpPr>
        <p:spPr/>
        <p:txBody>
          <a:bodyPr/>
          <a:lstStyle/>
          <a:p>
            <a:fld id="{0B2D1479-DF4D-48DC-965E-2EAAECBF7152}" type="slidenum">
              <a:rPr lang="en-US" smtClean="0"/>
              <a:t>‹#›</a:t>
            </a:fld>
            <a:endParaRPr lang="en-US"/>
          </a:p>
        </p:txBody>
      </p:sp>
    </p:spTree>
    <p:extLst>
      <p:ext uri="{BB962C8B-B14F-4D97-AF65-F5344CB8AC3E}">
        <p14:creationId xmlns:p14="http://schemas.microsoft.com/office/powerpoint/2010/main" val="3122420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A3C84-B78A-4974-AD61-9619B9242517}" type="datetimeFigureOut">
              <a:rPr lang="en-US" smtClean="0"/>
              <a:pPr/>
              <a:t>11/30/22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CA3C84-B78A-4974-AD61-9619B9242517}" type="datetimeFigureOut">
              <a:rPr lang="en-US" smtClean="0"/>
              <a:pPr/>
              <a:t>11/30/22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CA3C84-B78A-4974-AD61-9619B9242517}" type="datetimeFigureOut">
              <a:rPr lang="en-US" smtClean="0"/>
              <a:pPr/>
              <a:t>11/30/22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A3C84-B78A-4974-AD61-9619B9242517}" type="datetimeFigureOut">
              <a:rPr lang="en-US" smtClean="0"/>
              <a:pPr/>
              <a:t>11/30/22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CA3C84-B78A-4974-AD61-9619B9242517}" type="datetimeFigureOut">
              <a:rPr lang="en-US" smtClean="0"/>
              <a:pPr/>
              <a:t>11/30/22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CA3C84-B78A-4974-AD61-9619B9242517}" type="datetimeFigureOut">
              <a:rPr lang="en-US" smtClean="0"/>
              <a:pPr/>
              <a:t>11/30/22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0315E3-D7D1-4FA2-8126-810FBC69711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A3C84-B78A-4974-AD61-9619B9242517}" type="datetimeFigureOut">
              <a:rPr lang="en-US" smtClean="0"/>
              <a:pPr/>
              <a:t>11/30/22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315E3-D7D1-4FA2-8126-810FBC69711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A112F1-0439-894A-84D1-2EC63A591433}"/>
              </a:ext>
            </a:extLst>
          </p:cNvPr>
          <p:cNvSpPr/>
          <p:nvPr userDrawn="1"/>
        </p:nvSpPr>
        <p:spPr>
          <a:xfrm>
            <a:off x="0" y="6400800"/>
            <a:ext cx="9144000" cy="457200"/>
          </a:xfrm>
          <a:prstGeom prst="rect">
            <a:avLst/>
          </a:prstGeom>
          <a:solidFill>
            <a:srgbClr val="0027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Placeholder 1">
            <a:extLst>
              <a:ext uri="{FF2B5EF4-FFF2-40B4-BE49-F238E27FC236}">
                <a16:creationId xmlns:a16="http://schemas.microsoft.com/office/drawing/2014/main" id="{33D972C9-ACB3-E341-B4E5-2D6626D2DC09}"/>
              </a:ext>
            </a:extLst>
          </p:cNvPr>
          <p:cNvSpPr>
            <a:spLocks noGrp="1"/>
          </p:cNvSpPr>
          <p:nvPr>
            <p:ph type="title"/>
          </p:nvPr>
        </p:nvSpPr>
        <p:spPr>
          <a:xfrm>
            <a:off x="628650" y="365126"/>
            <a:ext cx="7886700" cy="68435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4D0A5B-105D-DE45-A0A8-CB0E7B3039C9}"/>
              </a:ext>
            </a:extLst>
          </p:cNvPr>
          <p:cNvSpPr>
            <a:spLocks noGrp="1"/>
          </p:cNvSpPr>
          <p:nvPr>
            <p:ph type="body" idx="1"/>
          </p:nvPr>
        </p:nvSpPr>
        <p:spPr>
          <a:xfrm>
            <a:off x="628650" y="1183937"/>
            <a:ext cx="7886700" cy="51206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B44AAF8-7122-C84B-B6BE-14153B0B7DF6}"/>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lvl1pPr algn="ctr">
              <a:defRPr sz="1500">
                <a:solidFill>
                  <a:srgbClr val="FFCB05"/>
                </a:solidFill>
              </a:defRPr>
            </a:lvl1pPr>
          </a:lstStyle>
          <a:p>
            <a:r>
              <a:rPr lang="en-US" dirty="0"/>
              <a:t>EECS 498-007 Lecture 2x - </a:t>
            </a:r>
            <a:fld id="{AC1089D3-84F4-7045-A571-C61BEF9B13BC}" type="slidenum">
              <a:rPr lang="en-US" smtClean="0"/>
              <a:pPr/>
              <a:t>‹#›</a:t>
            </a:fld>
            <a:endParaRPr lang="en-US" dirty="0"/>
          </a:p>
        </p:txBody>
      </p:sp>
      <p:sp>
        <p:nvSpPr>
          <p:cNvPr id="8" name="TextBox 7">
            <a:extLst>
              <a:ext uri="{FF2B5EF4-FFF2-40B4-BE49-F238E27FC236}">
                <a16:creationId xmlns:a16="http://schemas.microsoft.com/office/drawing/2014/main" id="{81787CA8-D8A2-484C-BCF7-8D63AD7E53F8}"/>
              </a:ext>
            </a:extLst>
          </p:cNvPr>
          <p:cNvSpPr txBox="1"/>
          <p:nvPr userDrawn="1"/>
        </p:nvSpPr>
        <p:spPr>
          <a:xfrm>
            <a:off x="628650" y="6429346"/>
            <a:ext cx="1313849" cy="323165"/>
          </a:xfrm>
          <a:prstGeom prst="rect">
            <a:avLst/>
          </a:prstGeom>
          <a:noFill/>
        </p:spPr>
        <p:txBody>
          <a:bodyPr wrap="square" rtlCol="0">
            <a:spAutoFit/>
          </a:bodyPr>
          <a:lstStyle/>
          <a:p>
            <a:r>
              <a:rPr lang="en-US" sz="1500" dirty="0">
                <a:solidFill>
                  <a:srgbClr val="FFCB05"/>
                </a:solidFill>
              </a:rPr>
              <a:t>Justin Johnson</a:t>
            </a:r>
          </a:p>
        </p:txBody>
      </p:sp>
      <p:sp>
        <p:nvSpPr>
          <p:cNvPr id="9" name="TextBox 8">
            <a:extLst>
              <a:ext uri="{FF2B5EF4-FFF2-40B4-BE49-F238E27FC236}">
                <a16:creationId xmlns:a16="http://schemas.microsoft.com/office/drawing/2014/main" id="{BDE82331-011A-BB4A-90CA-EBA3BA780B6B}"/>
              </a:ext>
            </a:extLst>
          </p:cNvPr>
          <p:cNvSpPr txBox="1"/>
          <p:nvPr userDrawn="1"/>
        </p:nvSpPr>
        <p:spPr>
          <a:xfrm>
            <a:off x="6700707" y="6429345"/>
            <a:ext cx="1814644" cy="300082"/>
          </a:xfrm>
          <a:prstGeom prst="rect">
            <a:avLst/>
          </a:prstGeom>
          <a:noFill/>
        </p:spPr>
        <p:txBody>
          <a:bodyPr wrap="square" rtlCol="0">
            <a:spAutoFit/>
          </a:bodyPr>
          <a:lstStyle/>
          <a:p>
            <a:pPr algn="r"/>
            <a:r>
              <a:rPr lang="en-US" sz="1350" b="0" i="0" u="none" kern="1200" dirty="0">
                <a:solidFill>
                  <a:srgbClr val="FFCB05"/>
                </a:solidFill>
                <a:effectLst/>
                <a:latin typeface="+mn-lt"/>
                <a:ea typeface="+mn-ea"/>
                <a:cs typeface="+mn-cs"/>
              </a:rPr>
              <a:t>Fall 2019</a:t>
            </a:r>
            <a:endParaRPr lang="en-US" sz="1500" u="none" dirty="0">
              <a:solidFill>
                <a:srgbClr val="FFCB05"/>
              </a:solidFill>
            </a:endParaRPr>
          </a:p>
        </p:txBody>
      </p:sp>
    </p:spTree>
    <p:extLst>
      <p:ext uri="{BB962C8B-B14F-4D97-AF65-F5344CB8AC3E}">
        <p14:creationId xmlns:p14="http://schemas.microsoft.com/office/powerpoint/2010/main" val="140538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52E124-DD79-4F40-9EC1-98852E67B02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B40ACC-BBDF-4FDB-BD05-2A266ABCCFE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EFE5E-97A8-4F23-AE26-054F979CD7C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Richard Szeliski</a:t>
            </a:r>
            <a:endParaRPr lang="en-US" dirty="0"/>
          </a:p>
        </p:txBody>
      </p:sp>
      <p:sp>
        <p:nvSpPr>
          <p:cNvPr id="5" name="Footer Placeholder 4">
            <a:extLst>
              <a:ext uri="{FF2B5EF4-FFF2-40B4-BE49-F238E27FC236}">
                <a16:creationId xmlns:a16="http://schemas.microsoft.com/office/drawing/2014/main" id="{AD8E208F-400C-4E4E-9585-7D0E840268C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UW CSE 576 - Segmentation and Detection</a:t>
            </a:r>
            <a:endParaRPr lang="en-US" dirty="0"/>
          </a:p>
        </p:txBody>
      </p:sp>
      <p:sp>
        <p:nvSpPr>
          <p:cNvPr id="6" name="Slide Number Placeholder 5">
            <a:extLst>
              <a:ext uri="{FF2B5EF4-FFF2-40B4-BE49-F238E27FC236}">
                <a16:creationId xmlns:a16="http://schemas.microsoft.com/office/drawing/2014/main" id="{2591448B-BF43-48F8-ABF5-223187EF6AB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2D1479-DF4D-48DC-965E-2EAAECBF7152}" type="slidenum">
              <a:rPr lang="en-US" smtClean="0"/>
              <a:pPr/>
              <a:t>‹#›</a:t>
            </a:fld>
            <a:endParaRPr lang="en-US" dirty="0"/>
          </a:p>
        </p:txBody>
      </p:sp>
    </p:spTree>
    <p:extLst>
      <p:ext uri="{BB962C8B-B14F-4D97-AF65-F5344CB8AC3E}">
        <p14:creationId xmlns:p14="http://schemas.microsoft.com/office/powerpoint/2010/main" val="1948727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image" Target="../media/image23.jpe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hyperlink" Target="https://creativecommons.org/publicdomain/zero/1.0/deed.en" TargetMode="External"/><Relationship Id="rId5" Type="http://schemas.openxmlformats.org/officeDocument/2006/relationships/hyperlink" Target="https://pixabay.com/en/pets-christmas-dogs-cat-962215/" TargetMode="Externa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17.xml"/><Relationship Id="rId4" Type="http://schemas.openxmlformats.org/officeDocument/2006/relationships/image" Target="../media/image4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p-1246693/?no_redirect" TargetMode="External"/><Relationship Id="rId2" Type="http://schemas.openxmlformats.org/officeDocument/2006/relationships/image" Target="../media/image5.png"/><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hyperlink" Target="https://pixabay.com/en/cows-two-cows-dairy-agriculture-126454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p-1246693/?no_redirect" TargetMode="External"/><Relationship Id="rId2" Type="http://schemas.openxmlformats.org/officeDocument/2006/relationships/image" Target="../media/image5.png"/><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hyperlink" Target="https://pixabay.com/en/cows-two-cows-dairy-agriculture-1264546/"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pixabay.com/p-1246693/?no_redirect" TargetMode="External"/><Relationship Id="rId2" Type="http://schemas.openxmlformats.org/officeDocument/2006/relationships/image" Target="../media/image5.png"/><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hyperlink" Target="https://pixabay.com/en/cows-two-cows-dairy-agriculture-1264546/"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image" Target="../media/image4.jpg"/></Relationships>
</file>

<file path=ppt/slides/_rels/slide67.xml.rels><?xml version="1.0" encoding="UTF-8" standalone="yes"?>
<Relationships xmlns="http://schemas.openxmlformats.org/package/2006/relationships"><Relationship Id="rId3" Type="http://schemas.openxmlformats.org/officeDocument/2006/relationships/hyperlink" Target="https://pixabay.com/p-1246693/?no_redirect" TargetMode="External"/><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hyperlink" Target="https://pixabay.com/en/cows-two-cows-dairy-agriculture-1264546/"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pixabay.com/p-1246693/?no_redirect" TargetMode="External"/><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hyperlink" Target="https://pixabay.com/en/cows-two-cows-dairy-agriculture-1264546/"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7.png"/><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hyperlink" Target="https://www.publicdomainpictures.net/en/view-image.php?image=238189&amp;picture=man-standing" TargetMode="External"/><Relationship Id="rId2" Type="http://schemas.openxmlformats.org/officeDocument/2006/relationships/image" Target="../media/image71.tiff"/><Relationship Id="rId1" Type="http://schemas.openxmlformats.org/officeDocument/2006/relationships/slideLayout" Target="../slideLayouts/slideLayout17.xml"/><Relationship Id="rId4" Type="http://schemas.openxmlformats.org/officeDocument/2006/relationships/hyperlink" Target="http://creativecommons.org/publicdomain/zero/1.0/"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 Id="rId4" Type="http://schemas.openxmlformats.org/officeDocument/2006/relationships/image" Target="../media/image72.emf"/></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 Id="rId4" Type="http://schemas.openxmlformats.org/officeDocument/2006/relationships/image" Target="../media/image72.emf"/></Relationships>
</file>

<file path=ppt/slides/_rels/slide84.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7.xm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7772400" cy="2057400"/>
          </a:xfrm>
        </p:spPr>
        <p:txBody>
          <a:bodyPr>
            <a:normAutofit fontScale="90000"/>
          </a:bodyPr>
          <a:lstStyle/>
          <a:p>
            <a:pPr>
              <a:lnSpc>
                <a:spcPct val="150000"/>
              </a:lnSpc>
            </a:pPr>
            <a:r>
              <a:rPr lang="zh-CN" altLang="en-US" sz="6000" dirty="0"/>
              <a:t>计算机视觉</a:t>
            </a:r>
            <a:br>
              <a:rPr lang="en-US" altLang="zh-CN" dirty="0"/>
            </a:br>
            <a:r>
              <a:rPr lang="zh-CN" altLang="en-US" dirty="0"/>
              <a:t>第</a:t>
            </a:r>
            <a:r>
              <a:rPr lang="en-US" altLang="zh-CN" dirty="0"/>
              <a:t>11</a:t>
            </a:r>
            <a:r>
              <a:rPr lang="zh-CN" altLang="en-US" dirty="0"/>
              <a:t>章 图像分割</a:t>
            </a:r>
            <a:endParaRPr lang="en-US" dirty="0"/>
          </a:p>
        </p:txBody>
      </p:sp>
      <p:sp>
        <p:nvSpPr>
          <p:cNvPr id="3" name="Subtitle 2"/>
          <p:cNvSpPr>
            <a:spLocks noGrp="1"/>
          </p:cNvSpPr>
          <p:nvPr>
            <p:ph type="subTitle" idx="1"/>
          </p:nvPr>
        </p:nvSpPr>
        <p:spPr>
          <a:xfrm>
            <a:off x="2667000" y="4343400"/>
            <a:ext cx="5105400" cy="1295400"/>
          </a:xfrm>
        </p:spPr>
        <p:txBody>
          <a:bodyPr/>
          <a:lstStyle/>
          <a:p>
            <a:r>
              <a:rPr lang="zh-CN" altLang="en-US" dirty="0">
                <a:solidFill>
                  <a:schemeClr val="tx1"/>
                </a:solidFill>
              </a:rPr>
              <a:t>软件学院</a:t>
            </a:r>
            <a:r>
              <a:rPr lang="en-US" dirty="0">
                <a:solidFill>
                  <a:schemeClr val="tx1"/>
                </a:solidFill>
              </a:rPr>
              <a:t>: </a:t>
            </a:r>
            <a:r>
              <a:rPr lang="zh-CN" altLang="en-US" dirty="0">
                <a:solidFill>
                  <a:schemeClr val="tx1"/>
                </a:solidFill>
              </a:rPr>
              <a:t> 刘春</a:t>
            </a:r>
            <a:endParaRPr lang="en-US" dirty="0">
              <a:solidFill>
                <a:schemeClr val="tx1"/>
              </a:solidFill>
            </a:endParaRPr>
          </a:p>
          <a:p>
            <a:endParaRPr lang="en-US" dirty="0"/>
          </a:p>
        </p:txBody>
      </p:sp>
      <p:sp>
        <p:nvSpPr>
          <p:cNvPr id="4" name="Subtitle 2">
            <a:extLst>
              <a:ext uri="{FF2B5EF4-FFF2-40B4-BE49-F238E27FC236}">
                <a16:creationId xmlns:a16="http://schemas.microsoft.com/office/drawing/2014/main" id="{3DFB34AB-A8FA-AD43-A8C9-D27A719C2FEB}"/>
              </a:ext>
            </a:extLst>
          </p:cNvPr>
          <p:cNvSpPr txBox="1">
            <a:spLocks/>
          </p:cNvSpPr>
          <p:nvPr/>
        </p:nvSpPr>
        <p:spPr>
          <a:xfrm>
            <a:off x="1524000" y="5486400"/>
            <a:ext cx="6400800" cy="609600"/>
          </a:xfrm>
          <a:prstGeom prst="rect">
            <a:avLst/>
          </a:prstGeom>
        </p:spPr>
        <p:txBody>
          <a:bodyPr vert="horz" lIns="91440" tIns="45720" rIns="91440" bIns="45720" rtlCol="0">
            <a:normAutofit fontScale="5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dirty="0"/>
              <a:t>Ref:</a:t>
            </a:r>
            <a:r>
              <a:rPr lang="zh-CN" altLang="en-US" dirty="0"/>
              <a:t> </a:t>
            </a:r>
            <a:r>
              <a:rPr lang="en-US" altLang="zh-CN" dirty="0"/>
              <a:t>C280, Computer Vision</a:t>
            </a:r>
          </a:p>
          <a:p>
            <a:r>
              <a:rPr lang="en-US" altLang="zh-CN" dirty="0"/>
              <a:t>Prof. Trevor Darrell</a:t>
            </a:r>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94B61-78F2-EC42-B7D5-F0059012FA74}"/>
              </a:ext>
            </a:extLst>
          </p:cNvPr>
          <p:cNvSpPr>
            <a:spLocks noGrp="1"/>
          </p:cNvSpPr>
          <p:nvPr>
            <p:ph type="title"/>
          </p:nvPr>
        </p:nvSpPr>
        <p:spPr/>
        <p:txBody>
          <a:bodyPr/>
          <a:lstStyle/>
          <a:p>
            <a:r>
              <a:rPr kumimoji="1" lang="zh-CN" altLang="en-US" dirty="0"/>
              <a:t>区域分割</a:t>
            </a:r>
          </a:p>
        </p:txBody>
      </p:sp>
      <p:sp>
        <p:nvSpPr>
          <p:cNvPr id="3" name="内容占位符 2">
            <a:extLst>
              <a:ext uri="{FF2B5EF4-FFF2-40B4-BE49-F238E27FC236}">
                <a16:creationId xmlns:a16="http://schemas.microsoft.com/office/drawing/2014/main" id="{90C3284A-73A0-BE40-8E6F-9D27CA3A9804}"/>
              </a:ext>
            </a:extLst>
          </p:cNvPr>
          <p:cNvSpPr>
            <a:spLocks noGrp="1"/>
          </p:cNvSpPr>
          <p:nvPr>
            <p:ph idx="1"/>
          </p:nvPr>
        </p:nvSpPr>
        <p:spPr/>
        <p:txBody>
          <a:bodyPr/>
          <a:lstStyle/>
          <a:p>
            <a:pPr marL="0" indent="0">
              <a:buNone/>
            </a:pPr>
            <a:endParaRPr kumimoji="1" lang="en-US" altLang="zh-CN" dirty="0"/>
          </a:p>
          <a:p>
            <a:pPr marL="0" indent="0">
              <a:buNone/>
            </a:pPr>
            <a:endParaRPr kumimoji="1" lang="en-US" altLang="zh-CN" dirty="0"/>
          </a:p>
          <a:p>
            <a:pPr marL="0" indent="0">
              <a:buNone/>
            </a:pPr>
            <a:endParaRPr kumimoji="1" lang="en-US" altLang="zh-CN" dirty="0"/>
          </a:p>
          <a:p>
            <a:pPr marL="0" indent="0">
              <a:buNone/>
            </a:pPr>
            <a:endParaRPr kumimoji="1" lang="zh-CN" altLang="en-US" dirty="0"/>
          </a:p>
        </p:txBody>
      </p:sp>
      <p:sp>
        <p:nvSpPr>
          <p:cNvPr id="5" name="Text Box 3">
            <a:extLst>
              <a:ext uri="{FF2B5EF4-FFF2-40B4-BE49-F238E27FC236}">
                <a16:creationId xmlns:a16="http://schemas.microsoft.com/office/drawing/2014/main" id="{2D88E72E-9122-B849-BBD7-35A1A8B09E60}"/>
              </a:ext>
            </a:extLst>
          </p:cNvPr>
          <p:cNvSpPr txBox="1">
            <a:spLocks noChangeArrowheads="1"/>
          </p:cNvSpPr>
          <p:nvPr/>
        </p:nvSpPr>
        <p:spPr bwMode="auto">
          <a:xfrm>
            <a:off x="1066800" y="2057400"/>
            <a:ext cx="205857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ea typeface="宋体" panose="02010600030101010101" pitchFamily="2" charset="-122"/>
              </a:rPr>
              <a:t>1.</a:t>
            </a:r>
            <a:r>
              <a:rPr lang="zh-CN" altLang="en-US" sz="2800" dirty="0">
                <a:ea typeface="宋体" panose="02010600030101010101" pitchFamily="2" charset="-122"/>
              </a:rPr>
              <a:t>  阈值分割</a:t>
            </a:r>
            <a:endParaRPr lang="en-US" altLang="zh-CN" sz="2800" dirty="0">
              <a:ea typeface="宋体" panose="02010600030101010101" pitchFamily="2" charset="-122"/>
            </a:endParaRPr>
          </a:p>
          <a:p>
            <a:endParaRPr lang="en-US" altLang="zh-CN" sz="2800" dirty="0">
              <a:ea typeface="宋体" panose="02010600030101010101" pitchFamily="2" charset="-122"/>
            </a:endParaRPr>
          </a:p>
          <a:p>
            <a:r>
              <a:rPr lang="en-US" altLang="zh-CN" sz="2800" dirty="0">
                <a:ea typeface="宋体" panose="02010600030101010101" pitchFamily="2" charset="-122"/>
              </a:rPr>
              <a:t>2.  </a:t>
            </a:r>
            <a:r>
              <a:rPr lang="zh-CN" altLang="en-US" sz="2800" dirty="0">
                <a:ea typeface="宋体" panose="02010600030101010101" pitchFamily="2" charset="-122"/>
              </a:rPr>
              <a:t>区域生长</a:t>
            </a:r>
            <a:endParaRPr lang="en-US" altLang="zh-CN" sz="2800" dirty="0">
              <a:ea typeface="宋体" panose="02010600030101010101" pitchFamily="2" charset="-122"/>
            </a:endParaRPr>
          </a:p>
          <a:p>
            <a:endParaRPr lang="en-US" altLang="zh-CN" sz="2800" dirty="0">
              <a:ea typeface="宋体" panose="02010600030101010101" pitchFamily="2" charset="-122"/>
            </a:endParaRPr>
          </a:p>
          <a:p>
            <a:r>
              <a:rPr lang="en-US" altLang="zh-CN" sz="2800" dirty="0">
                <a:ea typeface="宋体" panose="02010600030101010101" pitchFamily="2" charset="-122"/>
              </a:rPr>
              <a:t>3.  </a:t>
            </a:r>
            <a:r>
              <a:rPr lang="zh-CN" altLang="en-US" sz="2800" dirty="0">
                <a:ea typeface="宋体" panose="02010600030101010101" pitchFamily="2" charset="-122"/>
              </a:rPr>
              <a:t>聚类</a:t>
            </a:r>
            <a:endParaRPr lang="en-US" altLang="zh-CN" sz="2800" dirty="0">
              <a:ea typeface="宋体" panose="02010600030101010101" pitchFamily="2" charset="-122"/>
            </a:endParaRPr>
          </a:p>
          <a:p>
            <a:endParaRPr lang="en-US" altLang="zh-CN" sz="2800" dirty="0">
              <a:ea typeface="宋体" panose="02010600030101010101" pitchFamily="2" charset="-122"/>
            </a:endParaRPr>
          </a:p>
          <a:p>
            <a:r>
              <a:rPr lang="en-US" altLang="zh-CN" sz="2800" dirty="0">
                <a:ea typeface="宋体" panose="02010600030101010101" pitchFamily="2" charset="-122"/>
              </a:rPr>
              <a:t>4.  </a:t>
            </a:r>
            <a:r>
              <a:rPr lang="zh-CN" altLang="en-US" sz="2800" dirty="0">
                <a:ea typeface="宋体" panose="02010600030101010101" pitchFamily="2" charset="-122"/>
              </a:rPr>
              <a:t>分裂归并</a:t>
            </a:r>
            <a:endParaRPr lang="en-US" altLang="zh-CN" sz="2800" dirty="0">
              <a:ea typeface="宋体" panose="02010600030101010101" pitchFamily="2" charset="-122"/>
            </a:endParaRPr>
          </a:p>
        </p:txBody>
      </p:sp>
    </p:spTree>
    <p:extLst>
      <p:ext uri="{BB962C8B-B14F-4D97-AF65-F5344CB8AC3E}">
        <p14:creationId xmlns:p14="http://schemas.microsoft.com/office/powerpoint/2010/main" val="2931798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2F354-F8D9-D449-B732-41B43EE2B2D7}"/>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阈值分割</a:t>
            </a:r>
          </a:p>
        </p:txBody>
      </p:sp>
      <p:sp>
        <p:nvSpPr>
          <p:cNvPr id="3" name="内容占位符 2">
            <a:extLst>
              <a:ext uri="{FF2B5EF4-FFF2-40B4-BE49-F238E27FC236}">
                <a16:creationId xmlns:a16="http://schemas.microsoft.com/office/drawing/2014/main" id="{2FF4BB51-342D-CC48-A82D-9735B1EEF2D4}"/>
              </a:ext>
            </a:extLst>
          </p:cNvPr>
          <p:cNvSpPr>
            <a:spLocks noGrp="1"/>
          </p:cNvSpPr>
          <p:nvPr>
            <p:ph idx="1"/>
          </p:nvPr>
        </p:nvSpPr>
        <p:spPr/>
        <p:txBody>
          <a:bodyPr/>
          <a:lstStyle/>
          <a:p>
            <a:r>
              <a:rPr kumimoji="1" lang="zh-CN" altLang="en-US" dirty="0"/>
              <a:t>聚类：按灰度值相似</a:t>
            </a:r>
          </a:p>
        </p:txBody>
      </p:sp>
      <p:pic>
        <p:nvPicPr>
          <p:cNvPr id="4102" name="Picture 6" descr="page23image62698912">
            <a:extLst>
              <a:ext uri="{FF2B5EF4-FFF2-40B4-BE49-F238E27FC236}">
                <a16:creationId xmlns:a16="http://schemas.microsoft.com/office/drawing/2014/main" id="{C5661F3E-84B6-1940-A15F-0D85E4E2E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152" y="2667000"/>
            <a:ext cx="36703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page23image62693712">
            <a:extLst>
              <a:ext uri="{FF2B5EF4-FFF2-40B4-BE49-F238E27FC236}">
                <a16:creationId xmlns:a16="http://schemas.microsoft.com/office/drawing/2014/main" id="{3E25926D-E79E-B749-8443-B0A9B2616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550" y="2667000"/>
            <a:ext cx="3619500" cy="27305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ge23image56342400">
            <a:extLst>
              <a:ext uri="{FF2B5EF4-FFF2-40B4-BE49-F238E27FC236}">
                <a16:creationId xmlns:a16="http://schemas.microsoft.com/office/drawing/2014/main" id="{A583FB35-2F57-8448-827C-A7123014A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253" y="4356895"/>
            <a:ext cx="787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page23image56338560">
            <a:extLst>
              <a:ext uri="{FF2B5EF4-FFF2-40B4-BE49-F238E27FC236}">
                <a16:creationId xmlns:a16="http://schemas.microsoft.com/office/drawing/2014/main" id="{2346552B-CC57-6944-84A2-3AC68DD481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326" y="5177631"/>
            <a:ext cx="177800" cy="584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1B7368B-619C-0E41-8491-1A3379CB7208}"/>
              </a:ext>
            </a:extLst>
          </p:cNvPr>
          <p:cNvSpPr/>
          <p:nvPr/>
        </p:nvSpPr>
        <p:spPr>
          <a:xfrm>
            <a:off x="5218602" y="5806612"/>
            <a:ext cx="1563198" cy="369332"/>
          </a:xfrm>
          <a:prstGeom prst="rect">
            <a:avLst/>
          </a:prstGeom>
        </p:spPr>
        <p:txBody>
          <a:bodyPr wrap="square">
            <a:spAutoFit/>
          </a:bodyPr>
          <a:lstStyle/>
          <a:p>
            <a:r>
              <a:rPr lang="en-US" altLang="zh-CN" dirty="0">
                <a:solidFill>
                  <a:srgbClr val="0066FF"/>
                </a:solidFill>
                <a:latin typeface="Times New Roman" panose="02020603050405020304" pitchFamily="18" charset="0"/>
              </a:rPr>
              <a:t>1</a:t>
            </a:r>
            <a:r>
              <a:rPr lang="zh-CN" altLang="en-US" dirty="0">
                <a:solidFill>
                  <a:srgbClr val="0066FF"/>
                </a:solidFill>
                <a:latin typeface="Times New Roman" panose="02020603050405020304" pitchFamily="18" charset="0"/>
              </a:rPr>
              <a:t>                </a:t>
            </a:r>
            <a:r>
              <a:rPr lang="en-US" altLang="zh-CN" dirty="0">
                <a:solidFill>
                  <a:srgbClr val="0066FF"/>
                </a:solidFill>
                <a:latin typeface="Times New Roman" panose="02020603050405020304" pitchFamily="18" charset="0"/>
              </a:rPr>
              <a:t>2 </a:t>
            </a:r>
            <a:endParaRPr lang="zh-CN" altLang="en-US" dirty="0">
              <a:effectLst/>
            </a:endParaRPr>
          </a:p>
        </p:txBody>
      </p:sp>
    </p:spTree>
    <p:extLst>
      <p:ext uri="{BB962C8B-B14F-4D97-AF65-F5344CB8AC3E}">
        <p14:creationId xmlns:p14="http://schemas.microsoft.com/office/powerpoint/2010/main" val="382257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01D32-2D4E-FA46-BF50-7D8E783EA1B7}"/>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阈值分割</a:t>
            </a:r>
          </a:p>
        </p:txBody>
      </p:sp>
      <p:sp>
        <p:nvSpPr>
          <p:cNvPr id="3" name="内容占位符 2">
            <a:extLst>
              <a:ext uri="{FF2B5EF4-FFF2-40B4-BE49-F238E27FC236}">
                <a16:creationId xmlns:a16="http://schemas.microsoft.com/office/drawing/2014/main" id="{29C4986C-9B58-7346-BA01-D50182EC12EB}"/>
              </a:ext>
            </a:extLst>
          </p:cNvPr>
          <p:cNvSpPr>
            <a:spLocks noGrp="1"/>
          </p:cNvSpPr>
          <p:nvPr>
            <p:ph idx="1"/>
          </p:nvPr>
        </p:nvSpPr>
        <p:spPr>
          <a:xfrm>
            <a:off x="5364831" y="1240217"/>
            <a:ext cx="3259109" cy="4525963"/>
          </a:xfrm>
        </p:spPr>
        <p:txBody>
          <a:bodyPr/>
          <a:lstStyle/>
          <a:p>
            <a:pPr marL="0" indent="0">
              <a:buNone/>
            </a:pPr>
            <a:endParaRPr kumimoji="1" lang="en-US" altLang="zh-CN" dirty="0"/>
          </a:p>
          <a:p>
            <a:pPr marL="0" indent="0">
              <a:buNone/>
            </a:pPr>
            <a:r>
              <a:rPr kumimoji="1" lang="zh-CN" altLang="en-US" dirty="0"/>
              <a:t>灰度直方图</a:t>
            </a:r>
            <a:endParaRPr kumimoji="1" lang="en-US" altLang="zh-CN" dirty="0"/>
          </a:p>
          <a:p>
            <a:pPr marL="0" indent="0">
              <a:buNone/>
            </a:pPr>
            <a:r>
              <a:rPr kumimoji="1" lang="en-US" altLang="zh-CN" dirty="0"/>
              <a:t>-</a:t>
            </a:r>
            <a:r>
              <a:rPr kumimoji="1" lang="zh-CN" altLang="en-US" dirty="0"/>
              <a:t>确定阈值                               </a:t>
            </a:r>
          </a:p>
        </p:txBody>
      </p:sp>
      <p:pic>
        <p:nvPicPr>
          <p:cNvPr id="5122" name="Picture 2" descr="page24image56413184">
            <a:extLst>
              <a:ext uri="{FF2B5EF4-FFF2-40B4-BE49-F238E27FC236}">
                <a16:creationId xmlns:a16="http://schemas.microsoft.com/office/drawing/2014/main" id="{F0285449-9AC8-7245-AFAE-A015107E9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889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page24image56416640">
            <a:extLst>
              <a:ext uri="{FF2B5EF4-FFF2-40B4-BE49-F238E27FC236}">
                <a16:creationId xmlns:a16="http://schemas.microsoft.com/office/drawing/2014/main" id="{956C5B99-59C6-FE4D-8C6F-ABC3A0762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891" y="4375150"/>
            <a:ext cx="3898900" cy="889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ge24image62596864">
            <a:extLst>
              <a:ext uri="{FF2B5EF4-FFF2-40B4-BE49-F238E27FC236}">
                <a16:creationId xmlns:a16="http://schemas.microsoft.com/office/drawing/2014/main" id="{30A22EC9-113E-7F48-8E67-3CD12403F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057400"/>
            <a:ext cx="346710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page24image56413952">
            <a:extLst>
              <a:ext uri="{FF2B5EF4-FFF2-40B4-BE49-F238E27FC236}">
                <a16:creationId xmlns:a16="http://schemas.microsoft.com/office/drawing/2014/main" id="{B37C88D2-D334-9B4D-8CA5-46B829F12C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200" y="4411662"/>
            <a:ext cx="1778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age24image56425088">
            <a:extLst>
              <a:ext uri="{FF2B5EF4-FFF2-40B4-BE49-F238E27FC236}">
                <a16:creationId xmlns:a16="http://schemas.microsoft.com/office/drawing/2014/main" id="{883EA8D2-B7D6-1742-B921-42A5CE1C4B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0278" y="4450522"/>
            <a:ext cx="101600" cy="62230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page24image56411456">
            <a:extLst>
              <a:ext uri="{FF2B5EF4-FFF2-40B4-BE49-F238E27FC236}">
                <a16:creationId xmlns:a16="http://schemas.microsoft.com/office/drawing/2014/main" id="{3CDCDF28-2584-7948-97B2-A7423C08E2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0" y="3695700"/>
            <a:ext cx="25400" cy="7239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B5C3153-D8ED-0441-8AA1-BD182B342E47}"/>
              </a:ext>
            </a:extLst>
          </p:cNvPr>
          <p:cNvSpPr/>
          <p:nvPr/>
        </p:nvSpPr>
        <p:spPr>
          <a:xfrm>
            <a:off x="2352350" y="3184391"/>
            <a:ext cx="362600" cy="369332"/>
          </a:xfrm>
          <a:prstGeom prst="rect">
            <a:avLst/>
          </a:prstGeom>
        </p:spPr>
        <p:txBody>
          <a:bodyPr wrap="none">
            <a:spAutoFit/>
          </a:bodyPr>
          <a:lstStyle/>
          <a:p>
            <a:r>
              <a:rPr lang="zh-CN" altLang="en-US" dirty="0">
                <a:solidFill>
                  <a:srgbClr val="CC3300"/>
                </a:solidFill>
                <a:latin typeface="Symbol" pitchFamily="2" charset="2"/>
              </a:rPr>
              <a:t> </a:t>
            </a:r>
            <a:endParaRPr lang="zh-CN" altLang="en-US" dirty="0">
              <a:effectLst/>
            </a:endParaRPr>
          </a:p>
        </p:txBody>
      </p:sp>
      <p:sp>
        <p:nvSpPr>
          <p:cNvPr id="12" name="矩形 11">
            <a:extLst>
              <a:ext uri="{FF2B5EF4-FFF2-40B4-BE49-F238E27FC236}">
                <a16:creationId xmlns:a16="http://schemas.microsoft.com/office/drawing/2014/main" id="{199C2B02-301B-4741-9BEE-772DB584DD1C}"/>
              </a:ext>
            </a:extLst>
          </p:cNvPr>
          <p:cNvSpPr/>
          <p:nvPr/>
        </p:nvSpPr>
        <p:spPr>
          <a:xfrm>
            <a:off x="1370950" y="5189418"/>
            <a:ext cx="457850" cy="369332"/>
          </a:xfrm>
          <a:prstGeom prst="rect">
            <a:avLst/>
          </a:prstGeom>
        </p:spPr>
        <p:txBody>
          <a:bodyPr wrap="square">
            <a:spAutoFit/>
          </a:bodyPr>
          <a:lstStyle/>
          <a:p>
            <a:r>
              <a:rPr lang="en-US" altLang="zh-CN" dirty="0">
                <a:effectLst/>
              </a:rPr>
              <a:t>BG</a:t>
            </a:r>
            <a:endParaRPr lang="zh-CN" altLang="en-US" dirty="0">
              <a:effectLst/>
            </a:endParaRPr>
          </a:p>
        </p:txBody>
      </p:sp>
      <p:sp>
        <p:nvSpPr>
          <p:cNvPr id="14" name="矩形 13">
            <a:extLst>
              <a:ext uri="{FF2B5EF4-FFF2-40B4-BE49-F238E27FC236}">
                <a16:creationId xmlns:a16="http://schemas.microsoft.com/office/drawing/2014/main" id="{22422057-8E5B-364C-869F-62CAC582CCB0}"/>
              </a:ext>
            </a:extLst>
          </p:cNvPr>
          <p:cNvSpPr/>
          <p:nvPr/>
        </p:nvSpPr>
        <p:spPr>
          <a:xfrm>
            <a:off x="3042153" y="5189418"/>
            <a:ext cx="457850" cy="369332"/>
          </a:xfrm>
          <a:prstGeom prst="rect">
            <a:avLst/>
          </a:prstGeom>
        </p:spPr>
        <p:txBody>
          <a:bodyPr wrap="square">
            <a:spAutoFit/>
          </a:bodyPr>
          <a:lstStyle/>
          <a:p>
            <a:r>
              <a:rPr lang="en-US" altLang="zh-CN" dirty="0">
                <a:effectLst/>
              </a:rPr>
              <a:t>FG</a:t>
            </a:r>
            <a:endParaRPr lang="zh-CN" altLang="en-US" dirty="0">
              <a:effectLst/>
            </a:endParaRPr>
          </a:p>
        </p:txBody>
      </p:sp>
      <p:sp>
        <p:nvSpPr>
          <p:cNvPr id="15" name="矩形 14">
            <a:extLst>
              <a:ext uri="{FF2B5EF4-FFF2-40B4-BE49-F238E27FC236}">
                <a16:creationId xmlns:a16="http://schemas.microsoft.com/office/drawing/2014/main" id="{3ABAB1E8-1B1D-4E4B-89F5-FDB7A33AEB5C}"/>
              </a:ext>
            </a:extLst>
          </p:cNvPr>
          <p:cNvSpPr/>
          <p:nvPr/>
        </p:nvSpPr>
        <p:spPr>
          <a:xfrm>
            <a:off x="637850" y="4416859"/>
            <a:ext cx="457850" cy="369332"/>
          </a:xfrm>
          <a:prstGeom prst="rect">
            <a:avLst/>
          </a:prstGeom>
        </p:spPr>
        <p:txBody>
          <a:bodyPr wrap="square">
            <a:spAutoFit/>
          </a:bodyPr>
          <a:lstStyle/>
          <a:p>
            <a:r>
              <a:rPr lang="en-US" altLang="zh-CN" dirty="0">
                <a:effectLst/>
              </a:rPr>
              <a:t>0</a:t>
            </a:r>
            <a:endParaRPr lang="zh-CN" altLang="en-US" dirty="0">
              <a:effectLst/>
            </a:endParaRPr>
          </a:p>
        </p:txBody>
      </p:sp>
      <p:sp>
        <p:nvSpPr>
          <p:cNvPr id="16" name="矩形 15">
            <a:extLst>
              <a:ext uri="{FF2B5EF4-FFF2-40B4-BE49-F238E27FC236}">
                <a16:creationId xmlns:a16="http://schemas.microsoft.com/office/drawing/2014/main" id="{5868689C-D7E1-D845-A34F-46E11B8B8C38}"/>
              </a:ext>
            </a:extLst>
          </p:cNvPr>
          <p:cNvSpPr/>
          <p:nvPr/>
        </p:nvSpPr>
        <p:spPr>
          <a:xfrm>
            <a:off x="4783157" y="4472679"/>
            <a:ext cx="457850" cy="369332"/>
          </a:xfrm>
          <a:prstGeom prst="rect">
            <a:avLst/>
          </a:prstGeom>
        </p:spPr>
        <p:txBody>
          <a:bodyPr wrap="square">
            <a:spAutoFit/>
          </a:bodyPr>
          <a:lstStyle/>
          <a:p>
            <a:r>
              <a:rPr lang="zh-CN" altLang="en-US" dirty="0"/>
              <a:t>值</a:t>
            </a:r>
            <a:endParaRPr lang="zh-CN" altLang="en-US" dirty="0">
              <a:effectLst/>
            </a:endParaRPr>
          </a:p>
        </p:txBody>
      </p:sp>
      <p:sp>
        <p:nvSpPr>
          <p:cNvPr id="17" name="矩形 16">
            <a:extLst>
              <a:ext uri="{FF2B5EF4-FFF2-40B4-BE49-F238E27FC236}">
                <a16:creationId xmlns:a16="http://schemas.microsoft.com/office/drawing/2014/main" id="{F750E4F8-1C2D-444E-8BCF-854A34D54A9D}"/>
              </a:ext>
            </a:extLst>
          </p:cNvPr>
          <p:cNvSpPr/>
          <p:nvPr/>
        </p:nvSpPr>
        <p:spPr>
          <a:xfrm flipH="1">
            <a:off x="596900" y="1692276"/>
            <a:ext cx="241300" cy="646331"/>
          </a:xfrm>
          <a:prstGeom prst="rect">
            <a:avLst/>
          </a:prstGeom>
        </p:spPr>
        <p:txBody>
          <a:bodyPr wrap="square">
            <a:spAutoFit/>
          </a:bodyPr>
          <a:lstStyle/>
          <a:p>
            <a:r>
              <a:rPr lang="zh-CN" altLang="en-US" dirty="0">
                <a:effectLst/>
              </a:rPr>
              <a:t>频率</a:t>
            </a:r>
          </a:p>
        </p:txBody>
      </p:sp>
    </p:spTree>
    <p:extLst>
      <p:ext uri="{BB962C8B-B14F-4D97-AF65-F5344CB8AC3E}">
        <p14:creationId xmlns:p14="http://schemas.microsoft.com/office/powerpoint/2010/main" val="218591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263E7-1207-9F48-9E61-2BF28C6C849F}"/>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阈值分割</a:t>
            </a:r>
          </a:p>
        </p:txBody>
      </p:sp>
      <p:sp>
        <p:nvSpPr>
          <p:cNvPr id="3" name="内容占位符 2">
            <a:extLst>
              <a:ext uri="{FF2B5EF4-FFF2-40B4-BE49-F238E27FC236}">
                <a16:creationId xmlns:a16="http://schemas.microsoft.com/office/drawing/2014/main" id="{33738DF7-4220-8E4A-B214-0A3CD951482E}"/>
              </a:ext>
            </a:extLst>
          </p:cNvPr>
          <p:cNvSpPr>
            <a:spLocks noGrp="1"/>
          </p:cNvSpPr>
          <p:nvPr>
            <p:ph idx="1"/>
          </p:nvPr>
        </p:nvSpPr>
        <p:spPr/>
        <p:txBody>
          <a:bodyPr/>
          <a:lstStyle/>
          <a:p>
            <a:endParaRPr kumimoji="1" lang="zh-CN" altLang="en-US" dirty="0"/>
          </a:p>
        </p:txBody>
      </p:sp>
      <p:pic>
        <p:nvPicPr>
          <p:cNvPr id="6145" name="Picture 1" descr="page25image62459136">
            <a:extLst>
              <a:ext uri="{FF2B5EF4-FFF2-40B4-BE49-F238E27FC236}">
                <a16:creationId xmlns:a16="http://schemas.microsoft.com/office/drawing/2014/main" id="{29432294-24BD-F846-A44D-8FF8DD9BA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287463"/>
            <a:ext cx="24130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age25image62468704">
            <a:extLst>
              <a:ext uri="{FF2B5EF4-FFF2-40B4-BE49-F238E27FC236}">
                <a16:creationId xmlns:a16="http://schemas.microsoft.com/office/drawing/2014/main" id="{713FC3EB-F8B1-6645-BEEB-DB3BFB8CA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426" y="1264824"/>
            <a:ext cx="24130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page25image62471616">
            <a:extLst>
              <a:ext uri="{FF2B5EF4-FFF2-40B4-BE49-F238E27FC236}">
                <a16:creationId xmlns:a16="http://schemas.microsoft.com/office/drawing/2014/main" id="{0946D469-9B80-D74B-9783-304F4115A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512" y="1264824"/>
            <a:ext cx="24130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ge25image62463712">
            <a:extLst>
              <a:ext uri="{FF2B5EF4-FFF2-40B4-BE49-F238E27FC236}">
                <a16:creationId xmlns:a16="http://schemas.microsoft.com/office/drawing/2014/main" id="{8986D9A9-32AB-054A-879E-FEB1A984A2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4044950"/>
            <a:ext cx="24130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page25image62465584">
            <a:extLst>
              <a:ext uri="{FF2B5EF4-FFF2-40B4-BE49-F238E27FC236}">
                <a16:creationId xmlns:a16="http://schemas.microsoft.com/office/drawing/2014/main" id="{05E32155-5627-2245-9EF8-F1044EDD7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426" y="4044950"/>
            <a:ext cx="24130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ge25image62461424">
            <a:extLst>
              <a:ext uri="{FF2B5EF4-FFF2-40B4-BE49-F238E27FC236}">
                <a16:creationId xmlns:a16="http://schemas.microsoft.com/office/drawing/2014/main" id="{F71EF567-5E8E-F243-B130-5B7C7D5B31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5451" y="4032250"/>
            <a:ext cx="2413000" cy="24257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98897636-D1FE-5D4F-B805-E3B3DFC99DE9}"/>
              </a:ext>
            </a:extLst>
          </p:cNvPr>
          <p:cNvSpPr/>
          <p:nvPr/>
        </p:nvSpPr>
        <p:spPr>
          <a:xfrm>
            <a:off x="4267200" y="3678515"/>
            <a:ext cx="835485" cy="369332"/>
          </a:xfrm>
          <a:prstGeom prst="rect">
            <a:avLst/>
          </a:prstGeom>
        </p:spPr>
        <p:txBody>
          <a:bodyPr wrap="none">
            <a:spAutoFit/>
          </a:bodyPr>
          <a:lstStyle/>
          <a:p>
            <a:r>
              <a:rPr lang="zh-CN" altLang="en-US" dirty="0">
                <a:solidFill>
                  <a:srgbClr val="CC3300"/>
                </a:solidFill>
                <a:latin typeface="Symbol" pitchFamily="2" charset="2"/>
              </a:rPr>
              <a:t></a:t>
            </a:r>
            <a:r>
              <a:rPr lang="en-US" altLang="zh-CN" dirty="0">
                <a:solidFill>
                  <a:srgbClr val="CC3300"/>
                </a:solidFill>
                <a:latin typeface="Symbol" pitchFamily="2" charset="2"/>
              </a:rPr>
              <a:t>=100</a:t>
            </a:r>
            <a:r>
              <a:rPr lang="zh-CN" altLang="en-US" dirty="0">
                <a:solidFill>
                  <a:srgbClr val="CC3300"/>
                </a:solidFill>
                <a:latin typeface="Symbol" pitchFamily="2" charset="2"/>
              </a:rPr>
              <a:t> </a:t>
            </a:r>
            <a:endParaRPr lang="zh-CN" altLang="en-US" dirty="0">
              <a:effectLst/>
            </a:endParaRPr>
          </a:p>
        </p:txBody>
      </p:sp>
      <p:sp>
        <p:nvSpPr>
          <p:cNvPr id="12" name="矩形 11">
            <a:extLst>
              <a:ext uri="{FF2B5EF4-FFF2-40B4-BE49-F238E27FC236}">
                <a16:creationId xmlns:a16="http://schemas.microsoft.com/office/drawing/2014/main" id="{938A8402-233C-E444-8633-A0402F704E82}"/>
              </a:ext>
            </a:extLst>
          </p:cNvPr>
          <p:cNvSpPr/>
          <p:nvPr/>
        </p:nvSpPr>
        <p:spPr>
          <a:xfrm>
            <a:off x="7093225" y="3659052"/>
            <a:ext cx="720069" cy="369332"/>
          </a:xfrm>
          <a:prstGeom prst="rect">
            <a:avLst/>
          </a:prstGeom>
        </p:spPr>
        <p:txBody>
          <a:bodyPr wrap="none">
            <a:spAutoFit/>
          </a:bodyPr>
          <a:lstStyle/>
          <a:p>
            <a:r>
              <a:rPr lang="zh-CN" altLang="en-US" dirty="0">
                <a:solidFill>
                  <a:srgbClr val="CC3300"/>
                </a:solidFill>
                <a:latin typeface="Symbol" pitchFamily="2" charset="2"/>
              </a:rPr>
              <a:t></a:t>
            </a:r>
            <a:r>
              <a:rPr lang="en-US" altLang="zh-CN" dirty="0">
                <a:solidFill>
                  <a:srgbClr val="CC3300"/>
                </a:solidFill>
                <a:latin typeface="Symbol" pitchFamily="2" charset="2"/>
              </a:rPr>
              <a:t>=75</a:t>
            </a:r>
            <a:r>
              <a:rPr lang="zh-CN" altLang="en-US" dirty="0">
                <a:solidFill>
                  <a:srgbClr val="CC3300"/>
                </a:solidFill>
                <a:latin typeface="Symbol" pitchFamily="2" charset="2"/>
              </a:rPr>
              <a:t> </a:t>
            </a:r>
            <a:endParaRPr lang="zh-CN" altLang="en-US" dirty="0">
              <a:effectLst/>
            </a:endParaRPr>
          </a:p>
        </p:txBody>
      </p:sp>
      <p:sp>
        <p:nvSpPr>
          <p:cNvPr id="13" name="矩形 12">
            <a:extLst>
              <a:ext uri="{FF2B5EF4-FFF2-40B4-BE49-F238E27FC236}">
                <a16:creationId xmlns:a16="http://schemas.microsoft.com/office/drawing/2014/main" id="{73C73687-587E-5241-AC3C-7A1AE590749D}"/>
              </a:ext>
            </a:extLst>
          </p:cNvPr>
          <p:cNvSpPr/>
          <p:nvPr/>
        </p:nvSpPr>
        <p:spPr>
          <a:xfrm>
            <a:off x="1524000" y="6445805"/>
            <a:ext cx="720069" cy="369332"/>
          </a:xfrm>
          <a:prstGeom prst="rect">
            <a:avLst/>
          </a:prstGeom>
        </p:spPr>
        <p:txBody>
          <a:bodyPr wrap="none">
            <a:spAutoFit/>
          </a:bodyPr>
          <a:lstStyle/>
          <a:p>
            <a:r>
              <a:rPr lang="zh-CN" altLang="en-US" dirty="0">
                <a:solidFill>
                  <a:srgbClr val="CC3300"/>
                </a:solidFill>
                <a:latin typeface="Symbol" pitchFamily="2" charset="2"/>
              </a:rPr>
              <a:t></a:t>
            </a:r>
            <a:r>
              <a:rPr lang="en-US" altLang="zh-CN" dirty="0">
                <a:solidFill>
                  <a:srgbClr val="CC3300"/>
                </a:solidFill>
                <a:latin typeface="Symbol" pitchFamily="2" charset="2"/>
              </a:rPr>
              <a:t>=50</a:t>
            </a:r>
            <a:r>
              <a:rPr lang="zh-CN" altLang="en-US" dirty="0">
                <a:solidFill>
                  <a:srgbClr val="CC3300"/>
                </a:solidFill>
                <a:latin typeface="Symbol" pitchFamily="2" charset="2"/>
              </a:rPr>
              <a:t> </a:t>
            </a:r>
            <a:endParaRPr lang="zh-CN" altLang="en-US" dirty="0">
              <a:effectLst/>
            </a:endParaRPr>
          </a:p>
        </p:txBody>
      </p:sp>
      <p:sp>
        <p:nvSpPr>
          <p:cNvPr id="14" name="矩形 13">
            <a:extLst>
              <a:ext uri="{FF2B5EF4-FFF2-40B4-BE49-F238E27FC236}">
                <a16:creationId xmlns:a16="http://schemas.microsoft.com/office/drawing/2014/main" id="{0F0CB6D2-95F3-2248-99E2-D0BE9A301526}"/>
              </a:ext>
            </a:extLst>
          </p:cNvPr>
          <p:cNvSpPr/>
          <p:nvPr/>
        </p:nvSpPr>
        <p:spPr>
          <a:xfrm>
            <a:off x="4337466" y="6448287"/>
            <a:ext cx="720069" cy="369332"/>
          </a:xfrm>
          <a:prstGeom prst="rect">
            <a:avLst/>
          </a:prstGeom>
        </p:spPr>
        <p:txBody>
          <a:bodyPr wrap="none">
            <a:spAutoFit/>
          </a:bodyPr>
          <a:lstStyle/>
          <a:p>
            <a:r>
              <a:rPr lang="zh-CN" altLang="en-US" dirty="0">
                <a:solidFill>
                  <a:srgbClr val="CC3300"/>
                </a:solidFill>
                <a:latin typeface="Symbol" pitchFamily="2" charset="2"/>
              </a:rPr>
              <a:t></a:t>
            </a:r>
            <a:r>
              <a:rPr lang="en-US" altLang="zh-CN" dirty="0">
                <a:solidFill>
                  <a:srgbClr val="CC3300"/>
                </a:solidFill>
                <a:latin typeface="Symbol" pitchFamily="2" charset="2"/>
              </a:rPr>
              <a:t>=25</a:t>
            </a:r>
            <a:r>
              <a:rPr lang="zh-CN" altLang="en-US" dirty="0">
                <a:solidFill>
                  <a:srgbClr val="CC3300"/>
                </a:solidFill>
                <a:latin typeface="Symbol" pitchFamily="2" charset="2"/>
              </a:rPr>
              <a:t> </a:t>
            </a:r>
            <a:endParaRPr lang="zh-CN" altLang="en-US" dirty="0">
              <a:effectLst/>
            </a:endParaRPr>
          </a:p>
        </p:txBody>
      </p:sp>
      <p:sp>
        <p:nvSpPr>
          <p:cNvPr id="15" name="矩形 14">
            <a:extLst>
              <a:ext uri="{FF2B5EF4-FFF2-40B4-BE49-F238E27FC236}">
                <a16:creationId xmlns:a16="http://schemas.microsoft.com/office/drawing/2014/main" id="{47B32D87-8D55-0347-8308-F4D2C20D0A9F}"/>
              </a:ext>
            </a:extLst>
          </p:cNvPr>
          <p:cNvSpPr/>
          <p:nvPr/>
        </p:nvSpPr>
        <p:spPr>
          <a:xfrm>
            <a:off x="7150932" y="6398696"/>
            <a:ext cx="604653" cy="369332"/>
          </a:xfrm>
          <a:prstGeom prst="rect">
            <a:avLst/>
          </a:prstGeom>
        </p:spPr>
        <p:txBody>
          <a:bodyPr wrap="none">
            <a:spAutoFit/>
          </a:bodyPr>
          <a:lstStyle/>
          <a:p>
            <a:r>
              <a:rPr lang="zh-CN" altLang="en-US" dirty="0">
                <a:solidFill>
                  <a:srgbClr val="CC3300"/>
                </a:solidFill>
                <a:latin typeface="Symbol" pitchFamily="2" charset="2"/>
              </a:rPr>
              <a:t></a:t>
            </a:r>
            <a:r>
              <a:rPr lang="en-US" altLang="zh-CN" dirty="0">
                <a:solidFill>
                  <a:srgbClr val="CC3300"/>
                </a:solidFill>
                <a:latin typeface="Symbol" pitchFamily="2" charset="2"/>
              </a:rPr>
              <a:t>=5</a:t>
            </a:r>
            <a:r>
              <a:rPr lang="zh-CN" altLang="en-US" dirty="0">
                <a:solidFill>
                  <a:srgbClr val="CC3300"/>
                </a:solidFill>
                <a:latin typeface="Symbol" pitchFamily="2" charset="2"/>
              </a:rPr>
              <a:t> </a:t>
            </a:r>
            <a:endParaRPr lang="zh-CN" altLang="en-US" dirty="0">
              <a:effectLst/>
            </a:endParaRPr>
          </a:p>
        </p:txBody>
      </p:sp>
      <p:sp>
        <p:nvSpPr>
          <p:cNvPr id="16" name="矩形 15">
            <a:extLst>
              <a:ext uri="{FF2B5EF4-FFF2-40B4-BE49-F238E27FC236}">
                <a16:creationId xmlns:a16="http://schemas.microsoft.com/office/drawing/2014/main" id="{B6F362B3-A9D9-6E49-8BD5-1414592A836D}"/>
              </a:ext>
            </a:extLst>
          </p:cNvPr>
          <p:cNvSpPr/>
          <p:nvPr/>
        </p:nvSpPr>
        <p:spPr>
          <a:xfrm>
            <a:off x="1514061" y="3682042"/>
            <a:ext cx="714042" cy="369332"/>
          </a:xfrm>
          <a:prstGeom prst="rect">
            <a:avLst/>
          </a:prstGeom>
        </p:spPr>
        <p:txBody>
          <a:bodyPr wrap="square">
            <a:spAutoFit/>
          </a:bodyPr>
          <a:lstStyle/>
          <a:p>
            <a:r>
              <a:rPr lang="zh-CN" altLang="en-US" dirty="0">
                <a:effectLst/>
              </a:rPr>
              <a:t>原图</a:t>
            </a:r>
          </a:p>
        </p:txBody>
      </p:sp>
    </p:spTree>
    <p:extLst>
      <p:ext uri="{BB962C8B-B14F-4D97-AF65-F5344CB8AC3E}">
        <p14:creationId xmlns:p14="http://schemas.microsoft.com/office/powerpoint/2010/main" val="1456864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D425D3-1436-3D45-8B82-0283F2CF2562}"/>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阈值分割</a:t>
            </a:r>
          </a:p>
        </p:txBody>
      </p:sp>
      <p:pic>
        <p:nvPicPr>
          <p:cNvPr id="7169" name="Picture 1" descr="page26image62687888">
            <a:extLst>
              <a:ext uri="{FF2B5EF4-FFF2-40B4-BE49-F238E27FC236}">
                <a16:creationId xmlns:a16="http://schemas.microsoft.com/office/drawing/2014/main" id="{119CCB1B-E39E-2142-9B84-21188A1F1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28" y="1354138"/>
            <a:ext cx="24384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page27image56205184">
            <a:extLst>
              <a:ext uri="{FF2B5EF4-FFF2-40B4-BE49-F238E27FC236}">
                <a16:creationId xmlns:a16="http://schemas.microsoft.com/office/drawing/2014/main" id="{707F9744-654E-064E-B5EA-13FC9CE77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550" y="1163114"/>
            <a:ext cx="889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page27image62599776">
            <a:extLst>
              <a:ext uri="{FF2B5EF4-FFF2-40B4-BE49-F238E27FC236}">
                <a16:creationId xmlns:a16="http://schemas.microsoft.com/office/drawing/2014/main" id="{739440FD-31EE-A042-9D36-794E1AC36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1385888"/>
            <a:ext cx="339090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page27image56210176">
            <a:extLst>
              <a:ext uri="{FF2B5EF4-FFF2-40B4-BE49-F238E27FC236}">
                <a16:creationId xmlns:a16="http://schemas.microsoft.com/office/drawing/2014/main" id="{51641EE2-D6C6-204C-B66E-30A3A1FD8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0" y="-2225675"/>
            <a:ext cx="19050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7201" name="Picture 33" descr="page27image56208256">
            <a:extLst>
              <a:ext uri="{FF2B5EF4-FFF2-40B4-BE49-F238E27FC236}">
                <a16:creationId xmlns:a16="http://schemas.microsoft.com/office/drawing/2014/main" id="{534998B0-1887-EC49-98EE-E9384818FC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05825" y="-2225675"/>
            <a:ext cx="11557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7203" name="Picture 35" descr="page27image56210752">
            <a:extLst>
              <a:ext uri="{FF2B5EF4-FFF2-40B4-BE49-F238E27FC236}">
                <a16:creationId xmlns:a16="http://schemas.microsoft.com/office/drawing/2014/main" id="{84CA2D0C-6DB4-E645-A093-9914228F5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6600" y="3028303"/>
            <a:ext cx="254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7204" name="Picture 36" descr="page27image56203264">
            <a:extLst>
              <a:ext uri="{FF2B5EF4-FFF2-40B4-BE49-F238E27FC236}">
                <a16:creationId xmlns:a16="http://schemas.microsoft.com/office/drawing/2014/main" id="{69EACA24-69CA-FC44-99B2-A109991763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7649" y="3009900"/>
            <a:ext cx="45719" cy="723900"/>
          </a:xfrm>
          <a:prstGeom prst="rect">
            <a:avLst/>
          </a:prstGeom>
          <a:noFill/>
          <a:extLst>
            <a:ext uri="{909E8E84-426E-40DD-AFC4-6F175D3DCCD1}">
              <a14:hiddenFill xmlns:a14="http://schemas.microsoft.com/office/drawing/2010/main">
                <a:solidFill>
                  <a:srgbClr val="FFFFFF"/>
                </a:solidFill>
              </a14:hiddenFill>
            </a:ext>
          </a:extLst>
        </p:spPr>
      </p:pic>
      <p:pic>
        <p:nvPicPr>
          <p:cNvPr id="7205" name="Picture 37" descr="page27image56211136">
            <a:extLst>
              <a:ext uri="{FF2B5EF4-FFF2-40B4-BE49-F238E27FC236}">
                <a16:creationId xmlns:a16="http://schemas.microsoft.com/office/drawing/2014/main" id="{6318A298-19AB-1346-8FCF-83CC255C0B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3009900"/>
            <a:ext cx="254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7206" name="Picture 38" descr="page27image56205952">
            <a:extLst>
              <a:ext uri="{FF2B5EF4-FFF2-40B4-BE49-F238E27FC236}">
                <a16:creationId xmlns:a16="http://schemas.microsoft.com/office/drawing/2014/main" id="{D6880AEF-12ED-0642-A024-24AF81D66C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9050" y="3690938"/>
            <a:ext cx="3898900" cy="88900"/>
          </a:xfrm>
          <a:prstGeom prst="rect">
            <a:avLst/>
          </a:prstGeom>
          <a:noFill/>
          <a:extLst>
            <a:ext uri="{909E8E84-426E-40DD-AFC4-6F175D3DCCD1}">
              <a14:hiddenFill xmlns:a14="http://schemas.microsoft.com/office/drawing/2010/main">
                <a:solidFill>
                  <a:srgbClr val="FFFFFF"/>
                </a:solidFill>
              </a14:hiddenFill>
            </a:ext>
          </a:extLst>
        </p:spPr>
      </p:pic>
      <p:pic>
        <p:nvPicPr>
          <p:cNvPr id="7207" name="Picture 39" descr="page27image56211520">
            <a:extLst>
              <a:ext uri="{FF2B5EF4-FFF2-40B4-BE49-F238E27FC236}">
                <a16:creationId xmlns:a16="http://schemas.microsoft.com/office/drawing/2014/main" id="{AF02B34A-D03B-714D-AE8E-5F5DDDEDDA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5759" y="3724791"/>
            <a:ext cx="6858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7208" name="Picture 40" descr="page27image56212480">
            <a:extLst>
              <a:ext uri="{FF2B5EF4-FFF2-40B4-BE49-F238E27FC236}">
                <a16:creationId xmlns:a16="http://schemas.microsoft.com/office/drawing/2014/main" id="{A0E2FCC1-7893-1349-BB35-8BB54C3D2B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6547" y="3739079"/>
            <a:ext cx="381000" cy="736600"/>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a:extLst>
              <a:ext uri="{FF2B5EF4-FFF2-40B4-BE49-F238E27FC236}">
                <a16:creationId xmlns:a16="http://schemas.microsoft.com/office/drawing/2014/main" id="{2FD24FE4-B24B-E04A-8C18-1EA170B62393}"/>
              </a:ext>
            </a:extLst>
          </p:cNvPr>
          <p:cNvSpPr/>
          <p:nvPr/>
        </p:nvSpPr>
        <p:spPr>
          <a:xfrm>
            <a:off x="4412548" y="2658971"/>
            <a:ext cx="439544" cy="369332"/>
          </a:xfrm>
          <a:prstGeom prst="rect">
            <a:avLst/>
          </a:prstGeom>
        </p:spPr>
        <p:txBody>
          <a:bodyPr wrap="none">
            <a:spAutoFit/>
          </a:bodyPr>
          <a:lstStyle/>
          <a:p>
            <a:r>
              <a:rPr lang="zh-CN" altLang="en-US" dirty="0">
                <a:solidFill>
                  <a:srgbClr val="CC3300"/>
                </a:solidFill>
                <a:latin typeface="Symbol" pitchFamily="2" charset="2"/>
              </a:rPr>
              <a:t></a:t>
            </a:r>
            <a:r>
              <a:rPr lang="en-US" altLang="zh-CN" baseline="-25000" dirty="0">
                <a:solidFill>
                  <a:srgbClr val="CC3300"/>
                </a:solidFill>
                <a:latin typeface="Symbol" pitchFamily="2" charset="2"/>
              </a:rPr>
              <a:t>3</a:t>
            </a:r>
            <a:r>
              <a:rPr lang="zh-CN" altLang="en-US" dirty="0">
                <a:solidFill>
                  <a:srgbClr val="CC3300"/>
                </a:solidFill>
                <a:latin typeface="Symbol" pitchFamily="2" charset="2"/>
              </a:rPr>
              <a:t> </a:t>
            </a:r>
            <a:endParaRPr lang="zh-CN" altLang="en-US" dirty="0">
              <a:effectLst/>
            </a:endParaRPr>
          </a:p>
        </p:txBody>
      </p:sp>
      <p:sp>
        <p:nvSpPr>
          <p:cNvPr id="45" name="矩形 44">
            <a:extLst>
              <a:ext uri="{FF2B5EF4-FFF2-40B4-BE49-F238E27FC236}">
                <a16:creationId xmlns:a16="http://schemas.microsoft.com/office/drawing/2014/main" id="{A192882C-342D-8F41-ABD7-E8DEBA2221A3}"/>
              </a:ext>
            </a:extLst>
          </p:cNvPr>
          <p:cNvSpPr/>
          <p:nvPr/>
        </p:nvSpPr>
        <p:spPr>
          <a:xfrm>
            <a:off x="5578324" y="2581315"/>
            <a:ext cx="439544" cy="369332"/>
          </a:xfrm>
          <a:prstGeom prst="rect">
            <a:avLst/>
          </a:prstGeom>
        </p:spPr>
        <p:txBody>
          <a:bodyPr wrap="none">
            <a:spAutoFit/>
          </a:bodyPr>
          <a:lstStyle/>
          <a:p>
            <a:r>
              <a:rPr lang="zh-CN" altLang="en-US" dirty="0">
                <a:solidFill>
                  <a:srgbClr val="CC3300"/>
                </a:solidFill>
                <a:latin typeface="Symbol" pitchFamily="2" charset="2"/>
              </a:rPr>
              <a:t></a:t>
            </a:r>
            <a:r>
              <a:rPr lang="en-US" altLang="zh-CN" baseline="-25000" dirty="0">
                <a:solidFill>
                  <a:srgbClr val="CC3300"/>
                </a:solidFill>
                <a:latin typeface="Symbol" pitchFamily="2" charset="2"/>
              </a:rPr>
              <a:t>2</a:t>
            </a:r>
            <a:r>
              <a:rPr lang="zh-CN" altLang="en-US" dirty="0">
                <a:solidFill>
                  <a:srgbClr val="CC3300"/>
                </a:solidFill>
                <a:latin typeface="Symbol" pitchFamily="2" charset="2"/>
              </a:rPr>
              <a:t> </a:t>
            </a:r>
            <a:endParaRPr lang="zh-CN" altLang="en-US" dirty="0">
              <a:effectLst/>
            </a:endParaRPr>
          </a:p>
        </p:txBody>
      </p:sp>
      <p:sp>
        <p:nvSpPr>
          <p:cNvPr id="46" name="矩形 45">
            <a:extLst>
              <a:ext uri="{FF2B5EF4-FFF2-40B4-BE49-F238E27FC236}">
                <a16:creationId xmlns:a16="http://schemas.microsoft.com/office/drawing/2014/main" id="{086E1A6A-93DF-7147-B9F9-045BA8FE3337}"/>
              </a:ext>
            </a:extLst>
          </p:cNvPr>
          <p:cNvSpPr/>
          <p:nvPr/>
        </p:nvSpPr>
        <p:spPr>
          <a:xfrm>
            <a:off x="6545219" y="2607862"/>
            <a:ext cx="439544" cy="369332"/>
          </a:xfrm>
          <a:prstGeom prst="rect">
            <a:avLst/>
          </a:prstGeom>
        </p:spPr>
        <p:txBody>
          <a:bodyPr wrap="none">
            <a:spAutoFit/>
          </a:bodyPr>
          <a:lstStyle/>
          <a:p>
            <a:r>
              <a:rPr lang="zh-CN" altLang="en-US" dirty="0">
                <a:solidFill>
                  <a:srgbClr val="CC3300"/>
                </a:solidFill>
                <a:latin typeface="Symbol" pitchFamily="2" charset="2"/>
              </a:rPr>
              <a:t></a:t>
            </a:r>
            <a:r>
              <a:rPr lang="en-US" altLang="zh-CN" baseline="-25000" dirty="0">
                <a:solidFill>
                  <a:srgbClr val="CC3300"/>
                </a:solidFill>
                <a:latin typeface="Symbol" pitchFamily="2" charset="2"/>
              </a:rPr>
              <a:t>1</a:t>
            </a:r>
            <a:r>
              <a:rPr lang="zh-CN" altLang="en-US" dirty="0">
                <a:solidFill>
                  <a:srgbClr val="CC3300"/>
                </a:solidFill>
                <a:latin typeface="Symbol" pitchFamily="2" charset="2"/>
              </a:rPr>
              <a:t> </a:t>
            </a:r>
            <a:endParaRPr lang="zh-CN" altLang="en-US" dirty="0">
              <a:effectLst/>
            </a:endParaRPr>
          </a:p>
        </p:txBody>
      </p:sp>
      <p:pic>
        <p:nvPicPr>
          <p:cNvPr id="7209" name="Picture 41" descr="page27image56212096">
            <a:extLst>
              <a:ext uri="{FF2B5EF4-FFF2-40B4-BE49-F238E27FC236}">
                <a16:creationId xmlns:a16="http://schemas.microsoft.com/office/drawing/2014/main" id="{DA036CA4-E9FD-F747-9EF1-C552233AC9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6112" y="3728385"/>
            <a:ext cx="30734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7210" name="Picture 42" descr="page27image56210944">
            <a:extLst>
              <a:ext uri="{FF2B5EF4-FFF2-40B4-BE49-F238E27FC236}">
                <a16:creationId xmlns:a16="http://schemas.microsoft.com/office/drawing/2014/main" id="{AB335543-B678-CF4C-91E7-79A5CA8306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6759" y="3756361"/>
            <a:ext cx="17653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7211" name="Picture 43" descr="page27image45948240">
            <a:extLst>
              <a:ext uri="{FF2B5EF4-FFF2-40B4-BE49-F238E27FC236}">
                <a16:creationId xmlns:a16="http://schemas.microsoft.com/office/drawing/2014/main" id="{C8F47B77-5B5D-4F49-95C9-033FFEA2FA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47" y="4512214"/>
            <a:ext cx="2006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7212" name="Picture 44" descr="page27image62588128">
            <a:extLst>
              <a:ext uri="{FF2B5EF4-FFF2-40B4-BE49-F238E27FC236}">
                <a16:creationId xmlns:a16="http://schemas.microsoft.com/office/drawing/2014/main" id="{BD95C21C-A639-3640-9EAB-381F4A56743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2809" y="4505864"/>
            <a:ext cx="20066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7213" name="Picture 45" descr="page27image62598112">
            <a:extLst>
              <a:ext uri="{FF2B5EF4-FFF2-40B4-BE49-F238E27FC236}">
                <a16:creationId xmlns:a16="http://schemas.microsoft.com/office/drawing/2014/main" id="{B956E100-9F50-7E4F-AA15-28546E4F3D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90103" y="4526422"/>
            <a:ext cx="19812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7214" name="Picture 46" descr="page27image62593120">
            <a:extLst>
              <a:ext uri="{FF2B5EF4-FFF2-40B4-BE49-F238E27FC236}">
                <a16:creationId xmlns:a16="http://schemas.microsoft.com/office/drawing/2014/main" id="{00A0DED1-8A4C-6647-9437-F11F9EB5A07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34200" y="4537614"/>
            <a:ext cx="19812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031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39BC4-85B4-A84D-A46F-0923317B95C7}"/>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阈值分割</a:t>
            </a:r>
          </a:p>
        </p:txBody>
      </p:sp>
      <p:sp>
        <p:nvSpPr>
          <p:cNvPr id="3" name="内容占位符 2">
            <a:extLst>
              <a:ext uri="{FF2B5EF4-FFF2-40B4-BE49-F238E27FC236}">
                <a16:creationId xmlns:a16="http://schemas.microsoft.com/office/drawing/2014/main" id="{2DF450EA-0D9E-D04B-8F90-E954007EA3D4}"/>
              </a:ext>
            </a:extLst>
          </p:cNvPr>
          <p:cNvSpPr>
            <a:spLocks noGrp="1"/>
          </p:cNvSpPr>
          <p:nvPr>
            <p:ph idx="1"/>
          </p:nvPr>
        </p:nvSpPr>
        <p:spPr>
          <a:xfrm>
            <a:off x="457200" y="1600200"/>
            <a:ext cx="8229600" cy="4525963"/>
          </a:xfrm>
        </p:spPr>
        <p:txBody>
          <a:bodyPr/>
          <a:lstStyle/>
          <a:p>
            <a:r>
              <a:rPr kumimoji="1" lang="en-US" altLang="zh-CN" dirty="0"/>
              <a:t>1.</a:t>
            </a:r>
            <a:r>
              <a:rPr kumimoji="1" lang="zh-CN" altLang="en-US" dirty="0"/>
              <a:t>按照色彩相似性</a:t>
            </a:r>
            <a:endParaRPr kumimoji="1" lang="en-US" altLang="zh-CN" dirty="0"/>
          </a:p>
          <a:p>
            <a:pPr marL="0" indent="0">
              <a:buNone/>
            </a:pPr>
            <a:endParaRPr kumimoji="1" lang="en-US" altLang="zh-CN" dirty="0"/>
          </a:p>
          <a:p>
            <a:r>
              <a:rPr kumimoji="1" lang="en-US" altLang="zh-CN" dirty="0"/>
              <a:t>2.</a:t>
            </a:r>
            <a:r>
              <a:rPr kumimoji="1" lang="zh-CN" altLang="en-US" dirty="0"/>
              <a:t>按照纹理相似性</a:t>
            </a:r>
            <a:endParaRPr kumimoji="1" lang="en-US" altLang="zh-CN" dirty="0"/>
          </a:p>
          <a:p>
            <a:endParaRPr kumimoji="1" lang="en-US" altLang="zh-CN" dirty="0"/>
          </a:p>
          <a:p>
            <a:r>
              <a:rPr kumimoji="1" lang="en-US" altLang="zh-CN" dirty="0"/>
              <a:t>3.</a:t>
            </a:r>
            <a:r>
              <a:rPr kumimoji="1" lang="zh-CN" altLang="en-US" dirty="0"/>
              <a:t>按照深度相似性</a:t>
            </a:r>
            <a:endParaRPr kumimoji="1" lang="en-US" altLang="zh-CN" dirty="0"/>
          </a:p>
          <a:p>
            <a:endParaRPr kumimoji="1" lang="en-US" altLang="zh-CN" dirty="0"/>
          </a:p>
          <a:p>
            <a:r>
              <a:rPr kumimoji="1" lang="en-US" altLang="zh-CN" dirty="0"/>
              <a:t>4.</a:t>
            </a:r>
            <a:r>
              <a:rPr kumimoji="1" lang="zh-CN" altLang="en-US" dirty="0"/>
              <a:t>按照运动相似性</a:t>
            </a:r>
            <a:endParaRPr kumimoji="1" lang="en-US" altLang="zh-CN" dirty="0"/>
          </a:p>
        </p:txBody>
      </p:sp>
      <p:pic>
        <p:nvPicPr>
          <p:cNvPr id="8206" name="Picture 14" descr="page34image62683360">
            <a:extLst>
              <a:ext uri="{FF2B5EF4-FFF2-40B4-BE49-F238E27FC236}">
                <a16:creationId xmlns:a16="http://schemas.microsoft.com/office/drawing/2014/main" id="{D28EC2EA-0044-5744-BEEF-E8109822D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385515"/>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209" name="Picture 17" descr="page37image61910192">
            <a:extLst>
              <a:ext uri="{FF2B5EF4-FFF2-40B4-BE49-F238E27FC236}">
                <a16:creationId xmlns:a16="http://schemas.microsoft.com/office/drawing/2014/main" id="{894E19B6-83E8-9949-8BF3-0981DD287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006477"/>
            <a:ext cx="33528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59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2F354-F8D9-D449-B732-41B43EE2B2D7}"/>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区域生长</a:t>
            </a:r>
          </a:p>
        </p:txBody>
      </p:sp>
      <p:sp>
        <p:nvSpPr>
          <p:cNvPr id="3" name="内容占位符 2">
            <a:extLst>
              <a:ext uri="{FF2B5EF4-FFF2-40B4-BE49-F238E27FC236}">
                <a16:creationId xmlns:a16="http://schemas.microsoft.com/office/drawing/2014/main" id="{2FF4BB51-342D-CC48-A82D-9735B1EEF2D4}"/>
              </a:ext>
            </a:extLst>
          </p:cNvPr>
          <p:cNvSpPr>
            <a:spLocks noGrp="1"/>
          </p:cNvSpPr>
          <p:nvPr>
            <p:ph idx="1"/>
          </p:nvPr>
        </p:nvSpPr>
        <p:spPr/>
        <p:txBody>
          <a:bodyPr/>
          <a:lstStyle/>
          <a:p>
            <a:r>
              <a:rPr kumimoji="1" lang="zh-CN" altLang="en-US" dirty="0"/>
              <a:t>区域生长：</a:t>
            </a:r>
            <a:endParaRPr kumimoji="1" lang="en-US" altLang="zh-CN" dirty="0"/>
          </a:p>
          <a:p>
            <a:pPr marL="0" indent="0">
              <a:buNone/>
            </a:pPr>
            <a:r>
              <a:rPr kumimoji="1" lang="zh-CN" altLang="en-US" dirty="0"/>
              <a:t>    </a:t>
            </a:r>
            <a:r>
              <a:rPr kumimoji="1" lang="zh-CN" altLang="en-US" sz="2800" dirty="0"/>
              <a:t>根据预先定义的生长准则来把像素或子区域集合成较大区域的处理方法</a:t>
            </a:r>
            <a:endParaRPr kumimoji="1" lang="en-US" altLang="zh-CN" dirty="0"/>
          </a:p>
          <a:p>
            <a:r>
              <a:rPr kumimoji="1" lang="zh-CN" altLang="en-US" dirty="0"/>
              <a:t>方法：</a:t>
            </a:r>
            <a:endParaRPr kumimoji="1" lang="en-US" altLang="zh-CN" dirty="0"/>
          </a:p>
          <a:p>
            <a:pPr marL="0" indent="0">
              <a:buNone/>
            </a:pPr>
            <a:r>
              <a:rPr kumimoji="1" lang="zh-CN" altLang="en-US" dirty="0"/>
              <a:t>    </a:t>
            </a:r>
            <a:r>
              <a:rPr lang="zh-CN" altLang="en-US" sz="2800" dirty="0"/>
              <a:t>以一组“种子”点开始来形成生长区域，将那些预定义属性类似于种子的邻域像素附加到每个种子上（如指定的灰度级或颜色）。</a:t>
            </a:r>
            <a:endParaRPr kumimoji="1" lang="zh-CN" altLang="en-US" dirty="0"/>
          </a:p>
        </p:txBody>
      </p:sp>
      <p:sp>
        <p:nvSpPr>
          <p:cNvPr id="4" name="Rectangle 1028">
            <a:extLst>
              <a:ext uri="{FF2B5EF4-FFF2-40B4-BE49-F238E27FC236}">
                <a16:creationId xmlns:a16="http://schemas.microsoft.com/office/drawing/2014/main" id="{4EDFE341-3C76-944F-9C68-A9CEB437488A}"/>
              </a:ext>
            </a:extLst>
          </p:cNvPr>
          <p:cNvSpPr>
            <a:spLocks noChangeArrowheads="1"/>
          </p:cNvSpPr>
          <p:nvPr/>
        </p:nvSpPr>
        <p:spPr bwMode="auto">
          <a:xfrm>
            <a:off x="6858000" y="1143000"/>
            <a:ext cx="1447800" cy="1066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Freeform 1030">
            <a:extLst>
              <a:ext uri="{FF2B5EF4-FFF2-40B4-BE49-F238E27FC236}">
                <a16:creationId xmlns:a16="http://schemas.microsoft.com/office/drawing/2014/main" id="{246284D1-38A3-0D4F-A379-5DC7F354C789}"/>
              </a:ext>
            </a:extLst>
          </p:cNvPr>
          <p:cNvSpPr>
            <a:spLocks/>
          </p:cNvSpPr>
          <p:nvPr/>
        </p:nvSpPr>
        <p:spPr bwMode="auto">
          <a:xfrm>
            <a:off x="6858000" y="1143000"/>
            <a:ext cx="938212" cy="595312"/>
          </a:xfrm>
          <a:custGeom>
            <a:avLst/>
            <a:gdLst>
              <a:gd name="T0" fmla="*/ 18 w 591"/>
              <a:gd name="T1" fmla="*/ 11 h 375"/>
              <a:gd name="T2" fmla="*/ 198 w 591"/>
              <a:gd name="T3" fmla="*/ 17 h 375"/>
              <a:gd name="T4" fmla="*/ 442 w 591"/>
              <a:gd name="T5" fmla="*/ 75 h 375"/>
              <a:gd name="T6" fmla="*/ 483 w 591"/>
              <a:gd name="T7" fmla="*/ 168 h 375"/>
              <a:gd name="T8" fmla="*/ 495 w 591"/>
              <a:gd name="T9" fmla="*/ 244 h 375"/>
              <a:gd name="T10" fmla="*/ 512 w 591"/>
              <a:gd name="T11" fmla="*/ 250 h 375"/>
              <a:gd name="T12" fmla="*/ 547 w 591"/>
              <a:gd name="T13" fmla="*/ 273 h 375"/>
              <a:gd name="T14" fmla="*/ 448 w 591"/>
              <a:gd name="T15" fmla="*/ 372 h 375"/>
              <a:gd name="T16" fmla="*/ 378 w 591"/>
              <a:gd name="T17" fmla="*/ 366 h 375"/>
              <a:gd name="T18" fmla="*/ 355 w 591"/>
              <a:gd name="T19" fmla="*/ 331 h 375"/>
              <a:gd name="T20" fmla="*/ 320 w 591"/>
              <a:gd name="T21" fmla="*/ 314 h 375"/>
              <a:gd name="T22" fmla="*/ 169 w 591"/>
              <a:gd name="T23" fmla="*/ 331 h 375"/>
              <a:gd name="T24" fmla="*/ 53 w 591"/>
              <a:gd name="T25" fmla="*/ 325 h 375"/>
              <a:gd name="T26" fmla="*/ 35 w 591"/>
              <a:gd name="T27" fmla="*/ 331 h 375"/>
              <a:gd name="T28" fmla="*/ 29 w 591"/>
              <a:gd name="T29" fmla="*/ 314 h 375"/>
              <a:gd name="T30" fmla="*/ 12 w 591"/>
              <a:gd name="T31" fmla="*/ 308 h 375"/>
              <a:gd name="T32" fmla="*/ 6 w 591"/>
              <a:gd name="T33" fmla="*/ 116 h 375"/>
              <a:gd name="T34" fmla="*/ 0 w 591"/>
              <a:gd name="T35" fmla="*/ 52 h 375"/>
              <a:gd name="T36" fmla="*/ 18 w 591"/>
              <a:gd name="T37" fmla="*/ 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375">
                <a:moveTo>
                  <a:pt x="18" y="11"/>
                </a:moveTo>
                <a:cubicBezTo>
                  <a:pt x="78" y="13"/>
                  <a:pt x="138" y="15"/>
                  <a:pt x="198" y="17"/>
                </a:cubicBezTo>
                <a:cubicBezTo>
                  <a:pt x="280" y="20"/>
                  <a:pt x="387" y="0"/>
                  <a:pt x="442" y="75"/>
                </a:cubicBezTo>
                <a:cubicBezTo>
                  <a:pt x="451" y="109"/>
                  <a:pt x="452" y="148"/>
                  <a:pt x="483" y="168"/>
                </a:cubicBezTo>
                <a:cubicBezTo>
                  <a:pt x="486" y="193"/>
                  <a:pt x="481" y="223"/>
                  <a:pt x="495" y="244"/>
                </a:cubicBezTo>
                <a:cubicBezTo>
                  <a:pt x="498" y="249"/>
                  <a:pt x="507" y="247"/>
                  <a:pt x="512" y="250"/>
                </a:cubicBezTo>
                <a:cubicBezTo>
                  <a:pt x="524" y="257"/>
                  <a:pt x="535" y="265"/>
                  <a:pt x="547" y="273"/>
                </a:cubicBezTo>
                <a:cubicBezTo>
                  <a:pt x="591" y="336"/>
                  <a:pt x="492" y="361"/>
                  <a:pt x="448" y="372"/>
                </a:cubicBezTo>
                <a:cubicBezTo>
                  <a:pt x="425" y="370"/>
                  <a:pt x="399" y="375"/>
                  <a:pt x="378" y="366"/>
                </a:cubicBezTo>
                <a:cubicBezTo>
                  <a:pt x="365" y="360"/>
                  <a:pt x="368" y="336"/>
                  <a:pt x="355" y="331"/>
                </a:cubicBezTo>
                <a:cubicBezTo>
                  <a:pt x="331" y="323"/>
                  <a:pt x="343" y="328"/>
                  <a:pt x="320" y="314"/>
                </a:cubicBezTo>
                <a:cubicBezTo>
                  <a:pt x="267" y="318"/>
                  <a:pt x="220" y="320"/>
                  <a:pt x="169" y="331"/>
                </a:cubicBezTo>
                <a:cubicBezTo>
                  <a:pt x="130" y="329"/>
                  <a:pt x="92" y="325"/>
                  <a:pt x="53" y="325"/>
                </a:cubicBezTo>
                <a:cubicBezTo>
                  <a:pt x="47" y="325"/>
                  <a:pt x="41" y="334"/>
                  <a:pt x="35" y="331"/>
                </a:cubicBezTo>
                <a:cubicBezTo>
                  <a:pt x="30" y="328"/>
                  <a:pt x="33" y="318"/>
                  <a:pt x="29" y="314"/>
                </a:cubicBezTo>
                <a:cubicBezTo>
                  <a:pt x="25" y="310"/>
                  <a:pt x="18" y="310"/>
                  <a:pt x="12" y="308"/>
                </a:cubicBezTo>
                <a:cubicBezTo>
                  <a:pt x="10" y="244"/>
                  <a:pt x="9" y="180"/>
                  <a:pt x="6" y="116"/>
                </a:cubicBezTo>
                <a:cubicBezTo>
                  <a:pt x="5" y="95"/>
                  <a:pt x="0" y="73"/>
                  <a:pt x="0" y="52"/>
                </a:cubicBezTo>
                <a:cubicBezTo>
                  <a:pt x="0" y="31"/>
                  <a:pt x="19" y="11"/>
                  <a:pt x="18" y="11"/>
                </a:cubicBezTo>
                <a:close/>
              </a:path>
            </a:pathLst>
          </a:custGeom>
          <a:solidFill>
            <a:srgbClr val="FFFF66"/>
          </a:soli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295465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02479-81CB-2344-B7BC-48B9FD4632B6}"/>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区域生长</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DC3EFE-2F98-154B-8F9F-E12AD6468316}"/>
                  </a:ext>
                </a:extLst>
              </p:cNvPr>
              <p:cNvSpPr>
                <a:spLocks noGrp="1"/>
              </p:cNvSpPr>
              <p:nvPr>
                <p:ph idx="1"/>
              </p:nvPr>
            </p:nvSpPr>
            <p:spPr/>
            <p:txBody>
              <a:bodyPr/>
              <a:lstStyle/>
              <a:p>
                <a:r>
                  <a:rPr kumimoji="1" lang="zh-CN" altLang="en-US" dirty="0"/>
                  <a:t>一种准则</a:t>
                </a:r>
                <a:endParaRPr kumimoji="1" lang="en-US" altLang="zh-CN" dirty="0"/>
              </a:p>
              <a:p>
                <a:pPr marL="0" indent="0">
                  <a:buNone/>
                </a:pPr>
                <a:r>
                  <a:rPr kumimoji="1" lang="zh-CN" altLang="en-US" dirty="0"/>
                  <a:t>    </a:t>
                </a:r>
                <a14:m>
                  <m:oMath xmlns:m="http://schemas.openxmlformats.org/officeDocument/2006/math">
                    <m:r>
                      <m:rPr>
                        <m:brk m:alnAt="7"/>
                      </m:rPr>
                      <a:rPr kumimoji="1" lang="en-US" altLang="zh-CN" i="1">
                        <a:latin typeface="Cambria Math" panose="02040503050406030204" pitchFamily="18" charset="0"/>
                        <a:ea typeface="Cambria Math" panose="02040503050406030204" pitchFamily="18" charset="0"/>
                      </a:rPr>
                      <m:t>𝑅</m:t>
                    </m:r>
                  </m:oMath>
                </a14:m>
                <a:r>
                  <a:rPr kumimoji="1" lang="zh-CN" altLang="en-US" dirty="0"/>
                  <a:t>为当前点的</a:t>
                </a:r>
                <a14:m>
                  <m:oMath xmlns:m="http://schemas.openxmlformats.org/officeDocument/2006/math">
                    <m:r>
                      <m:rPr>
                        <m:sty m:val="p"/>
                      </m:rPr>
                      <a:rPr kumimoji="1" lang="en-US" altLang="zh-CN" i="1">
                        <a:latin typeface="Cambria Math" panose="02040503050406030204" pitchFamily="18" charset="0"/>
                      </a:rPr>
                      <m:t>N</m:t>
                    </m:r>
                    <m:r>
                      <a:rPr kumimoji="1" lang="en-US" altLang="zh-CN" i="1">
                        <a:latin typeface="Cambria Math" panose="02040503050406030204" pitchFamily="18" charset="0"/>
                      </a:rPr>
                      <m:t> </m:t>
                    </m:r>
                  </m:oMath>
                </a14:m>
                <a:r>
                  <a:rPr kumimoji="1" lang="en-US" altLang="zh-CN" dirty="0"/>
                  <a:t>-</a:t>
                </a:r>
                <a:r>
                  <a:rPr kumimoji="1" lang="zh-CN" altLang="en-US" dirty="0"/>
                  <a:t>邻域，</a:t>
                </a:r>
                <a:r>
                  <a:rPr kumimoji="1" lang="en-US" altLang="zh-CN" dirty="0"/>
                  <a:t>P</a:t>
                </a:r>
                <a:r>
                  <a:rPr kumimoji="1" lang="zh-CN" altLang="en-US" dirty="0"/>
                  <a:t>为邻域内一点，强度为</a:t>
                </a:r>
                <a14:m>
                  <m:oMath xmlns:m="http://schemas.openxmlformats.org/officeDocument/2006/math">
                    <m:r>
                      <a:rPr kumimoji="1" lang="en-US" altLang="zh-CN" b="0" i="1" smtClean="0">
                        <a:latin typeface="Cambria Math" panose="02040503050406030204" pitchFamily="18" charset="0"/>
                      </a:rPr>
                      <m:t>𝑦</m:t>
                    </m:r>
                  </m:oMath>
                </a14:m>
                <a:endParaRPr kumimoji="1" lang="en-US" altLang="zh-CN" dirty="0"/>
              </a:p>
              <a:p>
                <a:pPr marL="0" indent="0">
                  <a:buNone/>
                </a:pPr>
                <a:r>
                  <a:rPr kumimoji="1" lang="zh-CN" altLang="en-US" dirty="0"/>
                  <a:t>              均值 </a:t>
                </a:r>
                <a14:m>
                  <m:oMath xmlns:m="http://schemas.openxmlformats.org/officeDocument/2006/math">
                    <m:acc>
                      <m:accPr>
                        <m:chr m:val="̅"/>
                        <m:ctrlPr>
                          <a:rPr kumimoji="1" lang="zh-CN" altLang="en-US" i="1" smtClean="0">
                            <a:latin typeface="Cambria Math" panose="02040503050406030204" pitchFamily="18" charset="0"/>
                          </a:rPr>
                        </m:ctrlPr>
                      </m:accPr>
                      <m:e>
                        <m:r>
                          <m:rPr>
                            <m:sty m:val="p"/>
                          </m:rPr>
                          <a:rPr kumimoji="1" lang="en-US" altLang="zh-CN" i="1">
                            <a:latin typeface="Cambria Math" panose="02040503050406030204" pitchFamily="18" charset="0"/>
                          </a:rPr>
                          <m:t>x</m:t>
                        </m:r>
                      </m:e>
                    </m:acc>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r>
                          <m:rPr>
                            <m:sty m:val="p"/>
                          </m:rPr>
                          <a:rPr kumimoji="1" lang="en-US" altLang="zh-CN" i="1">
                            <a:latin typeface="Cambria Math" panose="02040503050406030204" pitchFamily="18" charset="0"/>
                          </a:rPr>
                          <m:t>N</m:t>
                        </m:r>
                      </m:den>
                    </m:f>
                    <m:nary>
                      <m:naryPr>
                        <m:chr m:val="∑"/>
                        <m:supHide m:val="on"/>
                        <m:ctrlPr>
                          <a:rPr kumimoji="1" lang="en-US" altLang="zh-CN" b="0" i="1" smtClean="0">
                            <a:latin typeface="Cambria Math" panose="02040503050406030204" pitchFamily="18" charset="0"/>
                          </a:rPr>
                        </m:ctrlPr>
                      </m:naryPr>
                      <m: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𝑐</m:t>
                            </m:r>
                          </m:e>
                        </m:d>
                        <m:r>
                          <m:rPr>
                            <m:brk m:alnAt="7"/>
                          </m:rP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𝑅</m:t>
                        </m:r>
                      </m:sub>
                      <m:sup/>
                      <m:e>
                        <m:r>
                          <a:rPr kumimoji="1" lang="en-US" altLang="zh-CN" b="0" i="1" smtClean="0">
                            <a:latin typeface="Cambria Math" panose="02040503050406030204" pitchFamily="18" charset="0"/>
                          </a:rPr>
                          <m:t>𝐼</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𝑟</m:t>
                            </m:r>
                            <m:r>
                              <a:rPr kumimoji="1" lang="en-US" altLang="zh-CN" i="1">
                                <a:latin typeface="Cambria Math" panose="02040503050406030204" pitchFamily="18" charset="0"/>
                              </a:rPr>
                              <m:t>,</m:t>
                            </m:r>
                            <m:r>
                              <a:rPr kumimoji="1" lang="en-US" altLang="zh-CN" i="1">
                                <a:latin typeface="Cambria Math" panose="02040503050406030204" pitchFamily="18" charset="0"/>
                              </a:rPr>
                              <m:t>𝑐</m:t>
                            </m:r>
                          </m:e>
                        </m:d>
                      </m:e>
                    </m:nary>
                  </m:oMath>
                </a14:m>
                <a:endParaRPr kumimoji="1" lang="en-US" altLang="zh-CN" dirty="0"/>
              </a:p>
              <a:p>
                <a:pPr marL="0" indent="0">
                  <a:buNone/>
                </a:pPr>
                <a:r>
                  <a:rPr kumimoji="1" lang="zh-CN" altLang="en-US" dirty="0"/>
                  <a:t>              方差 </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𝑆</m:t>
                        </m:r>
                      </m:e>
                      <m:sup>
                        <m:r>
                          <a:rPr kumimoji="1" lang="en-US" altLang="zh-CN" b="0" i="1" smtClean="0">
                            <a:latin typeface="Cambria Math" panose="02040503050406030204" pitchFamily="18" charset="0"/>
                          </a:rPr>
                          <m:t>2</m:t>
                        </m:r>
                      </m:sup>
                    </m:sSup>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m:rPr>
                            <m:sty m:val="p"/>
                          </m:rPr>
                          <a:rPr kumimoji="1" lang="en-US" altLang="zh-CN" i="1">
                            <a:latin typeface="Cambria Math" panose="02040503050406030204" pitchFamily="18" charset="0"/>
                          </a:rPr>
                          <m:t>N</m:t>
                        </m:r>
                      </m:den>
                    </m:f>
                    <m:nary>
                      <m:naryPr>
                        <m:chr m:val="∑"/>
                        <m:supHide m:val="on"/>
                        <m:ctrlPr>
                          <a:rPr kumimoji="1" lang="en-US" altLang="zh-CN" i="1">
                            <a:latin typeface="Cambria Math" panose="02040503050406030204" pitchFamily="18" charset="0"/>
                          </a:rPr>
                        </m:ctrlPr>
                      </m:naryPr>
                      <m:sub>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𝑟</m:t>
                            </m:r>
                            <m:r>
                              <a:rPr kumimoji="1" lang="en-US" altLang="zh-CN" i="1">
                                <a:latin typeface="Cambria Math" panose="02040503050406030204" pitchFamily="18" charset="0"/>
                              </a:rPr>
                              <m:t>,</m:t>
                            </m:r>
                            <m:r>
                              <a:rPr kumimoji="1" lang="en-US" altLang="zh-CN" i="1">
                                <a:latin typeface="Cambria Math" panose="02040503050406030204" pitchFamily="18" charset="0"/>
                              </a:rPr>
                              <m:t>𝑐</m:t>
                            </m:r>
                          </m:e>
                        </m:d>
                        <m:r>
                          <m:rPr>
                            <m:brk m:alnAt="7"/>
                          </m:rP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𝑅</m:t>
                        </m:r>
                      </m:sub>
                      <m:sup/>
                      <m:e>
                        <m:sSup>
                          <m:sSupPr>
                            <m:ctrlPr>
                              <a:rPr kumimoji="1" lang="en-US" altLang="zh-CN" i="1" smtClean="0">
                                <a:latin typeface="Cambria Math" panose="02040503050406030204" pitchFamily="18" charset="0"/>
                                <a:ea typeface="Cambria Math" panose="02040503050406030204" pitchFamily="18" charset="0"/>
                              </a:rPr>
                            </m:ctrlPr>
                          </m:sSupPr>
                          <m:e>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rPr>
                                  <m:t>𝐼</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𝑟</m:t>
                                    </m:r>
                                    <m:r>
                                      <a:rPr kumimoji="1" lang="en-US" altLang="zh-CN" i="1">
                                        <a:latin typeface="Cambria Math" panose="02040503050406030204" pitchFamily="18" charset="0"/>
                                      </a:rPr>
                                      <m:t>,</m:t>
                                    </m:r>
                                    <m:r>
                                      <a:rPr kumimoji="1" lang="en-US" altLang="zh-CN" i="1">
                                        <a:latin typeface="Cambria Math" panose="02040503050406030204" pitchFamily="18" charset="0"/>
                                      </a:rPr>
                                      <m:t>𝑐</m:t>
                                    </m:r>
                                  </m:e>
                                </m:d>
                                <m:r>
                                  <a:rPr kumimoji="1" lang="en-US" altLang="zh-CN" b="0" i="1" smtClean="0">
                                    <a:latin typeface="Cambria Math" panose="02040503050406030204" pitchFamily="18" charset="0"/>
                                  </a:rPr>
                                  <m:t>−</m:t>
                                </m:r>
                                <m:acc>
                                  <m:accPr>
                                    <m:chr m:val="̅"/>
                                    <m:ctrlPr>
                                      <a:rPr kumimoji="1" lang="zh-CN" altLang="en-US" i="1">
                                        <a:latin typeface="Cambria Math" panose="02040503050406030204" pitchFamily="18" charset="0"/>
                                      </a:rPr>
                                    </m:ctrlPr>
                                  </m:accPr>
                                  <m:e>
                                    <m:r>
                                      <m:rPr>
                                        <m:sty m:val="p"/>
                                      </m:rPr>
                                      <a:rPr kumimoji="1" lang="en-US" altLang="zh-CN" i="1">
                                        <a:latin typeface="Cambria Math" panose="02040503050406030204" pitchFamily="18" charset="0"/>
                                      </a:rPr>
                                      <m:t>x</m:t>
                                    </m:r>
                                  </m:e>
                                </m:acc>
                              </m:e>
                            </m:d>
                          </m:e>
                          <m:sup>
                            <m:r>
                              <a:rPr kumimoji="1" lang="en-US" altLang="zh-CN" b="0" i="1" smtClean="0">
                                <a:latin typeface="Cambria Math" panose="02040503050406030204" pitchFamily="18" charset="0"/>
                                <a:ea typeface="Cambria Math" panose="02040503050406030204" pitchFamily="18" charset="0"/>
                              </a:rPr>
                              <m:t>2</m:t>
                            </m:r>
                          </m:sup>
                        </m:sSup>
                      </m:e>
                    </m:nary>
                  </m:oMath>
                </a14:m>
                <a:endParaRPr kumimoji="1" lang="zh-CN" altLang="en-US" dirty="0"/>
              </a:p>
            </p:txBody>
          </p:sp>
        </mc:Choice>
        <mc:Fallback xmlns="">
          <p:sp>
            <p:nvSpPr>
              <p:cNvPr id="3" name="内容占位符 2">
                <a:extLst>
                  <a:ext uri="{FF2B5EF4-FFF2-40B4-BE49-F238E27FC236}">
                    <a16:creationId xmlns:a16="http://schemas.microsoft.com/office/drawing/2014/main" id="{98DC3EFE-2F98-154B-8F9F-E12AD6468316}"/>
                  </a:ext>
                </a:extLst>
              </p:cNvPr>
              <p:cNvSpPr>
                <a:spLocks noGrp="1" noRot="1" noChangeAspect="1" noMove="1" noResize="1" noEditPoints="1" noAdjustHandles="1" noChangeArrowheads="1" noChangeShapeType="1" noTextEdit="1"/>
              </p:cNvSpPr>
              <p:nvPr>
                <p:ph idx="1"/>
              </p:nvPr>
            </p:nvSpPr>
            <p:spPr>
              <a:blipFill>
                <a:blip r:embed="rId2"/>
                <a:stretch>
                  <a:fillRect l="-1852" t="-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2449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3DACA-6C07-9B4D-8B1C-8996448011AF}"/>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区域生长</a:t>
            </a:r>
          </a:p>
        </p:txBody>
      </p:sp>
      <p:sp>
        <p:nvSpPr>
          <p:cNvPr id="3" name="内容占位符 2">
            <a:extLst>
              <a:ext uri="{FF2B5EF4-FFF2-40B4-BE49-F238E27FC236}">
                <a16:creationId xmlns:a16="http://schemas.microsoft.com/office/drawing/2014/main" id="{3A304F87-0447-4149-A547-D27B823A5809}"/>
              </a:ext>
            </a:extLst>
          </p:cNvPr>
          <p:cNvSpPr>
            <a:spLocks noGrp="1"/>
          </p:cNvSpPr>
          <p:nvPr>
            <p:ph idx="1"/>
          </p:nvPr>
        </p:nvSpPr>
        <p:spPr/>
        <p:txBody>
          <a:bodyPr/>
          <a:lstStyle/>
          <a:p>
            <a:r>
              <a:rPr kumimoji="1" lang="en-US" altLang="zh-CN" dirty="0"/>
              <a:t>T</a:t>
            </a:r>
            <a:r>
              <a:rPr kumimoji="1" lang="zh-CN" altLang="en-US" dirty="0"/>
              <a:t>统计量</a:t>
            </a:r>
            <a:endParaRPr kumimoji="1" lang="en-US" altLang="zh-CN" dirty="0"/>
          </a:p>
          <a:p>
            <a:endParaRPr kumimoji="1" lang="en-US" altLang="zh-CN" dirty="0"/>
          </a:p>
          <a:p>
            <a:endParaRPr kumimoji="1" lang="en-US" altLang="zh-CN" dirty="0"/>
          </a:p>
          <a:p>
            <a:r>
              <a:rPr kumimoji="1" lang="zh-CN" altLang="en-US" dirty="0"/>
              <a:t>决策</a:t>
            </a:r>
            <a:endParaRPr kumimoji="1" lang="en-US" altLang="zh-CN" dirty="0"/>
          </a:p>
          <a:p>
            <a:pPr marL="0" indent="0">
              <a:buNone/>
            </a:pPr>
            <a:r>
              <a:rPr kumimoji="1" lang="zh-CN" altLang="en-US" dirty="0"/>
              <a:t>           根据统计量的分布进行决策</a:t>
            </a:r>
            <a:endParaRPr kumimoji="1" lang="en-US" altLang="zh-CN" dirty="0"/>
          </a:p>
          <a:p>
            <a:pPr marL="0" indent="0">
              <a:buNone/>
            </a:pPr>
            <a:r>
              <a:rPr kumimoji="1" lang="zh-CN" altLang="en-US" dirty="0"/>
              <a:t>                       则生长，否则开始新的区域</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D93AAC3-9177-E749-9FCC-F8C6AD7C2BAC}"/>
                  </a:ext>
                </a:extLst>
              </p:cNvPr>
              <p:cNvSpPr/>
              <p:nvPr/>
            </p:nvSpPr>
            <p:spPr>
              <a:xfrm>
                <a:off x="2743200" y="2362200"/>
                <a:ext cx="3247620"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𝑇</m:t>
                      </m:r>
                      <m:r>
                        <a:rPr kumimoji="1" lang="en-US" altLang="zh-CN" i="1">
                          <a:latin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d>
                            <m:dPr>
                              <m:ctrlPr>
                                <a:rPr kumimoji="1" lang="en-US" altLang="zh-CN" i="1">
                                  <a:latin typeface="Cambria Math" panose="02040503050406030204" pitchFamily="18" charset="0"/>
                                  <a:ea typeface="Cambria Math" panose="02040503050406030204" pitchFamily="18" charset="0"/>
                                </a:rPr>
                              </m:ctrlPr>
                            </m:dPr>
                            <m:e>
                              <m:f>
                                <m:fPr>
                                  <m:ctrlPr>
                                    <a:rPr kumimoji="1" lang="en-US" altLang="zh-CN" i="1" smtClean="0">
                                      <a:latin typeface="Cambria Math" panose="02040503050406030204" pitchFamily="18" charset="0"/>
                                      <a:ea typeface="Cambria Math" panose="02040503050406030204" pitchFamily="18" charset="0"/>
                                    </a:rPr>
                                  </m:ctrlPr>
                                </m:fPr>
                                <m:num>
                                  <m:d>
                                    <m:dPr>
                                      <m:ctrlPr>
                                        <a:rPr kumimoji="1" lang="en-US" altLang="zh-CN"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𝑁</m:t>
                                      </m:r>
                                      <m:r>
                                        <a:rPr kumimoji="1" lang="en-US" altLang="zh-CN" b="0" i="1" smtClean="0">
                                          <a:latin typeface="Cambria Math" panose="02040503050406030204" pitchFamily="18" charset="0"/>
                                          <a:ea typeface="Cambria Math" panose="02040503050406030204" pitchFamily="18" charset="0"/>
                                        </a:rPr>
                                        <m:t>−1</m:t>
                                      </m:r>
                                    </m:e>
                                  </m:d>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𝑁</m:t>
                                  </m:r>
                                </m:num>
                                <m:den>
                                  <m:r>
                                    <a:rPr kumimoji="1" lang="en-US" altLang="zh-CN" b="0" i="1" smtClean="0">
                                      <a:latin typeface="Cambria Math" panose="02040503050406030204" pitchFamily="18" charset="0"/>
                                      <a:ea typeface="Cambria Math" panose="02040503050406030204" pitchFamily="18" charset="0"/>
                                    </a:rPr>
                                    <m:t>𝑁</m:t>
                                  </m:r>
                                  <m:r>
                                    <a:rPr kumimoji="1" lang="en-US" altLang="zh-CN" b="0" i="1" smtClean="0">
                                      <a:latin typeface="Cambria Math" panose="02040503050406030204" pitchFamily="18" charset="0"/>
                                      <a:ea typeface="Cambria Math" panose="02040503050406030204" pitchFamily="18" charset="0"/>
                                    </a:rPr>
                                    <m:t>+1</m:t>
                                  </m:r>
                                </m:den>
                              </m:f>
                              <m:f>
                                <m:fPr>
                                  <m:ctrlPr>
                                    <a:rPr kumimoji="1" lang="en-US" altLang="zh-CN" i="1" smtClean="0">
                                      <a:latin typeface="Cambria Math" panose="02040503050406030204" pitchFamily="18" charset="0"/>
                                      <a:ea typeface="Cambria Math" panose="02040503050406030204" pitchFamily="18" charset="0"/>
                                    </a:rPr>
                                  </m:ctrlPr>
                                </m:fPr>
                                <m:num>
                                  <m:sSup>
                                    <m:sSupPr>
                                      <m:ctrlPr>
                                        <a:rPr kumimoji="1" lang="en-US" altLang="zh-CN" i="1">
                                          <a:latin typeface="Cambria Math" panose="02040503050406030204" pitchFamily="18" charset="0"/>
                                          <a:ea typeface="Cambria Math" panose="02040503050406030204" pitchFamily="18" charset="0"/>
                                        </a:rPr>
                                      </m:ctrlPr>
                                    </m:sSupPr>
                                    <m:e>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rPr>
                                            <m:t>𝑦</m:t>
                                          </m:r>
                                          <m:r>
                                            <a:rPr kumimoji="1" lang="en-US" altLang="zh-CN" i="1">
                                              <a:latin typeface="Cambria Math" panose="02040503050406030204" pitchFamily="18" charset="0"/>
                                            </a:rPr>
                                            <m:t>−</m:t>
                                          </m:r>
                                          <m:acc>
                                            <m:accPr>
                                              <m:chr m:val="̅"/>
                                              <m:ctrlPr>
                                                <a:rPr kumimoji="1" lang="zh-CN" altLang="en-US" i="1">
                                                  <a:latin typeface="Cambria Math" panose="02040503050406030204" pitchFamily="18" charset="0"/>
                                                </a:rPr>
                                              </m:ctrlPr>
                                            </m:accPr>
                                            <m:e>
                                              <m:r>
                                                <m:rPr>
                                                  <m:sty m:val="p"/>
                                                </m:rPr>
                                                <a:rPr kumimoji="1" lang="en-US" altLang="zh-CN" i="1">
                                                  <a:latin typeface="Cambria Math" panose="02040503050406030204" pitchFamily="18" charset="0"/>
                                                </a:rPr>
                                                <m:t>x</m:t>
                                              </m:r>
                                            </m:e>
                                          </m:acc>
                                        </m:e>
                                      </m:d>
                                    </m:e>
                                    <m:sup>
                                      <m:r>
                                        <a:rPr kumimoji="1" lang="en-US" altLang="zh-CN" i="1">
                                          <a:latin typeface="Cambria Math" panose="02040503050406030204" pitchFamily="18" charset="0"/>
                                          <a:ea typeface="Cambria Math" panose="02040503050406030204" pitchFamily="18" charset="0"/>
                                        </a:rPr>
                                        <m:t>2</m:t>
                                      </m:r>
                                    </m:sup>
                                  </m:sSup>
                                </m:num>
                                <m:den>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𝑆</m:t>
                                      </m:r>
                                    </m:e>
                                    <m:sup>
                                      <m:r>
                                        <a:rPr kumimoji="1" lang="en-US" altLang="zh-CN" b="0" i="1" smtClean="0">
                                          <a:latin typeface="Cambria Math" panose="02040503050406030204" pitchFamily="18" charset="0"/>
                                          <a:ea typeface="Cambria Math" panose="02040503050406030204" pitchFamily="18" charset="0"/>
                                        </a:rPr>
                                        <m:t>2</m:t>
                                      </m:r>
                                    </m:sup>
                                  </m:sSup>
                                </m:den>
                              </m:f>
                            </m:e>
                          </m:d>
                        </m:e>
                        <m:sup>
                          <m:r>
                            <a:rPr kumimoji="1" lang="en-US" altLang="zh-CN" b="0" i="1" smtClean="0">
                              <a:latin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2</m:t>
                          </m:r>
                        </m:sup>
                      </m:sSup>
                    </m:oMath>
                  </m:oMathPara>
                </a14:m>
                <a:endParaRPr lang="zh-CN" altLang="en-US" dirty="0"/>
              </a:p>
            </p:txBody>
          </p:sp>
        </mc:Choice>
        <mc:Fallback xmlns="">
          <p:sp>
            <p:nvSpPr>
              <p:cNvPr id="4" name="矩形 3">
                <a:extLst>
                  <a:ext uri="{FF2B5EF4-FFF2-40B4-BE49-F238E27FC236}">
                    <a16:creationId xmlns:a16="http://schemas.microsoft.com/office/drawing/2014/main" id="{4D93AAC3-9177-E749-9FCC-F8C6AD7C2BAC}"/>
                  </a:ext>
                </a:extLst>
              </p:cNvPr>
              <p:cNvSpPr>
                <a:spLocks noRot="1" noChangeAspect="1" noMove="1" noResize="1" noEditPoints="1" noAdjustHandles="1" noChangeArrowheads="1" noChangeShapeType="1" noTextEdit="1"/>
              </p:cNvSpPr>
              <p:nvPr/>
            </p:nvSpPr>
            <p:spPr>
              <a:xfrm>
                <a:off x="2743200" y="2362200"/>
                <a:ext cx="3247620" cy="78617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AEF3903-1FC4-F449-9A74-F405788975B6}"/>
                  </a:ext>
                </a:extLst>
              </p:cNvPr>
              <p:cNvSpPr/>
              <p:nvPr/>
            </p:nvSpPr>
            <p:spPr>
              <a:xfrm>
                <a:off x="1524000" y="4648200"/>
                <a:ext cx="1116331" cy="369332"/>
              </a:xfrm>
              <a:prstGeom prst="rect">
                <a:avLst/>
              </a:prstGeom>
            </p:spPr>
            <p:txBody>
              <a:bodyPr wrap="none">
                <a:spAutoFit/>
              </a:bodyPr>
              <a:lstStyle/>
              <a:p>
                <a:r>
                  <a:rPr kumimoji="1" lang="en-US" altLang="zh-CN" dirty="0"/>
                  <a:t>Pr</a:t>
                </a:r>
                <a14:m>
                  <m:oMath xmlns:m="http://schemas.openxmlformats.org/officeDocument/2006/math">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e>
                    </m:d>
                  </m:oMath>
                </a14:m>
                <a:endParaRPr lang="zh-CN" altLang="en-US" dirty="0"/>
              </a:p>
            </p:txBody>
          </p:sp>
        </mc:Choice>
        <mc:Fallback xmlns="">
          <p:sp>
            <p:nvSpPr>
              <p:cNvPr id="5" name="矩形 4">
                <a:extLst>
                  <a:ext uri="{FF2B5EF4-FFF2-40B4-BE49-F238E27FC236}">
                    <a16:creationId xmlns:a16="http://schemas.microsoft.com/office/drawing/2014/main" id="{1AEF3903-1FC4-F449-9A74-F405788975B6}"/>
                  </a:ext>
                </a:extLst>
              </p:cNvPr>
              <p:cNvSpPr>
                <a:spLocks noRot="1" noChangeAspect="1" noMove="1" noResize="1" noEditPoints="1" noAdjustHandles="1" noChangeArrowheads="1" noChangeShapeType="1" noTextEdit="1"/>
              </p:cNvSpPr>
              <p:nvPr/>
            </p:nvSpPr>
            <p:spPr>
              <a:xfrm>
                <a:off x="1524000" y="4648200"/>
                <a:ext cx="1116331" cy="369332"/>
              </a:xfrm>
              <a:prstGeom prst="rect">
                <a:avLst/>
              </a:prstGeom>
              <a:blipFill>
                <a:blip r:embed="rId3"/>
                <a:stretch>
                  <a:fillRect l="-4545" t="-6667"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4906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45B54D-F779-814A-8299-18A2C2994757}"/>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区域生长</a:t>
            </a:r>
          </a:p>
        </p:txBody>
      </p:sp>
      <p:sp>
        <p:nvSpPr>
          <p:cNvPr id="3" name="内容占位符 2">
            <a:extLst>
              <a:ext uri="{FF2B5EF4-FFF2-40B4-BE49-F238E27FC236}">
                <a16:creationId xmlns:a16="http://schemas.microsoft.com/office/drawing/2014/main" id="{E184439B-50A9-A04A-85C8-8F12B2557AA6}"/>
              </a:ext>
            </a:extLst>
          </p:cNvPr>
          <p:cNvSpPr>
            <a:spLocks noGrp="1"/>
          </p:cNvSpPr>
          <p:nvPr>
            <p:ph idx="1"/>
          </p:nvPr>
        </p:nvSpPr>
        <p:spPr/>
        <p:txBody>
          <a:bodyPr/>
          <a:lstStyle/>
          <a:p>
            <a:r>
              <a:rPr kumimoji="1" lang="zh-CN" altLang="en-US" dirty="0"/>
              <a:t>纹理区域无法处理</a:t>
            </a:r>
          </a:p>
        </p:txBody>
      </p:sp>
      <p:pic>
        <p:nvPicPr>
          <p:cNvPr id="4" name="Picture 1027">
            <a:extLst>
              <a:ext uri="{FF2B5EF4-FFF2-40B4-BE49-F238E27FC236}">
                <a16:creationId xmlns:a16="http://schemas.microsoft.com/office/drawing/2014/main" id="{C28C531F-31C5-164F-960A-0E5FA6B0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875" t="23438" r="41875" b="39844"/>
          <a:stretch>
            <a:fillRect/>
          </a:stretch>
        </p:blipFill>
        <p:spPr bwMode="auto">
          <a:xfrm>
            <a:off x="4953000" y="1417638"/>
            <a:ext cx="244475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5838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11.1.</a:t>
            </a:r>
            <a:r>
              <a:rPr lang="zh-CN" altLang="en-US" dirty="0"/>
              <a:t>分割定义</a:t>
            </a:r>
            <a:endParaRPr lang="en-US" altLang="zh-CN" dirty="0"/>
          </a:p>
          <a:p>
            <a:r>
              <a:rPr lang="en-US" altLang="zh-CN" dirty="0"/>
              <a:t>11.2.</a:t>
            </a:r>
            <a:r>
              <a:rPr lang="zh-CN" altLang="en-US" dirty="0"/>
              <a:t>区域分割</a:t>
            </a:r>
            <a:endParaRPr lang="en-US" dirty="0"/>
          </a:p>
          <a:p>
            <a:r>
              <a:rPr lang="en-US" altLang="zh-CN" dirty="0"/>
              <a:t>11.3.</a:t>
            </a:r>
            <a:r>
              <a:rPr lang="zh-CN" altLang="en-US" dirty="0"/>
              <a:t>语义分割</a:t>
            </a:r>
            <a:endParaRPr lang="en-US" altLang="zh-CN" dirty="0"/>
          </a:p>
          <a:p>
            <a:r>
              <a:rPr lang="en-US" altLang="zh-CN" dirty="0"/>
              <a:t>11.4.</a:t>
            </a:r>
            <a:r>
              <a:rPr lang="zh-CN" altLang="en-US" dirty="0"/>
              <a:t>实例分割</a:t>
            </a:r>
            <a:endParaRPr lang="en-US" altLang="zh-CN" dirty="0"/>
          </a:p>
        </p:txBody>
      </p:sp>
    </p:spTree>
    <p:extLst>
      <p:ext uri="{BB962C8B-B14F-4D97-AF65-F5344CB8AC3E}">
        <p14:creationId xmlns:p14="http://schemas.microsoft.com/office/powerpoint/2010/main" val="2472684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969743A-DF4A-6F4A-81E7-83D7D0E08D0E}"/>
              </a:ext>
            </a:extLst>
          </p:cNvPr>
          <p:cNvSpPr>
            <a:spLocks noGrp="1" noChangeArrowheads="1"/>
          </p:cNvSpPr>
          <p:nvPr>
            <p:ph type="title"/>
          </p:nvPr>
        </p:nvSpPr>
        <p:spPr/>
        <p:txBody>
          <a:bodyPr/>
          <a:lstStyle/>
          <a:p>
            <a:r>
              <a:rPr kumimoji="1" lang="zh-CN" altLang="en-US" dirty="0"/>
              <a:t>分割</a:t>
            </a:r>
            <a:r>
              <a:rPr kumimoji="1" lang="en-US" altLang="zh-CN" dirty="0"/>
              <a:t>-</a:t>
            </a:r>
            <a:r>
              <a:rPr kumimoji="1" lang="zh-CN" altLang="en-US" dirty="0"/>
              <a:t>聚类</a:t>
            </a:r>
            <a:endParaRPr lang="en-US" altLang="zh-CN" dirty="0">
              <a:solidFill>
                <a:srgbClr val="FF0000"/>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15363" name="Text Box 3">
                <a:extLst>
                  <a:ext uri="{FF2B5EF4-FFF2-40B4-BE49-F238E27FC236}">
                    <a16:creationId xmlns:a16="http://schemas.microsoft.com/office/drawing/2014/main" id="{4B4754E4-B5D9-C040-A5B2-2A7EBC3D3366}"/>
                  </a:ext>
                </a:extLst>
              </p:cNvPr>
              <p:cNvSpPr txBox="1">
                <a:spLocks noChangeArrowheads="1"/>
              </p:cNvSpPr>
              <p:nvPr/>
            </p:nvSpPr>
            <p:spPr bwMode="auto">
              <a:xfrm>
                <a:off x="968187" y="1431904"/>
                <a:ext cx="6286688" cy="36219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𝐾</m:t>
                    </m:r>
                  </m:oMath>
                </a14:m>
                <a:r>
                  <a:rPr lang="zh-CN" altLang="en-US" sz="2400" dirty="0">
                    <a:latin typeface="Times New Roman" panose="02020603050405020304" pitchFamily="18" charset="0"/>
                    <a:ea typeface="宋体" panose="02010600030101010101" pitchFamily="2" charset="-122"/>
                  </a:rPr>
                  <a:t>均值聚类</a:t>
                </a:r>
                <a:endParaRPr lang="en-US" altLang="zh-CN" sz="2400" dirty="0">
                  <a:latin typeface="Times New Roman" panose="02020603050405020304" pitchFamily="18" charset="0"/>
                  <a:ea typeface="宋体" panose="02010600030101010101" pitchFamily="2" charset="-122"/>
                </a:endParaRPr>
              </a:p>
              <a:p>
                <a:pPr eaLnBrk="1" hangingPunct="1">
                  <a:buFontTx/>
                  <a:buChar char="•"/>
                </a:pPr>
                <a:endParaRPr lang="en-US" altLang="zh-CN" sz="2400" dirty="0">
                  <a:latin typeface="Times New Roman" panose="02020603050405020304" pitchFamily="18" charset="0"/>
                  <a:ea typeface="宋体" panose="02010600030101010101" pitchFamily="2" charset="-122"/>
                </a:endParaRPr>
              </a:p>
              <a:p>
                <a:pPr eaLnBrk="1" hangingPunct="1">
                  <a:buFontTx/>
                  <a:buChar char="•"/>
                </a:pPr>
                <a:r>
                  <a:rPr lang="zh-CN" altLang="en-US" sz="2400" dirty="0">
                    <a:latin typeface="Times New Roman" panose="02020603050405020304" pitchFamily="18" charset="0"/>
                    <a:ea typeface="宋体" panose="02010600030101010101" pitchFamily="2" charset="-122"/>
                  </a:rPr>
                  <a:t> </a:t>
                </a:r>
                <a14:m>
                  <m:oMath xmlns:m="http://schemas.openxmlformats.org/officeDocument/2006/math">
                    <m:r>
                      <a:rPr kumimoji="1" lang="en-US" altLang="zh-CN" sz="2400" i="1">
                        <a:latin typeface="Cambria Math" panose="02040503050406030204" pitchFamily="18" charset="0"/>
                        <a:ea typeface="Cambria Math" panose="02040503050406030204" pitchFamily="18" charset="0"/>
                      </a:rPr>
                      <m:t>𝐾</m:t>
                    </m:r>
                  </m:oMath>
                </a14:m>
                <a:r>
                  <a:rPr lang="zh-CN" altLang="en-US" sz="2400" dirty="0">
                    <a:latin typeface="Times New Roman" panose="02020603050405020304" pitchFamily="18" charset="0"/>
                    <a:ea typeface="宋体" panose="02010600030101010101" pitchFamily="2" charset="-122"/>
                  </a:rPr>
                  <a:t>个类别</a:t>
                </a:r>
                <a:r>
                  <a:rPr lang="en-US" altLang="zh-CN" sz="2400" dirty="0">
                    <a:latin typeface="Times New Roman" panose="02020603050405020304" pitchFamily="18" charset="0"/>
                    <a:ea typeface="宋体" panose="02010600030101010101" pitchFamily="2" charset="-122"/>
                  </a:rPr>
                  <a:t> </a:t>
                </a:r>
                <a14:m>
                  <m:oMath xmlns:m="http://schemas.openxmlformats.org/officeDocument/2006/math">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𝐶</m:t>
                        </m:r>
                      </m:e>
                      <m:sub>
                        <m:r>
                          <a:rPr kumimoji="1" lang="en-US" altLang="zh-CN" sz="2400" b="0" i="1" smtClean="0">
                            <a:latin typeface="Cambria Math" panose="02040503050406030204" pitchFamily="18" charset="0"/>
                            <a:ea typeface="Cambria Math" panose="02040503050406030204" pitchFamily="18" charset="0"/>
                          </a:rPr>
                          <m:t>1</m:t>
                        </m:r>
                      </m:sub>
                    </m:sSub>
                  </m:oMath>
                </a14:m>
                <a:r>
                  <a:rPr lang="en-US" altLang="zh-CN" sz="2400" dirty="0">
                    <a:latin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rPr>
                  <a:t>,…, </a:t>
                </a:r>
                <a14:m>
                  <m:oMath xmlns:m="http://schemas.openxmlformats.org/officeDocument/2006/math">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𝐶</m:t>
                        </m:r>
                      </m:e>
                      <m:sub>
                        <m:r>
                          <a:rPr kumimoji="1" lang="en-US" altLang="zh-CN" sz="2400" b="0" i="1" smtClean="0">
                            <a:latin typeface="Cambria Math" panose="02040503050406030204" pitchFamily="18" charset="0"/>
                            <a:ea typeface="Cambria Math" panose="02040503050406030204" pitchFamily="18" charset="0"/>
                          </a:rPr>
                          <m:t>𝐾</m:t>
                        </m:r>
                      </m:sub>
                    </m:sSub>
                  </m:oMath>
                </a14:m>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均值</a:t>
                </a:r>
                <a14:m>
                  <m:oMath xmlns:m="http://schemas.openxmlformats.org/officeDocument/2006/math">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𝑚</m:t>
                        </m:r>
                      </m:e>
                      <m:sub>
                        <m:r>
                          <a:rPr kumimoji="1" lang="en-US" altLang="zh-CN" sz="2400" b="0" i="1" smtClean="0">
                            <a:latin typeface="Cambria Math" panose="02040503050406030204" pitchFamily="18" charset="0"/>
                            <a:ea typeface="Cambria Math" panose="02040503050406030204" pitchFamily="18" charset="0"/>
                          </a:rPr>
                          <m:t>1</m:t>
                        </m:r>
                      </m:sub>
                    </m:sSub>
                  </m:oMath>
                </a14:m>
                <a:r>
                  <a:rPr lang="en-US" altLang="zh-CN" sz="2400" dirty="0">
                    <a:latin typeface="Times New Roman" panose="02020603050405020304" pitchFamily="18" charset="0"/>
                    <a:ea typeface="宋体" panose="02010600030101010101" pitchFamily="2" charset="-122"/>
                  </a:rPr>
                  <a:t>,…, </a:t>
                </a:r>
                <a14:m>
                  <m:oMath xmlns:m="http://schemas.openxmlformats.org/officeDocument/2006/math">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𝑚</m:t>
                        </m:r>
                      </m:e>
                      <m:sub>
                        <m:r>
                          <a:rPr kumimoji="1" lang="en-US" altLang="zh-CN" sz="2400" b="0" i="1" smtClean="0">
                            <a:latin typeface="Cambria Math" panose="02040503050406030204" pitchFamily="18" charset="0"/>
                            <a:ea typeface="Cambria Math" panose="02040503050406030204" pitchFamily="18" charset="0"/>
                          </a:rPr>
                          <m:t>𝐾</m:t>
                        </m:r>
                      </m:sub>
                    </m:sSub>
                  </m:oMath>
                </a14:m>
                <a:r>
                  <a:rPr lang="en-US" altLang="zh-CN" sz="2400" dirty="0" err="1">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buFontTx/>
                  <a:buChar char="•"/>
                </a:pPr>
                <a:endParaRPr lang="en-US" altLang="zh-CN" sz="2400" dirty="0">
                  <a:latin typeface="Times New Roman" panose="02020603050405020304" pitchFamily="18" charset="0"/>
                  <a:ea typeface="宋体" panose="02010600030101010101" pitchFamily="2" charset="-122"/>
                </a:endParaRPr>
              </a:p>
              <a:p>
                <a:pPr eaLnBrk="1" hangingPunct="1">
                  <a:buFontTx/>
                  <a:buChar char="•"/>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最小均方误差</a:t>
                </a:r>
                <a:endParaRPr kumimoji="1" lang="en-US" altLang="zh-CN" sz="2400" i="1" dirty="0">
                  <a:latin typeface="Cambria Math" panose="02040503050406030204" pitchFamily="18" charset="0"/>
                </a:endParaRPr>
              </a:p>
              <a:p>
                <a:pPr eaLnBrk="1" hangingPunct="1"/>
                <a14:m>
                  <m:oMathPara xmlns:m="http://schemas.openxmlformats.org/officeDocument/2006/math">
                    <m:oMathParaPr>
                      <m:jc m:val="centerGroup"/>
                    </m:oMathParaPr>
                    <m:oMath xmlns:m="http://schemas.openxmlformats.org/officeDocument/2006/math">
                      <m:r>
                        <m:rPr>
                          <m:sty m:val="p"/>
                        </m:rPr>
                        <a:rPr kumimoji="1" lang="en-US" altLang="zh-CN" sz="2400" i="1" dirty="0">
                          <a:latin typeface="Cambria Math" panose="02040503050406030204" pitchFamily="18" charset="0"/>
                        </a:rPr>
                        <m:t>D</m:t>
                      </m:r>
                      <m:r>
                        <a:rPr kumimoji="1" lang="en-US" altLang="zh-CN" sz="2400" i="1">
                          <a:latin typeface="Cambria Math" panose="02040503050406030204" pitchFamily="18" charset="0"/>
                        </a:rPr>
                        <m:t>=</m:t>
                      </m:r>
                      <m:f>
                        <m:fPr>
                          <m:ctrlPr>
                            <a:rPr kumimoji="1" lang="en-US" altLang="zh-CN" sz="2400" i="1">
                              <a:latin typeface="Cambria Math" panose="02040503050406030204" pitchFamily="18" charset="0"/>
                            </a:rPr>
                          </m:ctrlPr>
                        </m:fPr>
                        <m:num>
                          <m:r>
                            <a:rPr kumimoji="1" lang="en-US" altLang="zh-CN" sz="2400" i="1">
                              <a:latin typeface="Cambria Math" panose="02040503050406030204" pitchFamily="18" charset="0"/>
                            </a:rPr>
                            <m:t>1</m:t>
                          </m:r>
                        </m:num>
                        <m:den>
                          <m:r>
                            <m:rPr>
                              <m:sty m:val="p"/>
                            </m:rPr>
                            <a:rPr kumimoji="1" lang="en-US" altLang="zh-CN" sz="2400" i="1">
                              <a:latin typeface="Cambria Math" panose="02040503050406030204" pitchFamily="18" charset="0"/>
                            </a:rPr>
                            <m:t>N</m:t>
                          </m:r>
                        </m:den>
                      </m:f>
                      <m:nary>
                        <m:naryPr>
                          <m:chr m:val="∑"/>
                          <m:supHide m:val="on"/>
                          <m:ctrlPr>
                            <a:rPr kumimoji="1" lang="en-US" altLang="zh-CN" sz="2400" i="1" smtClean="0">
                              <a:latin typeface="Cambria Math" panose="02040503050406030204" pitchFamily="18" charset="0"/>
                            </a:rPr>
                          </m:ctrlPr>
                        </m:naryPr>
                        <m:sub>
                          <m:r>
                            <m:rPr>
                              <m:brk m:alnAt="7"/>
                            </m:rPr>
                            <a:rPr kumimoji="1" lang="en-US" altLang="zh-CN" sz="2400" b="0" i="1" smtClean="0">
                              <a:latin typeface="Cambria Math" panose="02040503050406030204" pitchFamily="18" charset="0"/>
                            </a:rPr>
                            <m:t>𝑘</m:t>
                          </m:r>
                        </m:sub>
                        <m:sup/>
                        <m:e>
                          <m:nary>
                            <m:naryPr>
                              <m:chr m:val="∑"/>
                              <m:supHide m:val="on"/>
                              <m:ctrlPr>
                                <a:rPr kumimoji="1" lang="en-US" altLang="zh-CN" sz="2400" i="1">
                                  <a:latin typeface="Cambria Math" panose="02040503050406030204" pitchFamily="18" charset="0"/>
                                </a:rPr>
                              </m:ctrlPr>
                            </m:naryPr>
                            <m: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e>
                                <m:sub>
                                  <m:r>
                                    <a:rPr kumimoji="1" lang="en-US" altLang="zh-CN" sz="2400" i="1">
                                      <a:latin typeface="Cambria Math" panose="02040503050406030204" pitchFamily="18" charset="0"/>
                                    </a:rPr>
                                    <m:t>𝑖</m:t>
                                  </m:r>
                                </m:sub>
                              </m:sSub>
                              <m:r>
                                <m:rPr>
                                  <m:brk m:alnAt="7"/>
                                </m:rP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𝐶</m:t>
                                  </m:r>
                                </m:e>
                                <m:sub>
                                  <m:r>
                                    <a:rPr kumimoji="1" lang="en-US" altLang="zh-CN" sz="2400" i="1">
                                      <a:latin typeface="Cambria Math" panose="02040503050406030204" pitchFamily="18" charset="0"/>
                                      <a:ea typeface="Cambria Math" panose="02040503050406030204" pitchFamily="18" charset="0"/>
                                    </a:rPr>
                                    <m:t>𝑘</m:t>
                                  </m:r>
                                </m:sub>
                              </m:sSub>
                            </m:sub>
                            <m:sup/>
                            <m:e>
                              <m:sSup>
                                <m:sSupPr>
                                  <m:ctrlPr>
                                    <a:rPr kumimoji="1" lang="en-US" altLang="zh-CN" sz="2400" i="1">
                                      <a:latin typeface="Cambria Math" panose="02040503050406030204" pitchFamily="18" charset="0"/>
                                      <a:ea typeface="Cambria Math" panose="02040503050406030204" pitchFamily="18" charset="0"/>
                                    </a:rPr>
                                  </m:ctrlPr>
                                </m:sSupPr>
                                <m:e>
                                  <m:d>
                                    <m:dPr>
                                      <m:begChr m:val="‖"/>
                                      <m:endChr m:val="‖"/>
                                      <m:ctrlPr>
                                        <a:rPr kumimoji="1" lang="en-US" altLang="zh-CN" sz="2400" i="1">
                                          <a:latin typeface="Cambria Math" panose="02040503050406030204" pitchFamily="18" charset="0"/>
                                          <a:ea typeface="Cambria Math" panose="02040503050406030204" pitchFamily="18" charset="0"/>
                                        </a:rPr>
                                      </m:ctrlPr>
                                    </m:dPr>
                                    <m:e>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𝑥</m:t>
                                          </m:r>
                                        </m:e>
                                        <m:sub>
                                          <m:r>
                                            <a:rPr kumimoji="1" lang="en-US" altLang="zh-CN" sz="2400" i="1">
                                              <a:latin typeface="Cambria Math" panose="02040503050406030204" pitchFamily="18" charset="0"/>
                                              <a:ea typeface="Cambria Math" panose="02040503050406030204" pitchFamily="18" charset="0"/>
                                            </a:rPr>
                                            <m:t>𝑖</m:t>
                                          </m:r>
                                        </m:sub>
                                      </m:sSub>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𝑚</m:t>
                                          </m:r>
                                        </m:e>
                                        <m:sub>
                                          <m:r>
                                            <a:rPr kumimoji="1" lang="en-US" altLang="zh-CN" sz="2400" i="1">
                                              <a:latin typeface="Cambria Math" panose="02040503050406030204" pitchFamily="18" charset="0"/>
                                              <a:ea typeface="Cambria Math" panose="02040503050406030204" pitchFamily="18" charset="0"/>
                                            </a:rPr>
                                            <m:t>𝑘</m:t>
                                          </m:r>
                                        </m:sub>
                                      </m:sSub>
                                    </m:e>
                                  </m:d>
                                </m:e>
                                <m:sup>
                                  <m:r>
                                    <a:rPr kumimoji="1" lang="en-US" altLang="zh-CN" sz="2400" i="1">
                                      <a:latin typeface="Cambria Math" panose="02040503050406030204" pitchFamily="18" charset="0"/>
                                      <a:ea typeface="Cambria Math" panose="02040503050406030204" pitchFamily="18" charset="0"/>
                                    </a:rPr>
                                    <m:t>2</m:t>
                                  </m:r>
                                </m:sup>
                              </m:sSup>
                            </m:e>
                          </m:nary>
                        </m:e>
                      </m:nary>
                    </m:oMath>
                  </m:oMathPara>
                </a14:m>
                <a:endParaRPr lang="en-US" altLang="zh-CN" sz="2400" dirty="0">
                  <a:latin typeface="Times New Roman" panose="02020603050405020304" pitchFamily="18" charset="0"/>
                  <a:ea typeface="宋体" panose="02010600030101010101" pitchFamily="2" charset="-122"/>
                </a:endParaRPr>
              </a:p>
              <a:p>
                <a:pPr eaLnBrk="1" hangingPunct="1">
                  <a:buFontTx/>
                  <a:buChar char="•"/>
                </a:pPr>
                <a:endParaRPr lang="en-US" altLang="zh-CN" sz="2400" dirty="0">
                  <a:latin typeface="Times New Roman" panose="02020603050405020304" pitchFamily="18" charset="0"/>
                  <a:ea typeface="宋体" panose="02010600030101010101" pitchFamily="2" charset="-122"/>
                </a:endParaRPr>
              </a:p>
              <a:p>
                <a:pPr eaLnBrk="1" hangingPunct="1">
                  <a:buFontTx/>
                  <a:buChar char="•"/>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所有可能的划分中</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选择使得</a:t>
                </a:r>
                <a:r>
                  <a:rPr lang="en-US" altLang="zh-CN" sz="2400"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最小的划分</a:t>
                </a:r>
                <a:r>
                  <a:rPr lang="en-US" altLang="zh-CN" sz="2400" dirty="0">
                    <a:latin typeface="Times New Roman" panose="02020603050405020304" pitchFamily="18" charset="0"/>
                    <a:ea typeface="宋体" panose="02010600030101010101" pitchFamily="2" charset="-122"/>
                  </a:rPr>
                  <a:t>.</a:t>
                </a:r>
              </a:p>
            </p:txBody>
          </p:sp>
        </mc:Choice>
        <mc:Fallback xmlns="">
          <p:sp>
            <p:nvSpPr>
              <p:cNvPr id="15363" name="Text Box 3">
                <a:extLst>
                  <a:ext uri="{FF2B5EF4-FFF2-40B4-BE49-F238E27FC236}">
                    <a16:creationId xmlns:a16="http://schemas.microsoft.com/office/drawing/2014/main" id="{4B4754E4-B5D9-C040-A5B2-2A7EBC3D3366}"/>
                  </a:ext>
                </a:extLst>
              </p:cNvPr>
              <p:cNvSpPr txBox="1">
                <a:spLocks noRot="1" noChangeAspect="1" noMove="1" noResize="1" noEditPoints="1" noAdjustHandles="1" noChangeArrowheads="1" noChangeShapeType="1" noTextEdit="1"/>
              </p:cNvSpPr>
              <p:nvPr/>
            </p:nvSpPr>
            <p:spPr bwMode="auto">
              <a:xfrm>
                <a:off x="968187" y="1431904"/>
                <a:ext cx="6286688" cy="3621954"/>
              </a:xfrm>
              <a:prstGeom prst="rect">
                <a:avLst/>
              </a:prstGeom>
              <a:blipFill>
                <a:blip r:embed="rId2"/>
                <a:stretch>
                  <a:fillRect l="-1210" t="-1748" b="-272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591278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701EA01-002B-E044-8526-183F6EE9E85A}"/>
              </a:ext>
            </a:extLst>
          </p:cNvPr>
          <p:cNvSpPr>
            <a:spLocks noGrp="1" noChangeArrowheads="1"/>
          </p:cNvSpPr>
          <p:nvPr>
            <p:ph type="title"/>
          </p:nvPr>
        </p:nvSpPr>
        <p:spPr/>
        <p:txBody>
          <a:bodyPr/>
          <a:lstStyle/>
          <a:p>
            <a:pPr eaLnBrk="1" hangingPunct="1"/>
            <a:r>
              <a:rPr lang="en-US" altLang="zh-CN" sz="4800" dirty="0">
                <a:solidFill>
                  <a:srgbClr val="FF0000"/>
                </a:solidFill>
                <a:ea typeface="宋体" panose="02010600030101010101" pitchFamily="2" charset="-122"/>
              </a:rPr>
              <a:t>K-Means</a:t>
            </a:r>
            <a:r>
              <a:rPr lang="zh-CN" altLang="en-US" sz="4800" dirty="0">
                <a:solidFill>
                  <a:srgbClr val="FF0000"/>
                </a:solidFill>
                <a:ea typeface="宋体" panose="02010600030101010101" pitchFamily="2" charset="-122"/>
              </a:rPr>
              <a:t>聚类</a:t>
            </a:r>
            <a:endParaRPr lang="en-US" altLang="zh-CN" sz="4800" dirty="0">
              <a:solidFill>
                <a:srgbClr val="FF0000"/>
              </a:solidFill>
              <a:ea typeface="宋体" panose="02010600030101010101" pitchFamily="2" charset="-122"/>
            </a:endParaRPr>
          </a:p>
        </p:txBody>
      </p:sp>
      <mc:AlternateContent xmlns:mc="http://schemas.openxmlformats.org/markup-compatibility/2006">
        <mc:Choice xmlns:a14="http://schemas.microsoft.com/office/drawing/2010/main" Requires="a14">
          <p:sp>
            <p:nvSpPr>
              <p:cNvPr id="16387" name="Text Box 3">
                <a:extLst>
                  <a:ext uri="{FF2B5EF4-FFF2-40B4-BE49-F238E27FC236}">
                    <a16:creationId xmlns:a16="http://schemas.microsoft.com/office/drawing/2014/main" id="{DFE2F03F-9AF8-2644-A861-225F501273CE}"/>
                  </a:ext>
                </a:extLst>
              </p:cNvPr>
              <p:cNvSpPr txBox="1">
                <a:spLocks noChangeArrowheads="1"/>
              </p:cNvSpPr>
              <p:nvPr/>
            </p:nvSpPr>
            <p:spPr bwMode="auto">
              <a:xfrm>
                <a:off x="877302" y="1905000"/>
                <a:ext cx="5782352" cy="3785652"/>
              </a:xfrm>
              <a:prstGeom prst="rect">
                <a:avLst/>
              </a:prstGeom>
              <a:noFill/>
              <a:ln w="9525">
                <a:solidFill>
                  <a:schemeClr val="tx1"/>
                </a:solidFill>
                <a:miter lim="800000"/>
                <a:headEnd/>
                <a:tailEnd/>
              </a:ln>
              <a:extLst>
                <a:ext uri="{909E8E84-426E-40DD-AFC4-6F175D3DCCD1}">
                  <a14:hiddenFill>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000" dirty="0">
                    <a:latin typeface="Tahoma" panose="020B0604030504040204" pitchFamily="34" charset="0"/>
                    <a:ea typeface="宋体" panose="02010600030101010101" pitchFamily="2" charset="-122"/>
                  </a:rPr>
                  <a:t>输入：一系列</a:t>
                </a:r>
                <a:r>
                  <a:rPr lang="en-US" altLang="zh-CN" sz="2000" dirty="0">
                    <a:latin typeface="Tahoma" panose="020B0604030504040204" pitchFamily="34" charset="0"/>
                    <a:ea typeface="宋体" panose="02010600030101010101" pitchFamily="2" charset="-122"/>
                  </a:rPr>
                  <a:t>n</a:t>
                </a:r>
                <a:r>
                  <a:rPr lang="zh-CN" altLang="en-US" sz="2000" dirty="0">
                    <a:latin typeface="Tahoma" panose="020B0604030504040204" pitchFamily="34" charset="0"/>
                    <a:ea typeface="宋体" panose="02010600030101010101" pitchFamily="2" charset="-122"/>
                  </a:rPr>
                  <a:t>维向量点，类别</a:t>
                </a:r>
                <a14:m>
                  <m:oMath xmlns:m="http://schemas.openxmlformats.org/officeDocument/2006/math">
                    <m:r>
                      <a:rPr kumimoji="1" lang="en-US" altLang="zh-CN" sz="2000" i="1">
                        <a:latin typeface="Cambria Math" panose="02040503050406030204" pitchFamily="18" charset="0"/>
                        <a:ea typeface="Cambria Math" panose="02040503050406030204" pitchFamily="18" charset="0"/>
                      </a:rPr>
                      <m:t>𝐾</m:t>
                    </m:r>
                  </m:oMath>
                </a14:m>
                <a:endParaRPr lang="en-US" altLang="zh-CN" sz="2000" dirty="0">
                  <a:latin typeface="Tahoma" panose="020B0604030504040204" pitchFamily="34" charset="0"/>
                  <a:ea typeface="宋体" panose="02010600030101010101" pitchFamily="2" charset="-122"/>
                </a:endParaRPr>
              </a:p>
              <a:p>
                <a:pPr eaLnBrk="1" hangingPunct="1"/>
                <a:endParaRPr lang="en-US" altLang="zh-CN" sz="2000" dirty="0">
                  <a:latin typeface="Tahoma" panose="020B0604030504040204" pitchFamily="34" charset="0"/>
                  <a:ea typeface="宋体" panose="02010600030101010101" pitchFamily="2" charset="-122"/>
                </a:endParaRPr>
              </a:p>
              <a:p>
                <a:pPr eaLnBrk="1" hangingPunct="1"/>
                <a:r>
                  <a:rPr lang="en-US" altLang="zh-CN" sz="2000" dirty="0">
                    <a:latin typeface="Tahoma" panose="020B0604030504040204" pitchFamily="34" charset="0"/>
                    <a:ea typeface="宋体" panose="02010600030101010101" pitchFamily="2" charset="-122"/>
                  </a:rPr>
                  <a:t>1. </a:t>
                </a:r>
                <a:r>
                  <a:rPr lang="zh-CN" altLang="en-US" sz="2000" dirty="0">
                    <a:latin typeface="Tahoma" panose="020B0604030504040204" pitchFamily="34" charset="0"/>
                    <a:ea typeface="宋体" panose="02010600030101010101" pitchFamily="2" charset="-122"/>
                  </a:rPr>
                  <a:t>令</a:t>
                </a:r>
                <a:r>
                  <a:rPr lang="en-US" altLang="zh-CN" sz="2000" dirty="0">
                    <a:latin typeface="Tahoma" panose="020B0604030504040204" pitchFamily="34" charset="0"/>
                    <a:ea typeface="宋体" panose="02010600030101010101" pitchFamily="2" charset="-122"/>
                  </a:rPr>
                  <a:t> </a:t>
                </a:r>
                <a:r>
                  <a:rPr lang="en-US" altLang="zh-CN" sz="2000" dirty="0" err="1">
                    <a:latin typeface="Tahoma" panose="020B0604030504040204" pitchFamily="34" charset="0"/>
                    <a:ea typeface="宋体" panose="02010600030101010101" pitchFamily="2" charset="-122"/>
                  </a:rPr>
                  <a:t>ic</a:t>
                </a:r>
                <a:r>
                  <a:rPr lang="en-US" altLang="zh-CN" sz="2000" dirty="0">
                    <a:latin typeface="Tahoma" panose="020B0604030504040204" pitchFamily="34" charset="0"/>
                    <a:ea typeface="宋体" panose="02010600030101010101" pitchFamily="2" charset="-122"/>
                  </a:rPr>
                  <a:t> (</a:t>
                </a:r>
                <a:r>
                  <a:rPr lang="zh-CN" altLang="en-US" sz="2000" dirty="0">
                    <a:latin typeface="Tahoma" panose="020B0604030504040204" pitchFamily="34" charset="0"/>
                    <a:ea typeface="宋体" panose="02010600030101010101" pitchFamily="2" charset="-122"/>
                  </a:rPr>
                  <a:t>迭代次数</a:t>
                </a:r>
                <a:r>
                  <a:rPr lang="en-US" altLang="zh-CN" sz="2000" dirty="0">
                    <a:latin typeface="Tahoma" panose="020B0604030504040204" pitchFamily="34" charset="0"/>
                    <a:ea typeface="宋体" panose="02010600030101010101" pitchFamily="2" charset="-122"/>
                  </a:rPr>
                  <a:t>) </a:t>
                </a:r>
                <a:r>
                  <a:rPr lang="zh-CN" altLang="en-US" sz="2000" dirty="0">
                    <a:latin typeface="Tahoma" panose="020B0604030504040204" pitchFamily="34" charset="0"/>
                    <a:ea typeface="宋体" panose="02010600030101010101" pitchFamily="2" charset="-122"/>
                  </a:rPr>
                  <a:t>为</a:t>
                </a:r>
                <a:r>
                  <a:rPr lang="en-US" altLang="zh-CN" sz="2000" dirty="0">
                    <a:latin typeface="Tahoma" panose="020B0604030504040204" pitchFamily="34" charset="0"/>
                    <a:ea typeface="宋体" panose="02010600030101010101" pitchFamily="2" charset="-122"/>
                  </a:rPr>
                  <a:t> 1</a:t>
                </a:r>
              </a:p>
              <a:p>
                <a:pPr eaLnBrk="1" hangingPunct="1"/>
                <a:endParaRPr lang="en-US" altLang="zh-CN" sz="2000" dirty="0">
                  <a:latin typeface="Tahoma" panose="020B0604030504040204" pitchFamily="34" charset="0"/>
                  <a:ea typeface="宋体" panose="02010600030101010101" pitchFamily="2" charset="-122"/>
                </a:endParaRPr>
              </a:p>
              <a:p>
                <a:pPr eaLnBrk="1" hangingPunct="1"/>
                <a:r>
                  <a:rPr lang="en-US" altLang="zh-CN" sz="2000" dirty="0">
                    <a:latin typeface="Tahoma" panose="020B0604030504040204" pitchFamily="34" charset="0"/>
                    <a:ea typeface="宋体" panose="02010600030101010101" pitchFamily="2" charset="-122"/>
                  </a:rPr>
                  <a:t>2. </a:t>
                </a:r>
                <a:r>
                  <a:rPr lang="zh-CN" altLang="en-US" sz="2000" dirty="0">
                    <a:latin typeface="Tahoma" panose="020B0604030504040204" pitchFamily="34" charset="0"/>
                    <a:ea typeface="宋体" panose="02010600030101010101" pitchFamily="2" charset="-122"/>
                  </a:rPr>
                  <a:t>随机选择</a:t>
                </a:r>
                <a14:m>
                  <m:oMath xmlns:m="http://schemas.openxmlformats.org/officeDocument/2006/math">
                    <m:r>
                      <a:rPr kumimoji="1" lang="en-US" altLang="zh-CN" sz="2000" i="1">
                        <a:latin typeface="Cambria Math" panose="02040503050406030204" pitchFamily="18" charset="0"/>
                        <a:ea typeface="Cambria Math" panose="02040503050406030204" pitchFamily="18" charset="0"/>
                      </a:rPr>
                      <m:t>𝐾</m:t>
                    </m:r>
                  </m:oMath>
                </a14:m>
                <a:r>
                  <a:rPr lang="zh-CN" altLang="en-US" sz="2000" dirty="0">
                    <a:latin typeface="Tahoma" panose="020B0604030504040204" pitchFamily="34" charset="0"/>
                    <a:ea typeface="宋体" panose="02010600030101010101" pitchFamily="2" charset="-122"/>
                  </a:rPr>
                  <a:t>个点初始化均值</a:t>
                </a:r>
                <a14:m>
                  <m:oMath xmlns:m="http://schemas.openxmlformats.org/officeDocument/2006/math">
                    <m:sSub>
                      <m:sSubPr>
                        <m:ctrlPr>
                          <a:rPr kumimoji="1" lang="en-US" altLang="zh-CN" sz="2000" i="1">
                            <a:latin typeface="Cambria Math" panose="02040503050406030204" pitchFamily="18" charset="0"/>
                            <a:ea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𝑚</m:t>
                        </m:r>
                      </m:e>
                      <m:sub>
                        <m:r>
                          <a:rPr kumimoji="1" lang="en-US" altLang="zh-CN" sz="2000" i="1">
                            <a:latin typeface="Cambria Math" panose="02040503050406030204" pitchFamily="18" charset="0"/>
                            <a:ea typeface="Cambria Math" panose="02040503050406030204" pitchFamily="18" charset="0"/>
                          </a:rPr>
                          <m:t>1</m:t>
                        </m:r>
                      </m:sub>
                    </m:sSub>
                    <m:d>
                      <m:dPr>
                        <m:ctrlPr>
                          <a:rPr kumimoji="1" lang="en-US" altLang="zh-CN" sz="200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1</m:t>
                        </m:r>
                      </m:e>
                    </m:d>
                  </m:oMath>
                </a14:m>
                <a:r>
                  <a:rPr lang="en-US" altLang="zh-CN" sz="2000" dirty="0">
                    <a:latin typeface="Tahoma" panose="020B0604030504040204" pitchFamily="34" charset="0"/>
                    <a:ea typeface="宋体" panose="02010600030101010101" pitchFamily="2" charset="-122"/>
                  </a:rPr>
                  <a:t>, …, </a:t>
                </a:r>
                <a14:m>
                  <m:oMath xmlns:m="http://schemas.openxmlformats.org/officeDocument/2006/math">
                    <m:sSub>
                      <m:sSubPr>
                        <m:ctrlPr>
                          <a:rPr kumimoji="1" lang="en-US" altLang="zh-CN" sz="2000" i="1">
                            <a:latin typeface="Cambria Math" panose="02040503050406030204" pitchFamily="18" charset="0"/>
                            <a:ea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𝑚</m:t>
                        </m:r>
                      </m:e>
                      <m:sub>
                        <m:r>
                          <a:rPr kumimoji="1" lang="en-US" altLang="zh-CN" sz="2000" b="0" i="1" smtClean="0">
                            <a:latin typeface="Cambria Math" panose="02040503050406030204" pitchFamily="18" charset="0"/>
                            <a:ea typeface="Cambria Math" panose="02040503050406030204" pitchFamily="18" charset="0"/>
                          </a:rPr>
                          <m:t>𝑘</m:t>
                        </m:r>
                      </m:sub>
                    </m:sSub>
                    <m:d>
                      <m:dPr>
                        <m:ctrlPr>
                          <a:rPr kumimoji="1" lang="en-US" altLang="zh-CN" sz="2000" i="1">
                            <a:latin typeface="Cambria Math" panose="02040503050406030204" pitchFamily="18" charset="0"/>
                            <a:ea typeface="Cambria Math" panose="02040503050406030204" pitchFamily="18" charset="0"/>
                          </a:rPr>
                        </m:ctrlPr>
                      </m:dPr>
                      <m:e>
                        <m:r>
                          <a:rPr kumimoji="1" lang="en-US" altLang="zh-CN" sz="2000" i="1">
                            <a:latin typeface="Cambria Math" panose="02040503050406030204" pitchFamily="18" charset="0"/>
                            <a:ea typeface="Cambria Math" panose="02040503050406030204" pitchFamily="18" charset="0"/>
                          </a:rPr>
                          <m:t>1</m:t>
                        </m:r>
                      </m:e>
                    </m:d>
                  </m:oMath>
                </a14:m>
                <a:r>
                  <a:rPr lang="en-US" altLang="zh-CN" sz="2000" dirty="0">
                    <a:latin typeface="Tahoma" panose="020B0604030504040204" pitchFamily="34" charset="0"/>
                    <a:ea typeface="宋体" panose="02010600030101010101" pitchFamily="2" charset="-122"/>
                  </a:rPr>
                  <a:t>.</a:t>
                </a:r>
              </a:p>
              <a:p>
                <a:pPr eaLnBrk="1" hangingPunct="1"/>
                <a:endParaRPr lang="en-US" altLang="zh-CN" sz="2000" dirty="0">
                  <a:latin typeface="Tahoma" panose="020B0604030504040204" pitchFamily="34" charset="0"/>
                  <a:ea typeface="宋体" panose="02010600030101010101" pitchFamily="2" charset="-122"/>
                </a:endParaRPr>
              </a:p>
              <a:p>
                <a:pPr eaLnBrk="1" hangingPunct="1"/>
                <a:r>
                  <a:rPr lang="en-US" altLang="zh-CN" sz="2000" dirty="0">
                    <a:latin typeface="Tahoma" panose="020B0604030504040204" pitchFamily="34" charset="0"/>
                    <a:ea typeface="宋体" panose="02010600030101010101" pitchFamily="2" charset="-122"/>
                  </a:rPr>
                  <a:t>3. </a:t>
                </a:r>
                <a:r>
                  <a:rPr lang="zh-CN" altLang="en-US" sz="2000" dirty="0">
                    <a:solidFill>
                      <a:srgbClr val="FF0000"/>
                    </a:solidFill>
                    <a:latin typeface="Tahoma" panose="020B0604030504040204" pitchFamily="34" charset="0"/>
                    <a:ea typeface="宋体" panose="02010600030101010101" pitchFamily="2" charset="-122"/>
                  </a:rPr>
                  <a:t>对每个点</a:t>
                </a:r>
                <a:r>
                  <a:rPr lang="en-US" altLang="zh-CN" sz="2000" dirty="0">
                    <a:solidFill>
                      <a:srgbClr val="FF0000"/>
                    </a:solidFill>
                    <a:latin typeface="Tahoma" panose="020B0604030504040204" pitchFamily="34" charset="0"/>
                    <a:ea typeface="宋体" panose="02010600030101010101" pitchFamily="2" charset="-122"/>
                  </a:rPr>
                  <a:t>x</a:t>
                </a:r>
                <a:r>
                  <a:rPr lang="en-US" altLang="zh-CN" sz="2000" i="1" baseline="-25000" dirty="0">
                    <a:solidFill>
                      <a:srgbClr val="FF0000"/>
                    </a:solidFill>
                    <a:latin typeface="Tahoma" panose="020B0604030504040204" pitchFamily="34" charset="0"/>
                    <a:ea typeface="宋体" panose="02010600030101010101" pitchFamily="2" charset="-122"/>
                  </a:rPr>
                  <a:t>i</a:t>
                </a:r>
                <a:r>
                  <a:rPr lang="en-US" altLang="zh-CN" sz="2000" dirty="0">
                    <a:solidFill>
                      <a:srgbClr val="FF0000"/>
                    </a:solidFill>
                    <a:latin typeface="Tahoma" panose="020B0604030504040204" pitchFamily="34" charset="0"/>
                    <a:ea typeface="宋体" panose="02010600030101010101" pitchFamily="2" charset="-122"/>
                  </a:rPr>
                  <a:t> </a:t>
                </a:r>
                <a:r>
                  <a:rPr lang="zh-CN" altLang="en-US" sz="2000" dirty="0">
                    <a:solidFill>
                      <a:srgbClr val="FF0000"/>
                    </a:solidFill>
                    <a:latin typeface="Tahoma" panose="020B0604030504040204" pitchFamily="34" charset="0"/>
                    <a:ea typeface="宋体" panose="02010600030101010101" pitchFamily="2" charset="-122"/>
                  </a:rPr>
                  <a:t>计算</a:t>
                </a:r>
                <a:r>
                  <a:rPr lang="en-US" altLang="zh-CN" sz="2000" dirty="0">
                    <a:solidFill>
                      <a:srgbClr val="FF0000"/>
                    </a:solidFill>
                    <a:latin typeface="Tahoma" panose="020B0604030504040204" pitchFamily="34" charset="0"/>
                    <a:ea typeface="宋体" panose="02010600030101010101" pitchFamily="2" charset="-122"/>
                  </a:rPr>
                  <a:t> D(x</a:t>
                </a:r>
                <a:r>
                  <a:rPr lang="en-US" altLang="zh-CN" sz="2000" i="1" baseline="-25000" dirty="0">
                    <a:solidFill>
                      <a:srgbClr val="FF0000"/>
                    </a:solidFill>
                    <a:latin typeface="Tahoma" panose="020B0604030504040204" pitchFamily="34" charset="0"/>
                    <a:ea typeface="宋体" panose="02010600030101010101" pitchFamily="2" charset="-122"/>
                  </a:rPr>
                  <a:t>i</a:t>
                </a:r>
                <a:r>
                  <a:rPr lang="en-US" altLang="zh-CN" sz="2000" baseline="-25000" dirty="0">
                    <a:solidFill>
                      <a:srgbClr val="FF0000"/>
                    </a:solidFill>
                    <a:latin typeface="Tahoma" panose="020B0604030504040204" pitchFamily="34" charset="0"/>
                    <a:ea typeface="宋体" panose="02010600030101010101" pitchFamily="2" charset="-122"/>
                  </a:rPr>
                  <a:t> </a:t>
                </a:r>
                <a:r>
                  <a:rPr lang="en-US" altLang="zh-CN" sz="2000" dirty="0">
                    <a:solidFill>
                      <a:srgbClr val="FF0000"/>
                    </a:solidFill>
                    <a:latin typeface="Tahoma" panose="020B0604030504040204" pitchFamily="34" charset="0"/>
                    <a:ea typeface="宋体" panose="02010600030101010101" pitchFamily="2" charset="-122"/>
                  </a:rPr>
                  <a:t>, </a:t>
                </a:r>
                <a:r>
                  <a:rPr lang="en-US" altLang="zh-CN" sz="2000" dirty="0" err="1">
                    <a:solidFill>
                      <a:srgbClr val="FF0000"/>
                    </a:solidFill>
                    <a:latin typeface="Tahoma" panose="020B0604030504040204" pitchFamily="34" charset="0"/>
                    <a:ea typeface="宋体" panose="02010600030101010101" pitchFamily="2" charset="-122"/>
                  </a:rPr>
                  <a:t>m</a:t>
                </a:r>
                <a:r>
                  <a:rPr lang="en-US" altLang="zh-CN" sz="2000" i="1" baseline="-25000" dirty="0" err="1">
                    <a:solidFill>
                      <a:srgbClr val="FF0000"/>
                    </a:solidFill>
                    <a:latin typeface="Tahoma" panose="020B0604030504040204" pitchFamily="34" charset="0"/>
                    <a:ea typeface="宋体" panose="02010600030101010101" pitchFamily="2" charset="-122"/>
                  </a:rPr>
                  <a:t>k</a:t>
                </a:r>
                <a:r>
                  <a:rPr lang="en-US" altLang="zh-CN" sz="2000" dirty="0">
                    <a:solidFill>
                      <a:srgbClr val="FF0000"/>
                    </a:solidFill>
                    <a:latin typeface="Tahoma" panose="020B0604030504040204" pitchFamily="34" charset="0"/>
                    <a:ea typeface="宋体" panose="02010600030101010101" pitchFamily="2" charset="-122"/>
                  </a:rPr>
                  <a:t>(</a:t>
                </a:r>
                <a:r>
                  <a:rPr lang="en-US" altLang="zh-CN" sz="2000" dirty="0" err="1">
                    <a:solidFill>
                      <a:srgbClr val="FF0000"/>
                    </a:solidFill>
                    <a:latin typeface="Tahoma" panose="020B0604030504040204" pitchFamily="34" charset="0"/>
                    <a:ea typeface="宋体" panose="02010600030101010101" pitchFamily="2" charset="-122"/>
                  </a:rPr>
                  <a:t>ic</a:t>
                </a:r>
                <a:r>
                  <a:rPr lang="en-US" altLang="zh-CN" sz="2000" dirty="0">
                    <a:solidFill>
                      <a:srgbClr val="FF0000"/>
                    </a:solidFill>
                    <a:latin typeface="Tahoma" panose="020B0604030504040204" pitchFamily="34" charset="0"/>
                    <a:ea typeface="宋体" panose="02010600030101010101" pitchFamily="2" charset="-122"/>
                  </a:rPr>
                  <a:t>)), </a:t>
                </a:r>
                <a:r>
                  <a:rPr lang="en-US" altLang="zh-CN" sz="2000" i="1" dirty="0">
                    <a:solidFill>
                      <a:srgbClr val="FF0000"/>
                    </a:solidFill>
                    <a:latin typeface="Tahoma" panose="020B0604030504040204" pitchFamily="34" charset="0"/>
                    <a:ea typeface="宋体" panose="02010600030101010101" pitchFamily="2" charset="-122"/>
                  </a:rPr>
                  <a:t>k</a:t>
                </a:r>
                <a:r>
                  <a:rPr lang="en-US" altLang="zh-CN" sz="2000" dirty="0">
                    <a:solidFill>
                      <a:srgbClr val="FF0000"/>
                    </a:solidFill>
                    <a:latin typeface="Tahoma" panose="020B0604030504040204" pitchFamily="34" charset="0"/>
                    <a:ea typeface="宋体" panose="02010600030101010101" pitchFamily="2" charset="-122"/>
                  </a:rPr>
                  <a:t>=1</a:t>
                </a:r>
                <a:r>
                  <a:rPr lang="en-US" altLang="zh-CN" sz="2000" dirty="0">
                    <a:solidFill>
                      <a:srgbClr val="FF0000"/>
                    </a:solidFill>
                    <a:latin typeface="Tahoma" panose="020B0604030504040204" pitchFamily="34" charset="0"/>
                  </a:rPr>
                  <a:t>,…,𝐾</a:t>
                </a:r>
                <a:endParaRPr lang="en-US" altLang="zh-CN" sz="2000" dirty="0">
                  <a:solidFill>
                    <a:srgbClr val="FF0000"/>
                  </a:solidFill>
                  <a:latin typeface="Tahoma" panose="020B0604030504040204" pitchFamily="34" charset="0"/>
                  <a:ea typeface="宋体" panose="02010600030101010101" pitchFamily="2" charset="-122"/>
                </a:endParaRPr>
              </a:p>
              <a:p>
                <a:pPr eaLnBrk="1" hangingPunct="1"/>
                <a:r>
                  <a:rPr lang="en-US" altLang="zh-CN" sz="2000" dirty="0">
                    <a:solidFill>
                      <a:srgbClr val="FF0000"/>
                    </a:solidFill>
                    <a:latin typeface="Tahoma" panose="020B0604030504040204" pitchFamily="34" charset="0"/>
                    <a:ea typeface="宋体" panose="02010600030101010101" pitchFamily="2" charset="-122"/>
                  </a:rPr>
                  <a:t>    </a:t>
                </a:r>
                <a:r>
                  <a:rPr lang="zh-CN" altLang="en-US" sz="2000" dirty="0">
                    <a:solidFill>
                      <a:srgbClr val="FF0000"/>
                    </a:solidFill>
                    <a:latin typeface="Tahoma" panose="020B0604030504040204" pitchFamily="34" charset="0"/>
                    <a:ea typeface="宋体" panose="02010600030101010101" pitchFamily="2" charset="-122"/>
                  </a:rPr>
                  <a:t>并根据最小距离确定</a:t>
                </a:r>
                <a:r>
                  <a:rPr lang="en-US" altLang="zh-CN" sz="2000" dirty="0">
                    <a:solidFill>
                      <a:srgbClr val="FF0000"/>
                    </a:solidFill>
                    <a:latin typeface="Tahoma" panose="020B0604030504040204" pitchFamily="34" charset="0"/>
                    <a:ea typeface="宋体" panose="02010600030101010101" pitchFamily="2" charset="-122"/>
                  </a:rPr>
                  <a:t>x</a:t>
                </a:r>
                <a:r>
                  <a:rPr lang="en-US" altLang="zh-CN" sz="2000" i="1" baseline="-25000" dirty="0">
                    <a:solidFill>
                      <a:srgbClr val="FF0000"/>
                    </a:solidFill>
                    <a:latin typeface="Tahoma" panose="020B0604030504040204" pitchFamily="34" charset="0"/>
                    <a:ea typeface="宋体" panose="02010600030101010101" pitchFamily="2" charset="-122"/>
                  </a:rPr>
                  <a:t>i</a:t>
                </a:r>
                <a:r>
                  <a:rPr lang="en-US" altLang="zh-CN" sz="2000" dirty="0">
                    <a:solidFill>
                      <a:srgbClr val="FF0000"/>
                    </a:solidFill>
                    <a:latin typeface="Tahoma" panose="020B0604030504040204" pitchFamily="34" charset="0"/>
                    <a:ea typeface="宋体" panose="02010600030101010101" pitchFamily="2" charset="-122"/>
                  </a:rPr>
                  <a:t> </a:t>
                </a:r>
                <a:r>
                  <a:rPr lang="zh-CN" altLang="en-US" sz="2000" dirty="0">
                    <a:solidFill>
                      <a:srgbClr val="FF0000"/>
                    </a:solidFill>
                    <a:latin typeface="Tahoma" panose="020B0604030504040204" pitchFamily="34" charset="0"/>
                    <a:ea typeface="宋体" panose="02010600030101010101" pitchFamily="2" charset="-122"/>
                  </a:rPr>
                  <a:t>的类别</a:t>
                </a:r>
                <a:r>
                  <a:rPr lang="en-US" altLang="zh-CN" sz="2000" dirty="0" err="1">
                    <a:solidFill>
                      <a:srgbClr val="FF0000"/>
                    </a:solidFill>
                    <a:latin typeface="Tahoma" panose="020B0604030504040204" pitchFamily="34" charset="0"/>
                    <a:ea typeface="宋体" panose="02010600030101010101" pitchFamily="2" charset="-122"/>
                  </a:rPr>
                  <a:t>C</a:t>
                </a:r>
                <a:r>
                  <a:rPr lang="en-US" altLang="zh-CN" sz="2000" i="1" baseline="-25000" dirty="0" err="1">
                    <a:solidFill>
                      <a:srgbClr val="FF0000"/>
                    </a:solidFill>
                    <a:latin typeface="Tahoma" panose="020B0604030504040204" pitchFamily="34" charset="0"/>
                    <a:ea typeface="宋体" panose="02010600030101010101" pitchFamily="2" charset="-122"/>
                  </a:rPr>
                  <a:t>j</a:t>
                </a:r>
                <a:r>
                  <a:rPr lang="en-US" altLang="zh-CN" sz="2000" dirty="0">
                    <a:solidFill>
                      <a:srgbClr val="FF0000"/>
                    </a:solidFill>
                    <a:latin typeface="Tahoma" panose="020B0604030504040204" pitchFamily="34" charset="0"/>
                    <a:ea typeface="宋体" panose="02010600030101010101" pitchFamily="2" charset="-122"/>
                  </a:rPr>
                  <a:t>.</a:t>
                </a:r>
              </a:p>
              <a:p>
                <a:pPr eaLnBrk="1" hangingPunct="1"/>
                <a:endParaRPr lang="en-US" altLang="zh-CN" sz="2000" dirty="0">
                  <a:solidFill>
                    <a:schemeClr val="hlink"/>
                  </a:solidFill>
                  <a:latin typeface="Tahoma" panose="020B0604030504040204" pitchFamily="34" charset="0"/>
                  <a:ea typeface="宋体" panose="02010600030101010101" pitchFamily="2" charset="-122"/>
                </a:endParaRPr>
              </a:p>
              <a:p>
                <a:pPr eaLnBrk="1" hangingPunct="1"/>
                <a:r>
                  <a:rPr lang="en-US" altLang="zh-CN" sz="2000" dirty="0">
                    <a:latin typeface="Tahoma" panose="020B0604030504040204" pitchFamily="34" charset="0"/>
                    <a:ea typeface="宋体" panose="02010600030101010101" pitchFamily="2" charset="-122"/>
                  </a:rPr>
                  <a:t>4. </a:t>
                </a:r>
                <a:r>
                  <a:rPr lang="en-US" altLang="zh-CN" sz="2000" dirty="0" err="1">
                    <a:latin typeface="Tahoma" panose="020B0604030504040204" pitchFamily="34" charset="0"/>
                    <a:ea typeface="宋体" panose="02010600030101010101" pitchFamily="2" charset="-122"/>
                  </a:rPr>
                  <a:t>ic</a:t>
                </a:r>
                <a:r>
                  <a:rPr lang="en-US" altLang="zh-CN" sz="2000" dirty="0">
                    <a:latin typeface="Tahoma" panose="020B0604030504040204" pitchFamily="34" charset="0"/>
                    <a:ea typeface="宋体" panose="02010600030101010101" pitchFamily="2" charset="-122"/>
                  </a:rPr>
                  <a:t> </a:t>
                </a:r>
                <a:r>
                  <a:rPr lang="zh-CN" altLang="en-US" sz="2000" dirty="0">
                    <a:latin typeface="Tahoma" panose="020B0604030504040204" pitchFamily="34" charset="0"/>
                    <a:ea typeface="宋体" panose="02010600030101010101" pitchFamily="2" charset="-122"/>
                  </a:rPr>
                  <a:t>增加</a:t>
                </a:r>
                <a:r>
                  <a:rPr lang="en-US" altLang="zh-CN" sz="2000" dirty="0">
                    <a:latin typeface="Tahoma" panose="020B0604030504040204" pitchFamily="34" charset="0"/>
                    <a:ea typeface="宋体" panose="02010600030101010101" pitchFamily="2" charset="-122"/>
                  </a:rPr>
                  <a:t> 1, </a:t>
                </a:r>
                <a:r>
                  <a:rPr lang="zh-CN" altLang="en-US" sz="2000" dirty="0">
                    <a:latin typeface="Tahoma" panose="020B0604030504040204" pitchFamily="34" charset="0"/>
                    <a:ea typeface="宋体" panose="02010600030101010101" pitchFamily="2" charset="-122"/>
                  </a:rPr>
                  <a:t>更新均值</a:t>
                </a:r>
                <a:r>
                  <a:rPr lang="en-US" altLang="zh-CN" sz="2000" dirty="0">
                    <a:latin typeface="Tahoma" panose="020B0604030504040204" pitchFamily="34" charset="0"/>
                    <a:ea typeface="宋体" panose="02010600030101010101" pitchFamily="2" charset="-122"/>
                  </a:rPr>
                  <a:t>m</a:t>
                </a:r>
                <a:r>
                  <a:rPr lang="en-US" altLang="zh-CN" sz="2000" baseline="-25000" dirty="0">
                    <a:latin typeface="Tahoma" panose="020B0604030504040204" pitchFamily="34" charset="0"/>
                    <a:ea typeface="宋体" panose="02010600030101010101" pitchFamily="2" charset="-122"/>
                  </a:rPr>
                  <a:t>1</a:t>
                </a:r>
                <a:r>
                  <a:rPr lang="en-US" altLang="zh-CN" sz="2000" dirty="0">
                    <a:latin typeface="Tahoma" panose="020B0604030504040204" pitchFamily="34" charset="0"/>
                    <a:ea typeface="宋体" panose="02010600030101010101" pitchFamily="2" charset="-122"/>
                  </a:rPr>
                  <a:t>(</a:t>
                </a:r>
                <a:r>
                  <a:rPr lang="en-US" altLang="zh-CN" sz="2000" dirty="0" err="1">
                    <a:latin typeface="Tahoma" panose="020B0604030504040204" pitchFamily="34" charset="0"/>
                    <a:ea typeface="宋体" panose="02010600030101010101" pitchFamily="2" charset="-122"/>
                  </a:rPr>
                  <a:t>ic</a:t>
                </a:r>
                <a:r>
                  <a:rPr lang="en-US" altLang="zh-CN" sz="2000" dirty="0">
                    <a:latin typeface="Tahoma" panose="020B0604030504040204" pitchFamily="34" charset="0"/>
                    <a:ea typeface="宋体" panose="02010600030101010101" pitchFamily="2" charset="-122"/>
                  </a:rPr>
                  <a:t>),…,</a:t>
                </a:r>
                <a:r>
                  <a:rPr lang="en-US" altLang="zh-CN" sz="2000" dirty="0" err="1">
                    <a:latin typeface="Tahoma" panose="020B0604030504040204" pitchFamily="34" charset="0"/>
                    <a:ea typeface="宋体" panose="02010600030101010101" pitchFamily="2" charset="-122"/>
                  </a:rPr>
                  <a:t>m</a:t>
                </a:r>
                <a:r>
                  <a:rPr lang="en-US" altLang="zh-CN" sz="2000" i="1" baseline="-25000" dirty="0" err="1">
                    <a:latin typeface="Tahoma" panose="020B0604030504040204" pitchFamily="34" charset="0"/>
                    <a:ea typeface="宋体" panose="02010600030101010101" pitchFamily="2" charset="-122"/>
                  </a:rPr>
                  <a:t>K</a:t>
                </a:r>
                <a:r>
                  <a:rPr lang="en-US" altLang="zh-CN" sz="2000" dirty="0">
                    <a:latin typeface="Tahoma" panose="020B0604030504040204" pitchFamily="34" charset="0"/>
                    <a:ea typeface="宋体" panose="02010600030101010101" pitchFamily="2" charset="-122"/>
                  </a:rPr>
                  <a:t>(</a:t>
                </a:r>
                <a:r>
                  <a:rPr lang="en-US" altLang="zh-CN" sz="2000" dirty="0" err="1">
                    <a:latin typeface="Tahoma" panose="020B0604030504040204" pitchFamily="34" charset="0"/>
                    <a:ea typeface="宋体" panose="02010600030101010101" pitchFamily="2" charset="-122"/>
                  </a:rPr>
                  <a:t>ic</a:t>
                </a:r>
                <a:r>
                  <a:rPr lang="en-US" altLang="zh-CN" sz="2000" dirty="0">
                    <a:latin typeface="Tahoma" panose="020B0604030504040204" pitchFamily="34" charset="0"/>
                    <a:ea typeface="宋体" panose="02010600030101010101" pitchFamily="2" charset="-122"/>
                  </a:rPr>
                  <a:t>).</a:t>
                </a:r>
              </a:p>
              <a:p>
                <a:pPr eaLnBrk="1" hangingPunct="1"/>
                <a:endParaRPr lang="en-US" altLang="zh-CN" sz="2000" dirty="0">
                  <a:latin typeface="Tahoma" panose="020B0604030504040204" pitchFamily="34" charset="0"/>
                  <a:ea typeface="宋体" panose="02010600030101010101" pitchFamily="2" charset="-122"/>
                </a:endParaRPr>
              </a:p>
              <a:p>
                <a:pPr eaLnBrk="1" hangingPunct="1"/>
                <a:r>
                  <a:rPr lang="en-US" altLang="zh-CN" sz="2000" dirty="0">
                    <a:latin typeface="Tahoma" panose="020B0604030504040204" pitchFamily="34" charset="0"/>
                    <a:ea typeface="宋体" panose="02010600030101010101" pitchFamily="2" charset="-122"/>
                  </a:rPr>
                  <a:t>5. </a:t>
                </a:r>
                <a:r>
                  <a:rPr lang="zh-CN" altLang="en-US" sz="2000" dirty="0">
                    <a:latin typeface="Tahoma" panose="020B0604030504040204" pitchFamily="34" charset="0"/>
                    <a:ea typeface="宋体" panose="02010600030101010101" pitchFamily="2" charset="-122"/>
                  </a:rPr>
                  <a:t>重复步骤</a:t>
                </a:r>
                <a:r>
                  <a:rPr lang="en-US" altLang="zh-CN" sz="2000" dirty="0">
                    <a:latin typeface="Tahoma" panose="020B0604030504040204" pitchFamily="34" charset="0"/>
                    <a:ea typeface="宋体" panose="02010600030101010101" pitchFamily="2" charset="-122"/>
                  </a:rPr>
                  <a:t>3</a:t>
                </a:r>
                <a:r>
                  <a:rPr lang="zh-CN" altLang="en-US" sz="2000" dirty="0">
                    <a:latin typeface="Tahoma" panose="020B0604030504040204" pitchFamily="34" charset="0"/>
                    <a:ea typeface="宋体" panose="02010600030101010101" pitchFamily="2" charset="-122"/>
                  </a:rPr>
                  <a:t>和</a:t>
                </a:r>
                <a:r>
                  <a:rPr lang="en-US" altLang="zh-CN" sz="2000" dirty="0">
                    <a:latin typeface="Tahoma" panose="020B0604030504040204" pitchFamily="34" charset="0"/>
                    <a:ea typeface="宋体" panose="02010600030101010101" pitchFamily="2" charset="-122"/>
                  </a:rPr>
                  <a:t>4</a:t>
                </a:r>
                <a:r>
                  <a:rPr lang="zh-CN" altLang="en-US" sz="2000" dirty="0">
                    <a:latin typeface="Tahoma" panose="020B0604030504040204" pitchFamily="34" charset="0"/>
                    <a:ea typeface="宋体" panose="02010600030101010101" pitchFamily="2" charset="-122"/>
                  </a:rPr>
                  <a:t>直到</a:t>
                </a:r>
                <a:r>
                  <a:rPr lang="en-US" altLang="zh-CN" sz="2000" dirty="0">
                    <a:latin typeface="Tahoma" panose="020B0604030504040204" pitchFamily="34" charset="0"/>
                    <a:ea typeface="宋体" panose="02010600030101010101" pitchFamily="2" charset="-122"/>
                  </a:rPr>
                  <a:t>C</a:t>
                </a:r>
                <a:r>
                  <a:rPr lang="en-US" altLang="zh-CN" sz="2000" i="1" baseline="-25000" dirty="0">
                    <a:latin typeface="Tahoma" panose="020B0604030504040204" pitchFamily="34" charset="0"/>
                    <a:ea typeface="宋体" panose="02010600030101010101" pitchFamily="2" charset="-122"/>
                  </a:rPr>
                  <a:t>k</a:t>
                </a:r>
                <a:r>
                  <a:rPr lang="en-US" altLang="zh-CN" sz="2000" dirty="0">
                    <a:latin typeface="Tahoma" panose="020B0604030504040204" pitchFamily="34" charset="0"/>
                    <a:ea typeface="宋体" panose="02010600030101010101" pitchFamily="2" charset="-122"/>
                  </a:rPr>
                  <a:t>(</a:t>
                </a:r>
                <a:r>
                  <a:rPr lang="en-US" altLang="zh-CN" sz="2000" dirty="0" err="1">
                    <a:latin typeface="Tahoma" panose="020B0604030504040204" pitchFamily="34" charset="0"/>
                    <a:ea typeface="宋体" panose="02010600030101010101" pitchFamily="2" charset="-122"/>
                  </a:rPr>
                  <a:t>ic</a:t>
                </a:r>
                <a:r>
                  <a:rPr lang="en-US" altLang="zh-CN" sz="2000" dirty="0">
                    <a:latin typeface="Tahoma" panose="020B0604030504040204" pitchFamily="34" charset="0"/>
                    <a:ea typeface="宋体" panose="02010600030101010101" pitchFamily="2" charset="-122"/>
                  </a:rPr>
                  <a:t>) = C</a:t>
                </a:r>
                <a:r>
                  <a:rPr lang="en-US" altLang="zh-CN" sz="2000" i="1" baseline="-25000" dirty="0">
                    <a:latin typeface="Tahoma" panose="020B0604030504040204" pitchFamily="34" charset="0"/>
                    <a:ea typeface="宋体" panose="02010600030101010101" pitchFamily="2" charset="-122"/>
                  </a:rPr>
                  <a:t>k</a:t>
                </a:r>
                <a:r>
                  <a:rPr lang="en-US" altLang="zh-CN" sz="2000" dirty="0">
                    <a:latin typeface="Tahoma" panose="020B0604030504040204" pitchFamily="34" charset="0"/>
                    <a:ea typeface="宋体" panose="02010600030101010101" pitchFamily="2" charset="-122"/>
                  </a:rPr>
                  <a:t>(ic+1) </a:t>
                </a:r>
                <a:r>
                  <a:rPr lang="zh-CN" altLang="en-US" sz="2000" dirty="0">
                    <a:latin typeface="Tahoma" panose="020B0604030504040204" pitchFamily="34" charset="0"/>
                    <a:ea typeface="宋体" panose="02010600030101010101" pitchFamily="2" charset="-122"/>
                  </a:rPr>
                  <a:t>对所有的</a:t>
                </a:r>
                <a:r>
                  <a:rPr lang="en-US" altLang="zh-CN" sz="2000" i="1" dirty="0">
                    <a:latin typeface="Tahoma" panose="020B0604030504040204" pitchFamily="34" charset="0"/>
                    <a:ea typeface="宋体" panose="02010600030101010101" pitchFamily="2" charset="-122"/>
                  </a:rPr>
                  <a:t>k</a:t>
                </a:r>
                <a:r>
                  <a:rPr lang="en-US" altLang="zh-CN" sz="2000" dirty="0">
                    <a:latin typeface="Tahoma" panose="020B0604030504040204" pitchFamily="34" charset="0"/>
                    <a:ea typeface="宋体" panose="02010600030101010101" pitchFamily="2" charset="-122"/>
                  </a:rPr>
                  <a:t>.</a:t>
                </a:r>
              </a:p>
            </p:txBody>
          </p:sp>
        </mc:Choice>
        <mc:Fallback>
          <p:sp>
            <p:nvSpPr>
              <p:cNvPr id="16387" name="Text Box 3">
                <a:extLst>
                  <a:ext uri="{FF2B5EF4-FFF2-40B4-BE49-F238E27FC236}">
                    <a16:creationId xmlns:a16="http://schemas.microsoft.com/office/drawing/2014/main" id="{DFE2F03F-9AF8-2644-A861-225F501273CE}"/>
                  </a:ext>
                </a:extLst>
              </p:cNvPr>
              <p:cNvSpPr txBox="1">
                <a:spLocks noRot="1" noChangeAspect="1" noMove="1" noResize="1" noEditPoints="1" noAdjustHandles="1" noChangeArrowheads="1" noChangeShapeType="1" noTextEdit="1"/>
              </p:cNvSpPr>
              <p:nvPr/>
            </p:nvSpPr>
            <p:spPr bwMode="auto">
              <a:xfrm>
                <a:off x="877302" y="1905000"/>
                <a:ext cx="5782352" cy="3785652"/>
              </a:xfrm>
              <a:prstGeom prst="rect">
                <a:avLst/>
              </a:prstGeom>
              <a:blipFill>
                <a:blip r:embed="rId2"/>
                <a:stretch>
                  <a:fillRect l="-1094" t="-1000" b="-1333"/>
                </a:stretch>
              </a:blip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Tree>
    <p:extLst>
      <p:ext uri="{BB962C8B-B14F-4D97-AF65-F5344CB8AC3E}">
        <p14:creationId xmlns:p14="http://schemas.microsoft.com/office/powerpoint/2010/main" val="196416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D9E2551-79C7-F843-8D8C-46D6F2DD8021}"/>
              </a:ext>
            </a:extLst>
          </p:cNvPr>
          <p:cNvSpPr>
            <a:spLocks noGrp="1" noChangeArrowheads="1"/>
          </p:cNvSpPr>
          <p:nvPr>
            <p:ph type="title"/>
          </p:nvPr>
        </p:nvSpPr>
        <p:spPr/>
        <p:txBody>
          <a:bodyPr/>
          <a:lstStyle/>
          <a:p>
            <a:pPr eaLnBrk="1" hangingPunct="1"/>
            <a:r>
              <a:rPr lang="en-US" altLang="zh-CN" dirty="0">
                <a:solidFill>
                  <a:srgbClr val="FF0000"/>
                </a:solidFill>
                <a:ea typeface="宋体" panose="02010600030101010101" pitchFamily="2" charset="-122"/>
              </a:rPr>
              <a:t>K-Means</a:t>
            </a:r>
            <a:r>
              <a:rPr lang="zh-CN" altLang="en-US" dirty="0">
                <a:solidFill>
                  <a:srgbClr val="FF0000"/>
                </a:solidFill>
                <a:ea typeface="宋体" panose="02010600030101010101" pitchFamily="2" charset="-122"/>
              </a:rPr>
              <a:t>聚类</a:t>
            </a:r>
            <a:endParaRPr lang="en-US" altLang="zh-CN" dirty="0">
              <a:solidFill>
                <a:srgbClr val="FF0000"/>
              </a:solidFill>
              <a:ea typeface="宋体" panose="02010600030101010101" pitchFamily="2" charset="-122"/>
            </a:endParaRPr>
          </a:p>
        </p:txBody>
      </p:sp>
      <p:sp>
        <p:nvSpPr>
          <p:cNvPr id="21507" name="Rectangle 3">
            <a:extLst>
              <a:ext uri="{FF2B5EF4-FFF2-40B4-BE49-F238E27FC236}">
                <a16:creationId xmlns:a16="http://schemas.microsoft.com/office/drawing/2014/main" id="{42EEF6B3-1EAC-2542-A9DC-7F423BEECAE3}"/>
              </a:ext>
            </a:extLst>
          </p:cNvPr>
          <p:cNvSpPr>
            <a:spLocks noChangeArrowheads="1"/>
          </p:cNvSpPr>
          <p:nvPr/>
        </p:nvSpPr>
        <p:spPr bwMode="auto">
          <a:xfrm>
            <a:off x="2286000" y="33528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08" name="Rectangle 4">
            <a:extLst>
              <a:ext uri="{FF2B5EF4-FFF2-40B4-BE49-F238E27FC236}">
                <a16:creationId xmlns:a16="http://schemas.microsoft.com/office/drawing/2014/main" id="{E556D8D4-4560-9244-B7EC-18DF80BFCCB5}"/>
              </a:ext>
            </a:extLst>
          </p:cNvPr>
          <p:cNvSpPr>
            <a:spLocks noChangeArrowheads="1"/>
          </p:cNvSpPr>
          <p:nvPr/>
        </p:nvSpPr>
        <p:spPr bwMode="auto">
          <a:xfrm>
            <a:off x="2819400" y="35814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09" name="Rectangle 5">
            <a:extLst>
              <a:ext uri="{FF2B5EF4-FFF2-40B4-BE49-F238E27FC236}">
                <a16:creationId xmlns:a16="http://schemas.microsoft.com/office/drawing/2014/main" id="{7E123FD9-752F-2A4F-A008-D5CB260F9CB8}"/>
              </a:ext>
            </a:extLst>
          </p:cNvPr>
          <p:cNvSpPr>
            <a:spLocks noChangeArrowheads="1"/>
          </p:cNvSpPr>
          <p:nvPr/>
        </p:nvSpPr>
        <p:spPr bwMode="auto">
          <a:xfrm>
            <a:off x="2819400" y="39624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0" name="Rectangle 6">
            <a:extLst>
              <a:ext uri="{FF2B5EF4-FFF2-40B4-BE49-F238E27FC236}">
                <a16:creationId xmlns:a16="http://schemas.microsoft.com/office/drawing/2014/main" id="{A17FD51B-EA16-EC4D-B322-19DB8935B24F}"/>
              </a:ext>
            </a:extLst>
          </p:cNvPr>
          <p:cNvSpPr>
            <a:spLocks noChangeArrowheads="1"/>
          </p:cNvSpPr>
          <p:nvPr/>
        </p:nvSpPr>
        <p:spPr bwMode="auto">
          <a:xfrm>
            <a:off x="3124200" y="38862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1" name="Rectangle 7">
            <a:extLst>
              <a:ext uri="{FF2B5EF4-FFF2-40B4-BE49-F238E27FC236}">
                <a16:creationId xmlns:a16="http://schemas.microsoft.com/office/drawing/2014/main" id="{6110E0EC-D3CB-654A-9125-0B5688BD2E61}"/>
              </a:ext>
            </a:extLst>
          </p:cNvPr>
          <p:cNvSpPr>
            <a:spLocks noChangeArrowheads="1"/>
          </p:cNvSpPr>
          <p:nvPr/>
        </p:nvSpPr>
        <p:spPr bwMode="auto">
          <a:xfrm>
            <a:off x="3276600" y="34290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2" name="Rectangle 8">
            <a:extLst>
              <a:ext uri="{FF2B5EF4-FFF2-40B4-BE49-F238E27FC236}">
                <a16:creationId xmlns:a16="http://schemas.microsoft.com/office/drawing/2014/main" id="{D9AC125D-D8E7-7043-B0B8-5A51B829C2C0}"/>
              </a:ext>
            </a:extLst>
          </p:cNvPr>
          <p:cNvSpPr>
            <a:spLocks noChangeArrowheads="1"/>
          </p:cNvSpPr>
          <p:nvPr/>
        </p:nvSpPr>
        <p:spPr bwMode="auto">
          <a:xfrm>
            <a:off x="3352800" y="37338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3" name="Rectangle 9">
            <a:extLst>
              <a:ext uri="{FF2B5EF4-FFF2-40B4-BE49-F238E27FC236}">
                <a16:creationId xmlns:a16="http://schemas.microsoft.com/office/drawing/2014/main" id="{962041FB-076A-4545-B218-CDD3EE25CBFE}"/>
              </a:ext>
            </a:extLst>
          </p:cNvPr>
          <p:cNvSpPr>
            <a:spLocks noChangeArrowheads="1"/>
          </p:cNvSpPr>
          <p:nvPr/>
        </p:nvSpPr>
        <p:spPr bwMode="auto">
          <a:xfrm>
            <a:off x="3048000" y="41148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4" name="Rectangle 10">
            <a:extLst>
              <a:ext uri="{FF2B5EF4-FFF2-40B4-BE49-F238E27FC236}">
                <a16:creationId xmlns:a16="http://schemas.microsoft.com/office/drawing/2014/main" id="{F1D03220-ACEE-E246-AE46-120CC9F2302D}"/>
              </a:ext>
            </a:extLst>
          </p:cNvPr>
          <p:cNvSpPr>
            <a:spLocks noChangeArrowheads="1"/>
          </p:cNvSpPr>
          <p:nvPr/>
        </p:nvSpPr>
        <p:spPr bwMode="auto">
          <a:xfrm>
            <a:off x="3733800" y="39624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5" name="Rectangle 11">
            <a:extLst>
              <a:ext uri="{FF2B5EF4-FFF2-40B4-BE49-F238E27FC236}">
                <a16:creationId xmlns:a16="http://schemas.microsoft.com/office/drawing/2014/main" id="{53500AC4-5AD1-2A42-9B83-660EF30169B4}"/>
              </a:ext>
            </a:extLst>
          </p:cNvPr>
          <p:cNvSpPr>
            <a:spLocks noChangeArrowheads="1"/>
          </p:cNvSpPr>
          <p:nvPr/>
        </p:nvSpPr>
        <p:spPr bwMode="auto">
          <a:xfrm>
            <a:off x="3429000" y="40386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6" name="Rectangle 12">
            <a:extLst>
              <a:ext uri="{FF2B5EF4-FFF2-40B4-BE49-F238E27FC236}">
                <a16:creationId xmlns:a16="http://schemas.microsoft.com/office/drawing/2014/main" id="{1C981629-3705-3647-A57C-2CF1BA7510B7}"/>
              </a:ext>
            </a:extLst>
          </p:cNvPr>
          <p:cNvSpPr>
            <a:spLocks noChangeArrowheads="1"/>
          </p:cNvSpPr>
          <p:nvPr/>
        </p:nvSpPr>
        <p:spPr bwMode="auto">
          <a:xfrm>
            <a:off x="3124200" y="45720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7" name="Rectangle 13">
            <a:extLst>
              <a:ext uri="{FF2B5EF4-FFF2-40B4-BE49-F238E27FC236}">
                <a16:creationId xmlns:a16="http://schemas.microsoft.com/office/drawing/2014/main" id="{3EECFBF7-9671-4E42-9985-373DA4C54D2B}"/>
              </a:ext>
            </a:extLst>
          </p:cNvPr>
          <p:cNvSpPr>
            <a:spLocks noChangeArrowheads="1"/>
          </p:cNvSpPr>
          <p:nvPr/>
        </p:nvSpPr>
        <p:spPr bwMode="auto">
          <a:xfrm>
            <a:off x="3810000" y="41910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8" name="Rectangle 14">
            <a:extLst>
              <a:ext uri="{FF2B5EF4-FFF2-40B4-BE49-F238E27FC236}">
                <a16:creationId xmlns:a16="http://schemas.microsoft.com/office/drawing/2014/main" id="{4BBC1637-ADDB-FD4A-8B35-07DC644D442A}"/>
              </a:ext>
            </a:extLst>
          </p:cNvPr>
          <p:cNvSpPr>
            <a:spLocks noChangeArrowheads="1"/>
          </p:cNvSpPr>
          <p:nvPr/>
        </p:nvSpPr>
        <p:spPr bwMode="auto">
          <a:xfrm>
            <a:off x="5181600" y="37338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19" name="Rectangle 15">
            <a:extLst>
              <a:ext uri="{FF2B5EF4-FFF2-40B4-BE49-F238E27FC236}">
                <a16:creationId xmlns:a16="http://schemas.microsoft.com/office/drawing/2014/main" id="{06452299-8FED-4642-8615-86E05FFD2A0A}"/>
              </a:ext>
            </a:extLst>
          </p:cNvPr>
          <p:cNvSpPr>
            <a:spLocks noChangeArrowheads="1"/>
          </p:cNvSpPr>
          <p:nvPr/>
        </p:nvSpPr>
        <p:spPr bwMode="auto">
          <a:xfrm>
            <a:off x="5334000" y="38862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0" name="Rectangle 16">
            <a:extLst>
              <a:ext uri="{FF2B5EF4-FFF2-40B4-BE49-F238E27FC236}">
                <a16:creationId xmlns:a16="http://schemas.microsoft.com/office/drawing/2014/main" id="{F138DB92-907E-E944-915B-082D8DB119CB}"/>
              </a:ext>
            </a:extLst>
          </p:cNvPr>
          <p:cNvSpPr>
            <a:spLocks noChangeArrowheads="1"/>
          </p:cNvSpPr>
          <p:nvPr/>
        </p:nvSpPr>
        <p:spPr bwMode="auto">
          <a:xfrm>
            <a:off x="5486400" y="33528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1" name="Rectangle 17">
            <a:extLst>
              <a:ext uri="{FF2B5EF4-FFF2-40B4-BE49-F238E27FC236}">
                <a16:creationId xmlns:a16="http://schemas.microsoft.com/office/drawing/2014/main" id="{4073D24D-9631-3D40-AD94-F1A5F9AB8774}"/>
              </a:ext>
            </a:extLst>
          </p:cNvPr>
          <p:cNvSpPr>
            <a:spLocks noChangeArrowheads="1"/>
          </p:cNvSpPr>
          <p:nvPr/>
        </p:nvSpPr>
        <p:spPr bwMode="auto">
          <a:xfrm>
            <a:off x="4876800" y="38100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2" name="Rectangle 18">
            <a:extLst>
              <a:ext uri="{FF2B5EF4-FFF2-40B4-BE49-F238E27FC236}">
                <a16:creationId xmlns:a16="http://schemas.microsoft.com/office/drawing/2014/main" id="{DA2F7B03-E1F5-3B45-B4F2-CDB3006DF921}"/>
              </a:ext>
            </a:extLst>
          </p:cNvPr>
          <p:cNvSpPr>
            <a:spLocks noChangeArrowheads="1"/>
          </p:cNvSpPr>
          <p:nvPr/>
        </p:nvSpPr>
        <p:spPr bwMode="auto">
          <a:xfrm>
            <a:off x="4953000" y="40386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3" name="Rectangle 19">
            <a:extLst>
              <a:ext uri="{FF2B5EF4-FFF2-40B4-BE49-F238E27FC236}">
                <a16:creationId xmlns:a16="http://schemas.microsoft.com/office/drawing/2014/main" id="{14EF8C1A-994C-084F-AFD1-7109CE0793C6}"/>
              </a:ext>
            </a:extLst>
          </p:cNvPr>
          <p:cNvSpPr>
            <a:spLocks noChangeArrowheads="1"/>
          </p:cNvSpPr>
          <p:nvPr/>
        </p:nvSpPr>
        <p:spPr bwMode="auto">
          <a:xfrm>
            <a:off x="5638800" y="41148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4" name="Rectangle 20">
            <a:extLst>
              <a:ext uri="{FF2B5EF4-FFF2-40B4-BE49-F238E27FC236}">
                <a16:creationId xmlns:a16="http://schemas.microsoft.com/office/drawing/2014/main" id="{A6B0C8BF-84B5-2A49-AB69-45A2E91F3DF8}"/>
              </a:ext>
            </a:extLst>
          </p:cNvPr>
          <p:cNvSpPr>
            <a:spLocks noChangeArrowheads="1"/>
          </p:cNvSpPr>
          <p:nvPr/>
        </p:nvSpPr>
        <p:spPr bwMode="auto">
          <a:xfrm>
            <a:off x="5257800" y="42672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5" name="Rectangle 21">
            <a:extLst>
              <a:ext uri="{FF2B5EF4-FFF2-40B4-BE49-F238E27FC236}">
                <a16:creationId xmlns:a16="http://schemas.microsoft.com/office/drawing/2014/main" id="{EEAC1D39-8BDB-6543-A88D-DA97536105A1}"/>
              </a:ext>
            </a:extLst>
          </p:cNvPr>
          <p:cNvSpPr>
            <a:spLocks noChangeArrowheads="1"/>
          </p:cNvSpPr>
          <p:nvPr/>
        </p:nvSpPr>
        <p:spPr bwMode="auto">
          <a:xfrm>
            <a:off x="5715000" y="44958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6" name="Rectangle 22">
            <a:extLst>
              <a:ext uri="{FF2B5EF4-FFF2-40B4-BE49-F238E27FC236}">
                <a16:creationId xmlns:a16="http://schemas.microsoft.com/office/drawing/2014/main" id="{F4394647-4FB4-9647-AEE8-5753F0A13167}"/>
              </a:ext>
            </a:extLst>
          </p:cNvPr>
          <p:cNvSpPr>
            <a:spLocks noChangeArrowheads="1"/>
          </p:cNvSpPr>
          <p:nvPr/>
        </p:nvSpPr>
        <p:spPr bwMode="auto">
          <a:xfrm>
            <a:off x="5181600" y="38862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7" name="Rectangle 23">
            <a:extLst>
              <a:ext uri="{FF2B5EF4-FFF2-40B4-BE49-F238E27FC236}">
                <a16:creationId xmlns:a16="http://schemas.microsoft.com/office/drawing/2014/main" id="{67B526F9-1222-3B49-9BFC-7764E898FDFE}"/>
              </a:ext>
            </a:extLst>
          </p:cNvPr>
          <p:cNvSpPr>
            <a:spLocks noChangeArrowheads="1"/>
          </p:cNvSpPr>
          <p:nvPr/>
        </p:nvSpPr>
        <p:spPr bwMode="auto">
          <a:xfrm>
            <a:off x="5257800" y="40386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8" name="Rectangle 24">
            <a:extLst>
              <a:ext uri="{FF2B5EF4-FFF2-40B4-BE49-F238E27FC236}">
                <a16:creationId xmlns:a16="http://schemas.microsoft.com/office/drawing/2014/main" id="{85CED99F-5DE0-B142-822C-D9632CD5E31A}"/>
              </a:ext>
            </a:extLst>
          </p:cNvPr>
          <p:cNvSpPr>
            <a:spLocks noChangeArrowheads="1"/>
          </p:cNvSpPr>
          <p:nvPr/>
        </p:nvSpPr>
        <p:spPr bwMode="auto">
          <a:xfrm>
            <a:off x="5105400" y="44958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29" name="Oval 25">
            <a:extLst>
              <a:ext uri="{FF2B5EF4-FFF2-40B4-BE49-F238E27FC236}">
                <a16:creationId xmlns:a16="http://schemas.microsoft.com/office/drawing/2014/main" id="{6E9E2CB5-322A-CC40-9890-19B5049F6E7B}"/>
              </a:ext>
            </a:extLst>
          </p:cNvPr>
          <p:cNvSpPr>
            <a:spLocks noChangeArrowheads="1"/>
          </p:cNvSpPr>
          <p:nvPr/>
        </p:nvSpPr>
        <p:spPr bwMode="auto">
          <a:xfrm>
            <a:off x="3124200" y="3733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30" name="Oval 26">
            <a:extLst>
              <a:ext uri="{FF2B5EF4-FFF2-40B4-BE49-F238E27FC236}">
                <a16:creationId xmlns:a16="http://schemas.microsoft.com/office/drawing/2014/main" id="{DCE9B439-823A-6F46-8568-52900CE39CEE}"/>
              </a:ext>
            </a:extLst>
          </p:cNvPr>
          <p:cNvSpPr>
            <a:spLocks noChangeArrowheads="1"/>
          </p:cNvSpPr>
          <p:nvPr/>
        </p:nvSpPr>
        <p:spPr bwMode="auto">
          <a:xfrm>
            <a:off x="5334000" y="4191000"/>
            <a:ext cx="76200" cy="76200"/>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31" name="Rectangle 27">
            <a:extLst>
              <a:ext uri="{FF2B5EF4-FFF2-40B4-BE49-F238E27FC236}">
                <a16:creationId xmlns:a16="http://schemas.microsoft.com/office/drawing/2014/main" id="{8A764AD1-23B9-6F46-8114-5B38B31CBA87}"/>
              </a:ext>
            </a:extLst>
          </p:cNvPr>
          <p:cNvSpPr>
            <a:spLocks noChangeArrowheads="1"/>
          </p:cNvSpPr>
          <p:nvPr/>
        </p:nvSpPr>
        <p:spPr bwMode="auto">
          <a:xfrm>
            <a:off x="4343400" y="38862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32" name="Rectangle 28">
            <a:extLst>
              <a:ext uri="{FF2B5EF4-FFF2-40B4-BE49-F238E27FC236}">
                <a16:creationId xmlns:a16="http://schemas.microsoft.com/office/drawing/2014/main" id="{3C1E001D-CC75-5644-A75D-0407084D1BF4}"/>
              </a:ext>
            </a:extLst>
          </p:cNvPr>
          <p:cNvSpPr>
            <a:spLocks noChangeArrowheads="1"/>
          </p:cNvSpPr>
          <p:nvPr/>
        </p:nvSpPr>
        <p:spPr bwMode="auto">
          <a:xfrm>
            <a:off x="4191000" y="42672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1533" name="Rectangle 29">
            <a:extLst>
              <a:ext uri="{FF2B5EF4-FFF2-40B4-BE49-F238E27FC236}">
                <a16:creationId xmlns:a16="http://schemas.microsoft.com/office/drawing/2014/main" id="{051D598B-1DD7-EA46-A035-3D3754AF1655}"/>
              </a:ext>
            </a:extLst>
          </p:cNvPr>
          <p:cNvSpPr>
            <a:spLocks noChangeArrowheads="1"/>
          </p:cNvSpPr>
          <p:nvPr/>
        </p:nvSpPr>
        <p:spPr bwMode="auto">
          <a:xfrm>
            <a:off x="4724400" y="4114800"/>
            <a:ext cx="76200" cy="76200"/>
          </a:xfrm>
          <a:prstGeom prst="rect">
            <a:avLst/>
          </a:prstGeom>
          <a:solidFill>
            <a:schemeClr val="fo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Tree>
    <p:extLst>
      <p:ext uri="{BB962C8B-B14F-4D97-AF65-F5344CB8AC3E}">
        <p14:creationId xmlns:p14="http://schemas.microsoft.com/office/powerpoint/2010/main" val="1365543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38F44AA-AFBC-814D-A05F-E46927B2BBE1}"/>
              </a:ext>
            </a:extLst>
          </p:cNvPr>
          <p:cNvSpPr>
            <a:spLocks noGrp="1" noChangeArrowheads="1"/>
          </p:cNvSpPr>
          <p:nvPr>
            <p:ph type="title"/>
          </p:nvPr>
        </p:nvSpPr>
        <p:spPr/>
        <p:txBody>
          <a:bodyPr/>
          <a:lstStyle/>
          <a:p>
            <a:pPr eaLnBrk="1" hangingPunct="1"/>
            <a:r>
              <a:rPr lang="en-US" altLang="zh-CN" dirty="0">
                <a:solidFill>
                  <a:srgbClr val="FF0000"/>
                </a:solidFill>
                <a:ea typeface="宋体" panose="02010600030101010101" pitchFamily="2" charset="-122"/>
              </a:rPr>
              <a:t>K-Means</a:t>
            </a:r>
            <a:r>
              <a:rPr lang="zh-CN" altLang="en-US" dirty="0">
                <a:solidFill>
                  <a:srgbClr val="FF0000"/>
                </a:solidFill>
                <a:ea typeface="宋体" panose="02010600030101010101" pitchFamily="2" charset="-122"/>
              </a:rPr>
              <a:t>聚类</a:t>
            </a:r>
            <a:endParaRPr lang="en-US" altLang="zh-CN" dirty="0">
              <a:solidFill>
                <a:srgbClr val="FF0000"/>
              </a:solidFill>
              <a:ea typeface="宋体" panose="02010600030101010101" pitchFamily="2" charset="-122"/>
            </a:endParaRPr>
          </a:p>
        </p:txBody>
      </p:sp>
      <p:sp>
        <p:nvSpPr>
          <p:cNvPr id="22531" name="Rectangle 3">
            <a:extLst>
              <a:ext uri="{FF2B5EF4-FFF2-40B4-BE49-F238E27FC236}">
                <a16:creationId xmlns:a16="http://schemas.microsoft.com/office/drawing/2014/main" id="{8F297F59-D9A6-ED40-ACD1-71A759829AF2}"/>
              </a:ext>
            </a:extLst>
          </p:cNvPr>
          <p:cNvSpPr>
            <a:spLocks noChangeArrowheads="1"/>
          </p:cNvSpPr>
          <p:nvPr/>
        </p:nvSpPr>
        <p:spPr bwMode="auto">
          <a:xfrm>
            <a:off x="2286000" y="33528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32" name="Rectangle 4">
            <a:extLst>
              <a:ext uri="{FF2B5EF4-FFF2-40B4-BE49-F238E27FC236}">
                <a16:creationId xmlns:a16="http://schemas.microsoft.com/office/drawing/2014/main" id="{2F8CF05F-F14C-7146-AF27-6428DEA34A52}"/>
              </a:ext>
            </a:extLst>
          </p:cNvPr>
          <p:cNvSpPr>
            <a:spLocks noChangeArrowheads="1"/>
          </p:cNvSpPr>
          <p:nvPr/>
        </p:nvSpPr>
        <p:spPr bwMode="auto">
          <a:xfrm>
            <a:off x="2819400" y="35814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33" name="Rectangle 5">
            <a:extLst>
              <a:ext uri="{FF2B5EF4-FFF2-40B4-BE49-F238E27FC236}">
                <a16:creationId xmlns:a16="http://schemas.microsoft.com/office/drawing/2014/main" id="{C2674E85-CC64-F943-BB6B-49319A329961}"/>
              </a:ext>
            </a:extLst>
          </p:cNvPr>
          <p:cNvSpPr>
            <a:spLocks noChangeArrowheads="1"/>
          </p:cNvSpPr>
          <p:nvPr/>
        </p:nvSpPr>
        <p:spPr bwMode="auto">
          <a:xfrm>
            <a:off x="2819400" y="39624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34" name="Rectangle 6">
            <a:extLst>
              <a:ext uri="{FF2B5EF4-FFF2-40B4-BE49-F238E27FC236}">
                <a16:creationId xmlns:a16="http://schemas.microsoft.com/office/drawing/2014/main" id="{9393AE74-1A29-3946-85BD-A6912A134B75}"/>
              </a:ext>
            </a:extLst>
          </p:cNvPr>
          <p:cNvSpPr>
            <a:spLocks noChangeArrowheads="1"/>
          </p:cNvSpPr>
          <p:nvPr/>
        </p:nvSpPr>
        <p:spPr bwMode="auto">
          <a:xfrm>
            <a:off x="3124200" y="38862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35" name="Rectangle 7">
            <a:extLst>
              <a:ext uri="{FF2B5EF4-FFF2-40B4-BE49-F238E27FC236}">
                <a16:creationId xmlns:a16="http://schemas.microsoft.com/office/drawing/2014/main" id="{D8CF40FA-446B-A24F-B481-C29B6F0E76E9}"/>
              </a:ext>
            </a:extLst>
          </p:cNvPr>
          <p:cNvSpPr>
            <a:spLocks noChangeArrowheads="1"/>
          </p:cNvSpPr>
          <p:nvPr/>
        </p:nvSpPr>
        <p:spPr bwMode="auto">
          <a:xfrm>
            <a:off x="3276600" y="34290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36" name="Rectangle 8">
            <a:extLst>
              <a:ext uri="{FF2B5EF4-FFF2-40B4-BE49-F238E27FC236}">
                <a16:creationId xmlns:a16="http://schemas.microsoft.com/office/drawing/2014/main" id="{1F9D566F-45AB-A341-94E0-426AAD5162F8}"/>
              </a:ext>
            </a:extLst>
          </p:cNvPr>
          <p:cNvSpPr>
            <a:spLocks noChangeArrowheads="1"/>
          </p:cNvSpPr>
          <p:nvPr/>
        </p:nvSpPr>
        <p:spPr bwMode="auto">
          <a:xfrm>
            <a:off x="3352800" y="37338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37" name="Rectangle 9">
            <a:extLst>
              <a:ext uri="{FF2B5EF4-FFF2-40B4-BE49-F238E27FC236}">
                <a16:creationId xmlns:a16="http://schemas.microsoft.com/office/drawing/2014/main" id="{C9519806-DA1B-654D-99D3-07C4245042E3}"/>
              </a:ext>
            </a:extLst>
          </p:cNvPr>
          <p:cNvSpPr>
            <a:spLocks noChangeArrowheads="1"/>
          </p:cNvSpPr>
          <p:nvPr/>
        </p:nvSpPr>
        <p:spPr bwMode="auto">
          <a:xfrm>
            <a:off x="3048000" y="41148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38" name="Rectangle 10">
            <a:extLst>
              <a:ext uri="{FF2B5EF4-FFF2-40B4-BE49-F238E27FC236}">
                <a16:creationId xmlns:a16="http://schemas.microsoft.com/office/drawing/2014/main" id="{99487756-89E3-3E47-A4D0-E074C3ACE8F7}"/>
              </a:ext>
            </a:extLst>
          </p:cNvPr>
          <p:cNvSpPr>
            <a:spLocks noChangeArrowheads="1"/>
          </p:cNvSpPr>
          <p:nvPr/>
        </p:nvSpPr>
        <p:spPr bwMode="auto">
          <a:xfrm>
            <a:off x="3733800" y="39624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39" name="Rectangle 11">
            <a:extLst>
              <a:ext uri="{FF2B5EF4-FFF2-40B4-BE49-F238E27FC236}">
                <a16:creationId xmlns:a16="http://schemas.microsoft.com/office/drawing/2014/main" id="{81197AD4-EE03-6642-AB74-05E9542243E4}"/>
              </a:ext>
            </a:extLst>
          </p:cNvPr>
          <p:cNvSpPr>
            <a:spLocks noChangeArrowheads="1"/>
          </p:cNvSpPr>
          <p:nvPr/>
        </p:nvSpPr>
        <p:spPr bwMode="auto">
          <a:xfrm>
            <a:off x="3429000" y="40386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0" name="Rectangle 12">
            <a:extLst>
              <a:ext uri="{FF2B5EF4-FFF2-40B4-BE49-F238E27FC236}">
                <a16:creationId xmlns:a16="http://schemas.microsoft.com/office/drawing/2014/main" id="{4FE70C2B-2B74-304E-A880-1ED742433B2A}"/>
              </a:ext>
            </a:extLst>
          </p:cNvPr>
          <p:cNvSpPr>
            <a:spLocks noChangeArrowheads="1"/>
          </p:cNvSpPr>
          <p:nvPr/>
        </p:nvSpPr>
        <p:spPr bwMode="auto">
          <a:xfrm>
            <a:off x="3124200" y="45720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1" name="Rectangle 13">
            <a:extLst>
              <a:ext uri="{FF2B5EF4-FFF2-40B4-BE49-F238E27FC236}">
                <a16:creationId xmlns:a16="http://schemas.microsoft.com/office/drawing/2014/main" id="{43A741D8-994E-574B-ACBA-63B07C25AFBF}"/>
              </a:ext>
            </a:extLst>
          </p:cNvPr>
          <p:cNvSpPr>
            <a:spLocks noChangeArrowheads="1"/>
          </p:cNvSpPr>
          <p:nvPr/>
        </p:nvSpPr>
        <p:spPr bwMode="auto">
          <a:xfrm>
            <a:off x="3810000" y="4191000"/>
            <a:ext cx="76200" cy="76200"/>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2" name="Rectangle 14">
            <a:extLst>
              <a:ext uri="{FF2B5EF4-FFF2-40B4-BE49-F238E27FC236}">
                <a16:creationId xmlns:a16="http://schemas.microsoft.com/office/drawing/2014/main" id="{9C865C29-F048-CF4D-B58B-5D076B784910}"/>
              </a:ext>
            </a:extLst>
          </p:cNvPr>
          <p:cNvSpPr>
            <a:spLocks noChangeArrowheads="1"/>
          </p:cNvSpPr>
          <p:nvPr/>
        </p:nvSpPr>
        <p:spPr bwMode="auto">
          <a:xfrm>
            <a:off x="5181600" y="37338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3" name="Rectangle 15">
            <a:extLst>
              <a:ext uri="{FF2B5EF4-FFF2-40B4-BE49-F238E27FC236}">
                <a16:creationId xmlns:a16="http://schemas.microsoft.com/office/drawing/2014/main" id="{3D17E294-6FC4-2844-B8B0-467FDFCE0933}"/>
              </a:ext>
            </a:extLst>
          </p:cNvPr>
          <p:cNvSpPr>
            <a:spLocks noChangeArrowheads="1"/>
          </p:cNvSpPr>
          <p:nvPr/>
        </p:nvSpPr>
        <p:spPr bwMode="auto">
          <a:xfrm>
            <a:off x="5334000" y="38862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4" name="Rectangle 16">
            <a:extLst>
              <a:ext uri="{FF2B5EF4-FFF2-40B4-BE49-F238E27FC236}">
                <a16:creationId xmlns:a16="http://schemas.microsoft.com/office/drawing/2014/main" id="{B711CE8D-2775-C742-A1A1-E6E3B7A9251A}"/>
              </a:ext>
            </a:extLst>
          </p:cNvPr>
          <p:cNvSpPr>
            <a:spLocks noChangeArrowheads="1"/>
          </p:cNvSpPr>
          <p:nvPr/>
        </p:nvSpPr>
        <p:spPr bwMode="auto">
          <a:xfrm>
            <a:off x="5486400" y="33528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5" name="Rectangle 17">
            <a:extLst>
              <a:ext uri="{FF2B5EF4-FFF2-40B4-BE49-F238E27FC236}">
                <a16:creationId xmlns:a16="http://schemas.microsoft.com/office/drawing/2014/main" id="{3154CB64-590D-7244-B7FE-E09D271FA96E}"/>
              </a:ext>
            </a:extLst>
          </p:cNvPr>
          <p:cNvSpPr>
            <a:spLocks noChangeArrowheads="1"/>
          </p:cNvSpPr>
          <p:nvPr/>
        </p:nvSpPr>
        <p:spPr bwMode="auto">
          <a:xfrm>
            <a:off x="4876800" y="38100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6" name="Rectangle 18">
            <a:extLst>
              <a:ext uri="{FF2B5EF4-FFF2-40B4-BE49-F238E27FC236}">
                <a16:creationId xmlns:a16="http://schemas.microsoft.com/office/drawing/2014/main" id="{CF729F76-9011-9E42-88CA-D5FDE31E8223}"/>
              </a:ext>
            </a:extLst>
          </p:cNvPr>
          <p:cNvSpPr>
            <a:spLocks noChangeArrowheads="1"/>
          </p:cNvSpPr>
          <p:nvPr/>
        </p:nvSpPr>
        <p:spPr bwMode="auto">
          <a:xfrm>
            <a:off x="4953000" y="40386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7" name="Rectangle 19">
            <a:extLst>
              <a:ext uri="{FF2B5EF4-FFF2-40B4-BE49-F238E27FC236}">
                <a16:creationId xmlns:a16="http://schemas.microsoft.com/office/drawing/2014/main" id="{E28A8A06-91C9-0249-BD03-F644E0CA51F8}"/>
              </a:ext>
            </a:extLst>
          </p:cNvPr>
          <p:cNvSpPr>
            <a:spLocks noChangeArrowheads="1"/>
          </p:cNvSpPr>
          <p:nvPr/>
        </p:nvSpPr>
        <p:spPr bwMode="auto">
          <a:xfrm>
            <a:off x="5638800" y="41148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8" name="Rectangle 20">
            <a:extLst>
              <a:ext uri="{FF2B5EF4-FFF2-40B4-BE49-F238E27FC236}">
                <a16:creationId xmlns:a16="http://schemas.microsoft.com/office/drawing/2014/main" id="{DCFAF584-8966-5F42-B752-5C70365C896C}"/>
              </a:ext>
            </a:extLst>
          </p:cNvPr>
          <p:cNvSpPr>
            <a:spLocks noChangeArrowheads="1"/>
          </p:cNvSpPr>
          <p:nvPr/>
        </p:nvSpPr>
        <p:spPr bwMode="auto">
          <a:xfrm>
            <a:off x="5257800" y="42672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49" name="Rectangle 21">
            <a:extLst>
              <a:ext uri="{FF2B5EF4-FFF2-40B4-BE49-F238E27FC236}">
                <a16:creationId xmlns:a16="http://schemas.microsoft.com/office/drawing/2014/main" id="{7241213D-4717-CF42-9333-A5C495536460}"/>
              </a:ext>
            </a:extLst>
          </p:cNvPr>
          <p:cNvSpPr>
            <a:spLocks noChangeArrowheads="1"/>
          </p:cNvSpPr>
          <p:nvPr/>
        </p:nvSpPr>
        <p:spPr bwMode="auto">
          <a:xfrm>
            <a:off x="5715000" y="44958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0" name="Rectangle 22">
            <a:extLst>
              <a:ext uri="{FF2B5EF4-FFF2-40B4-BE49-F238E27FC236}">
                <a16:creationId xmlns:a16="http://schemas.microsoft.com/office/drawing/2014/main" id="{82828DA4-EEFA-3740-A4B6-34E9B1512BD1}"/>
              </a:ext>
            </a:extLst>
          </p:cNvPr>
          <p:cNvSpPr>
            <a:spLocks noChangeArrowheads="1"/>
          </p:cNvSpPr>
          <p:nvPr/>
        </p:nvSpPr>
        <p:spPr bwMode="auto">
          <a:xfrm>
            <a:off x="5181600" y="38862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1" name="Rectangle 23">
            <a:extLst>
              <a:ext uri="{FF2B5EF4-FFF2-40B4-BE49-F238E27FC236}">
                <a16:creationId xmlns:a16="http://schemas.microsoft.com/office/drawing/2014/main" id="{F5BAE262-4268-1B45-82BB-F99BE1B30F44}"/>
              </a:ext>
            </a:extLst>
          </p:cNvPr>
          <p:cNvSpPr>
            <a:spLocks noChangeArrowheads="1"/>
          </p:cNvSpPr>
          <p:nvPr/>
        </p:nvSpPr>
        <p:spPr bwMode="auto">
          <a:xfrm>
            <a:off x="5257800" y="40386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2" name="Rectangle 24">
            <a:extLst>
              <a:ext uri="{FF2B5EF4-FFF2-40B4-BE49-F238E27FC236}">
                <a16:creationId xmlns:a16="http://schemas.microsoft.com/office/drawing/2014/main" id="{53789660-361D-9A44-8534-5DD5E8449225}"/>
              </a:ext>
            </a:extLst>
          </p:cNvPr>
          <p:cNvSpPr>
            <a:spLocks noChangeArrowheads="1"/>
          </p:cNvSpPr>
          <p:nvPr/>
        </p:nvSpPr>
        <p:spPr bwMode="auto">
          <a:xfrm>
            <a:off x="5105400" y="44958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3" name="Oval 25">
            <a:extLst>
              <a:ext uri="{FF2B5EF4-FFF2-40B4-BE49-F238E27FC236}">
                <a16:creationId xmlns:a16="http://schemas.microsoft.com/office/drawing/2014/main" id="{3F349DC4-68BC-334D-82D5-F498D2FE1A62}"/>
              </a:ext>
            </a:extLst>
          </p:cNvPr>
          <p:cNvSpPr>
            <a:spLocks noChangeArrowheads="1"/>
          </p:cNvSpPr>
          <p:nvPr/>
        </p:nvSpPr>
        <p:spPr bwMode="auto">
          <a:xfrm>
            <a:off x="3124200" y="37338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4" name="Oval 26">
            <a:extLst>
              <a:ext uri="{FF2B5EF4-FFF2-40B4-BE49-F238E27FC236}">
                <a16:creationId xmlns:a16="http://schemas.microsoft.com/office/drawing/2014/main" id="{310CCE11-7C20-6D4D-99A3-5D6D7A38E422}"/>
              </a:ext>
            </a:extLst>
          </p:cNvPr>
          <p:cNvSpPr>
            <a:spLocks noChangeArrowheads="1"/>
          </p:cNvSpPr>
          <p:nvPr/>
        </p:nvSpPr>
        <p:spPr bwMode="auto">
          <a:xfrm>
            <a:off x="5334000" y="4191000"/>
            <a:ext cx="76200" cy="76200"/>
          </a:xfrm>
          <a:prstGeom prst="ellipse">
            <a:avLst/>
          </a:prstGeom>
          <a:solidFill>
            <a:schemeClr val="hlink"/>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5" name="Rectangle 27">
            <a:extLst>
              <a:ext uri="{FF2B5EF4-FFF2-40B4-BE49-F238E27FC236}">
                <a16:creationId xmlns:a16="http://schemas.microsoft.com/office/drawing/2014/main" id="{49512AD0-A948-F44B-9CD8-C257E0A850F0}"/>
              </a:ext>
            </a:extLst>
          </p:cNvPr>
          <p:cNvSpPr>
            <a:spLocks noChangeArrowheads="1"/>
          </p:cNvSpPr>
          <p:nvPr/>
        </p:nvSpPr>
        <p:spPr bwMode="auto">
          <a:xfrm>
            <a:off x="4343400" y="3886200"/>
            <a:ext cx="76200" cy="762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6" name="Rectangle 28">
            <a:extLst>
              <a:ext uri="{FF2B5EF4-FFF2-40B4-BE49-F238E27FC236}">
                <a16:creationId xmlns:a16="http://schemas.microsoft.com/office/drawing/2014/main" id="{A98EBFD0-E17F-A443-923F-BB707BFAC827}"/>
              </a:ext>
            </a:extLst>
          </p:cNvPr>
          <p:cNvSpPr>
            <a:spLocks noChangeArrowheads="1"/>
          </p:cNvSpPr>
          <p:nvPr/>
        </p:nvSpPr>
        <p:spPr bwMode="auto">
          <a:xfrm>
            <a:off x="4191000" y="4267200"/>
            <a:ext cx="76200" cy="76200"/>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7" name="Rectangle 29">
            <a:extLst>
              <a:ext uri="{FF2B5EF4-FFF2-40B4-BE49-F238E27FC236}">
                <a16:creationId xmlns:a16="http://schemas.microsoft.com/office/drawing/2014/main" id="{BC02CD38-DE60-6C43-91A7-6511C9C33783}"/>
              </a:ext>
            </a:extLst>
          </p:cNvPr>
          <p:cNvSpPr>
            <a:spLocks noChangeArrowheads="1"/>
          </p:cNvSpPr>
          <p:nvPr/>
        </p:nvSpPr>
        <p:spPr bwMode="auto">
          <a:xfrm>
            <a:off x="4724400" y="4114800"/>
            <a:ext cx="76200" cy="76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8" name="Oval 30">
            <a:extLst>
              <a:ext uri="{FF2B5EF4-FFF2-40B4-BE49-F238E27FC236}">
                <a16:creationId xmlns:a16="http://schemas.microsoft.com/office/drawing/2014/main" id="{241D764D-C953-2F4C-967B-B634B1BC4470}"/>
              </a:ext>
            </a:extLst>
          </p:cNvPr>
          <p:cNvSpPr>
            <a:spLocks noChangeArrowheads="1"/>
          </p:cNvSpPr>
          <p:nvPr/>
        </p:nvSpPr>
        <p:spPr bwMode="auto">
          <a:xfrm rot="2274968">
            <a:off x="2039938" y="3049588"/>
            <a:ext cx="2225675" cy="1685925"/>
          </a:xfrm>
          <a:prstGeom prst="ellipse">
            <a:avLst/>
          </a:prstGeom>
          <a:noFill/>
          <a:ln w="2222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22559" name="Oval 31">
            <a:extLst>
              <a:ext uri="{FF2B5EF4-FFF2-40B4-BE49-F238E27FC236}">
                <a16:creationId xmlns:a16="http://schemas.microsoft.com/office/drawing/2014/main" id="{75E6B88D-92EB-D64A-939A-3C803B491CED}"/>
              </a:ext>
            </a:extLst>
          </p:cNvPr>
          <p:cNvSpPr>
            <a:spLocks noChangeArrowheads="1"/>
          </p:cNvSpPr>
          <p:nvPr/>
        </p:nvSpPr>
        <p:spPr bwMode="auto">
          <a:xfrm rot="1590417">
            <a:off x="4454525" y="3221038"/>
            <a:ext cx="1700213" cy="1803400"/>
          </a:xfrm>
          <a:prstGeom prst="ellipse">
            <a:avLst/>
          </a:prstGeom>
          <a:noFill/>
          <a:ln w="254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Tree>
    <p:extLst>
      <p:ext uri="{BB962C8B-B14F-4D97-AF65-F5344CB8AC3E}">
        <p14:creationId xmlns:p14="http://schemas.microsoft.com/office/powerpoint/2010/main" val="3175816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10B65D6-6DED-2841-85A6-625626A57A94}"/>
              </a:ext>
            </a:extLst>
          </p:cNvPr>
          <p:cNvSpPr>
            <a:spLocks noGrp="1" noChangeArrowheads="1"/>
          </p:cNvSpPr>
          <p:nvPr>
            <p:ph type="title"/>
          </p:nvPr>
        </p:nvSpPr>
        <p:spPr/>
        <p:txBody>
          <a:bodyPr/>
          <a:lstStyle/>
          <a:p>
            <a:pPr eaLnBrk="1" hangingPunct="1"/>
            <a:r>
              <a:rPr lang="en-US" altLang="zh-CN" dirty="0">
                <a:solidFill>
                  <a:srgbClr val="FF0000"/>
                </a:solidFill>
                <a:ea typeface="宋体" panose="02010600030101010101" pitchFamily="2" charset="-122"/>
              </a:rPr>
              <a:t>K-means </a:t>
            </a:r>
            <a:r>
              <a:rPr lang="zh-CN" altLang="en-US" dirty="0">
                <a:solidFill>
                  <a:srgbClr val="FF0000"/>
                </a:solidFill>
                <a:ea typeface="宋体" panose="02010600030101010101" pitchFamily="2" charset="-122"/>
              </a:rPr>
              <a:t>变化</a:t>
            </a:r>
            <a:endParaRPr lang="en-US" altLang="zh-CN" dirty="0">
              <a:solidFill>
                <a:srgbClr val="FF0000"/>
              </a:solidFill>
              <a:ea typeface="宋体" panose="02010600030101010101" pitchFamily="2" charset="-122"/>
            </a:endParaRPr>
          </a:p>
        </p:txBody>
      </p:sp>
      <p:sp>
        <p:nvSpPr>
          <p:cNvPr id="20483" name="Rectangle 3">
            <a:extLst>
              <a:ext uri="{FF2B5EF4-FFF2-40B4-BE49-F238E27FC236}">
                <a16:creationId xmlns:a16="http://schemas.microsoft.com/office/drawing/2014/main" id="{8AB95B1F-D543-494C-8823-1F7E3C6D3D56}"/>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不同的初始化方法</a:t>
            </a:r>
            <a:endParaRPr lang="en-US" altLang="zh-CN" dirty="0">
              <a:ea typeface="宋体" panose="02010600030101010101" pitchFamily="2" charset="-122"/>
            </a:endParaRPr>
          </a:p>
          <a:p>
            <a:pPr eaLnBrk="1" hangingPunct="1"/>
            <a:r>
              <a:rPr lang="zh-CN" altLang="en-US" dirty="0">
                <a:ea typeface="宋体" panose="02010600030101010101" pitchFamily="2" charset="-122"/>
              </a:rPr>
              <a:t>不同的停止准则</a:t>
            </a:r>
            <a:endParaRPr lang="en-US" altLang="zh-CN" dirty="0">
              <a:ea typeface="宋体" panose="02010600030101010101" pitchFamily="2" charset="-122"/>
            </a:endParaRPr>
          </a:p>
          <a:p>
            <a:pPr eaLnBrk="1" hangingPunct="1"/>
            <a:r>
              <a:rPr lang="zh-CN" altLang="en-US" dirty="0">
                <a:ea typeface="宋体" panose="02010600030101010101" pitchFamily="2" charset="-122"/>
              </a:rPr>
              <a:t>类别软判决</a:t>
            </a:r>
            <a:endParaRPr lang="en-US" altLang="zh-CN" dirty="0">
              <a:ea typeface="宋体" panose="02010600030101010101" pitchFamily="2" charset="-122"/>
            </a:endParaRPr>
          </a:p>
          <a:p>
            <a:pPr marL="0" indent="0" eaLnBrk="1" hangingPunct="1">
              <a:buNone/>
            </a:pPr>
            <a:r>
              <a:rPr lang="zh-CN" altLang="en-US" dirty="0">
                <a:ea typeface="宋体" panose="02010600030101010101" pitchFamily="2" charset="-122"/>
              </a:rPr>
              <a:t>   </a:t>
            </a:r>
            <a:r>
              <a:rPr lang="zh-CN" altLang="en-US" dirty="0">
                <a:solidFill>
                  <a:srgbClr val="FF0000"/>
                </a:solidFill>
                <a:ea typeface="宋体" panose="02010600030101010101" pitchFamily="2" charset="-122"/>
              </a:rPr>
              <a:t>         </a:t>
            </a:r>
            <a:r>
              <a:rPr lang="en-US" altLang="zh-CN" dirty="0">
                <a:solidFill>
                  <a:srgbClr val="FF0000"/>
                </a:solidFill>
                <a:ea typeface="宋体" panose="02010600030101010101" pitchFamily="2" charset="-122"/>
              </a:rPr>
              <a:t>EM</a:t>
            </a:r>
            <a:r>
              <a:rPr lang="zh-CN" altLang="en-US" dirty="0">
                <a:solidFill>
                  <a:srgbClr val="FF0000"/>
                </a:solidFill>
                <a:ea typeface="宋体" panose="02010600030101010101" pitchFamily="2" charset="-122"/>
              </a:rPr>
              <a:t>算法</a:t>
            </a:r>
            <a:endParaRPr lang="en-US" altLang="zh-CN" dirty="0">
              <a:solidFill>
                <a:srgbClr val="FF0000"/>
              </a:solidFill>
              <a:ea typeface="宋体" panose="02010600030101010101" pitchFamily="2" charset="-122"/>
            </a:endParaRPr>
          </a:p>
        </p:txBody>
      </p:sp>
    </p:spTree>
    <p:extLst>
      <p:ext uri="{BB962C8B-B14F-4D97-AF65-F5344CB8AC3E}">
        <p14:creationId xmlns:p14="http://schemas.microsoft.com/office/powerpoint/2010/main" val="2889606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FF57F40A-CEB3-E14F-BA9B-FDFC761F1AF8}"/>
              </a:ext>
            </a:extLst>
          </p:cNvPr>
          <p:cNvSpPr>
            <a:spLocks noGrp="1" noChangeArrowheads="1"/>
          </p:cNvSpPr>
          <p:nvPr>
            <p:ph type="title"/>
          </p:nvPr>
        </p:nvSpPr>
        <p:spPr/>
        <p:txBody>
          <a:bodyPr/>
          <a:lstStyle/>
          <a:p>
            <a:pPr eaLnBrk="1" hangingPunct="1"/>
            <a:r>
              <a:rPr lang="en-US" altLang="zh-CN">
                <a:solidFill>
                  <a:srgbClr val="FF0000"/>
                </a:solidFill>
                <a:ea typeface="宋体" panose="02010600030101010101" pitchFamily="2" charset="-122"/>
              </a:rPr>
              <a:t>K-Means</a:t>
            </a:r>
            <a:r>
              <a:rPr lang="en-US" altLang="zh-CN">
                <a:ea typeface="宋体" panose="02010600030101010101" pitchFamily="2" charset="-122"/>
              </a:rPr>
              <a:t> </a:t>
            </a:r>
          </a:p>
        </p:txBody>
      </p:sp>
      <p:sp>
        <p:nvSpPr>
          <p:cNvPr id="1028" name="Rectangle 3">
            <a:extLst>
              <a:ext uri="{FF2B5EF4-FFF2-40B4-BE49-F238E27FC236}">
                <a16:creationId xmlns:a16="http://schemas.microsoft.com/office/drawing/2014/main" id="{2C1B4AAA-5642-7C43-AD83-D58FBCBF453E}"/>
              </a:ext>
            </a:extLst>
          </p:cNvPr>
          <p:cNvSpPr>
            <a:spLocks noGrp="1" noChangeArrowheads="1"/>
          </p:cNvSpPr>
          <p:nvPr>
            <p:ph type="body" idx="1"/>
          </p:nvPr>
        </p:nvSpPr>
        <p:spPr/>
        <p:txBody>
          <a:bodyPr/>
          <a:lstStyle/>
          <a:p>
            <a:pPr eaLnBrk="1" hangingPunct="1"/>
            <a:r>
              <a:rPr lang="zh-CN" altLang="en-US" sz="2800" u="sng" dirty="0">
                <a:ea typeface="宋体" panose="02010600030101010101" pitchFamily="2" charset="-122"/>
              </a:rPr>
              <a:t>起始步骤</a:t>
            </a:r>
            <a:r>
              <a:rPr lang="en-US" altLang="zh-CN" dirty="0">
                <a:ea typeface="宋体" panose="02010600030101010101" pitchFamily="2" charset="-122"/>
              </a:rPr>
              <a:t>:</a:t>
            </a:r>
          </a:p>
          <a:p>
            <a:pPr lvl="1" eaLnBrk="1" hangingPunct="1"/>
            <a:r>
              <a:rPr lang="zh-CN" altLang="en-US" sz="2400" dirty="0">
                <a:latin typeface="Times New Roman" panose="02020603050405020304" pitchFamily="18" charset="0"/>
                <a:ea typeface="宋体" panose="02010600030101010101" pitchFamily="2" charset="-122"/>
              </a:rPr>
              <a:t>初始化</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K</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类别</a:t>
            </a:r>
            <a:r>
              <a:rPr lang="en-US" altLang="zh-CN" sz="2400" dirty="0">
                <a:latin typeface="Times New Roman" panose="02020603050405020304" pitchFamily="18" charset="0"/>
                <a:ea typeface="宋体" panose="02010600030101010101" pitchFamily="2" charset="-122"/>
              </a:rPr>
              <a:t>: C</a:t>
            </a:r>
            <a:r>
              <a:rPr lang="en-US" altLang="zh-CN" sz="2400" i="1" baseline="-25000" dirty="0">
                <a:latin typeface="Times New Roman" panose="02020603050405020304" pitchFamily="18" charset="0"/>
                <a:ea typeface="宋体" panose="02010600030101010101" pitchFamily="2" charset="-122"/>
              </a:rPr>
              <a:t>1</a:t>
            </a:r>
            <a:r>
              <a:rPr lang="en-US" altLang="zh-CN" sz="2400" i="1" dirty="0">
                <a:latin typeface="Times New Roman" panose="02020603050405020304" pitchFamily="18" charset="0"/>
                <a:ea typeface="宋体" panose="02010600030101010101" pitchFamily="2" charset="-122"/>
              </a:rPr>
              <a:t>, …, C</a:t>
            </a:r>
            <a:r>
              <a:rPr lang="en-US" altLang="zh-CN" sz="2400" i="1" baseline="-25000" dirty="0">
                <a:latin typeface="Times New Roman" panose="02020603050405020304" pitchFamily="18" charset="0"/>
                <a:ea typeface="宋体" panose="02010600030101010101" pitchFamily="2" charset="-122"/>
              </a:rPr>
              <a:t>K</a:t>
            </a:r>
            <a:endParaRPr lang="en-US" altLang="zh-CN" sz="2400" i="1" dirty="0">
              <a:latin typeface="Times New Roman" panose="02020603050405020304" pitchFamily="18" charset="0"/>
              <a:ea typeface="宋体" panose="02010600030101010101" pitchFamily="2" charset="-122"/>
            </a:endParaRPr>
          </a:p>
          <a:p>
            <a:pPr lvl="1" eaLnBrk="1" hangingPunct="1">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            类别中心 </a:t>
            </a:r>
            <a:r>
              <a:rPr lang="en-US" altLang="zh-CN" sz="2400" i="1" dirty="0" err="1">
                <a:latin typeface="Times New Roman" panose="02020603050405020304" pitchFamily="18" charset="0"/>
                <a:ea typeface="宋体" panose="02010600030101010101" pitchFamily="2" charset="-122"/>
              </a:rPr>
              <a:t>m</a:t>
            </a:r>
            <a:r>
              <a:rPr lang="en-US" altLang="zh-CN" sz="2400" i="1" baseline="-25000" dirty="0" err="1">
                <a:latin typeface="Times New Roman" panose="02020603050405020304" pitchFamily="18" charset="0"/>
                <a:ea typeface="宋体" panose="02010600030101010101" pitchFamily="2" charset="-122"/>
              </a:rPr>
              <a:t>j</a:t>
            </a:r>
            <a:endParaRPr lang="en-US" altLang="zh-CN" sz="2400" i="1" baseline="-25000" dirty="0">
              <a:latin typeface="Times New Roman" panose="02020603050405020304" pitchFamily="18" charset="0"/>
              <a:ea typeface="宋体" panose="02010600030101010101" pitchFamily="2" charset="-122"/>
            </a:endParaRPr>
          </a:p>
          <a:p>
            <a:pPr eaLnBrk="1" hangingPunct="1"/>
            <a:r>
              <a:rPr lang="zh-CN" altLang="en-US" sz="2800" u="sng" dirty="0">
                <a:ea typeface="宋体" panose="02010600030101010101" pitchFamily="2" charset="-122"/>
              </a:rPr>
              <a:t>迭代步骤</a:t>
            </a:r>
            <a:r>
              <a:rPr lang="en-US" altLang="zh-CN" dirty="0">
                <a:ea typeface="宋体" panose="02010600030101010101" pitchFamily="2" charset="-122"/>
              </a:rPr>
              <a:t>:</a:t>
            </a:r>
          </a:p>
          <a:p>
            <a:pPr lvl="1" eaLnBrk="1" hangingPunct="1"/>
            <a:r>
              <a:rPr lang="zh-CN" altLang="en-US" sz="2400" dirty="0">
                <a:latin typeface="Times New Roman" panose="02020603050405020304" pitchFamily="18" charset="0"/>
                <a:ea typeface="宋体" panose="02010600030101010101" pitchFamily="2" charset="-122"/>
              </a:rPr>
              <a:t>估计类别中心</a:t>
            </a:r>
            <a:endParaRPr lang="en-US" altLang="zh-CN" sz="2400" dirty="0">
              <a:latin typeface="Times New Roman" panose="02020603050405020304" pitchFamily="18" charset="0"/>
              <a:ea typeface="宋体" panose="02010600030101010101" pitchFamily="2" charset="-122"/>
            </a:endParaRPr>
          </a:p>
          <a:p>
            <a:pPr lvl="1" eaLnBrk="1" hangingPunct="1"/>
            <a:endParaRPr lang="en-US" altLang="zh-CN" dirty="0">
              <a:ea typeface="宋体" panose="02010600030101010101" pitchFamily="2" charset="-122"/>
            </a:endParaRPr>
          </a:p>
          <a:p>
            <a:pPr lvl="1" eaLnBrk="1" hangingPunct="1"/>
            <a:r>
              <a:rPr lang="zh-CN" altLang="en-US" sz="2400" dirty="0">
                <a:latin typeface="Times New Roman" panose="02020603050405020304" pitchFamily="18" charset="0"/>
                <a:ea typeface="宋体" panose="02010600030101010101" pitchFamily="2" charset="-122"/>
              </a:rPr>
              <a:t>重新估计类别参数</a:t>
            </a:r>
            <a:endParaRPr lang="en-US" altLang="zh-CN" sz="2400" dirty="0">
              <a:latin typeface="Times New Roman" panose="02020603050405020304" pitchFamily="18" charset="0"/>
              <a:ea typeface="宋体" panose="02010600030101010101" pitchFamily="2" charset="-122"/>
            </a:endParaRPr>
          </a:p>
          <a:p>
            <a:pPr lvl="1" eaLnBrk="1" hangingPunct="1">
              <a:buFontTx/>
              <a:buNone/>
            </a:pPr>
            <a:endParaRPr lang="en-US" altLang="zh-CN" dirty="0">
              <a:ea typeface="宋体" panose="02010600030101010101" pitchFamily="2" charset="-122"/>
            </a:endParaRPr>
          </a:p>
          <a:p>
            <a:pPr lvl="1" eaLnBrk="1" hangingPunct="1">
              <a:buFontTx/>
              <a:buNone/>
            </a:pPr>
            <a:endParaRPr lang="en-US" altLang="zh-CN" sz="3200" dirty="0">
              <a:ea typeface="宋体" panose="02010600030101010101" pitchFamily="2" charset="-122"/>
            </a:endParaRPr>
          </a:p>
        </p:txBody>
      </p:sp>
      <p:grpSp>
        <p:nvGrpSpPr>
          <p:cNvPr id="1029" name="Group 4">
            <a:extLst>
              <a:ext uri="{FF2B5EF4-FFF2-40B4-BE49-F238E27FC236}">
                <a16:creationId xmlns:a16="http://schemas.microsoft.com/office/drawing/2014/main" id="{56F6AC1D-BCC7-C34D-A4B1-8F235560CCD6}"/>
              </a:ext>
            </a:extLst>
          </p:cNvPr>
          <p:cNvGrpSpPr>
            <a:grpSpLocks/>
          </p:cNvGrpSpPr>
          <p:nvPr/>
        </p:nvGrpSpPr>
        <p:grpSpPr bwMode="auto">
          <a:xfrm>
            <a:off x="2182905" y="4038600"/>
            <a:ext cx="1981200" cy="457200"/>
            <a:chOff x="1039" y="2680"/>
            <a:chExt cx="1104" cy="288"/>
          </a:xfrm>
        </p:grpSpPr>
        <p:sp>
          <p:nvSpPr>
            <p:cNvPr id="1030" name="Text Box 5">
              <a:extLst>
                <a:ext uri="{FF2B5EF4-FFF2-40B4-BE49-F238E27FC236}">
                  <a16:creationId xmlns:a16="http://schemas.microsoft.com/office/drawing/2014/main" id="{660BBE86-56F4-8C4D-B8A7-5E7143FF9291}"/>
                </a:ext>
              </a:extLst>
            </p:cNvPr>
            <p:cNvSpPr txBox="1">
              <a:spLocks noChangeArrowheads="1"/>
            </p:cNvSpPr>
            <p:nvPr/>
          </p:nvSpPr>
          <p:spPr bwMode="auto">
            <a:xfrm>
              <a:off x="1039" y="26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400" i="1">
                  <a:latin typeface="Times New Roman" panose="02020603050405020304" pitchFamily="18" charset="0"/>
                  <a:ea typeface="宋体" panose="02010600030101010101" pitchFamily="2" charset="-122"/>
                </a:rPr>
                <a:t>x</a:t>
              </a:r>
              <a:r>
                <a:rPr lang="en-US" altLang="zh-CN" sz="2400" i="1" baseline="-25000">
                  <a:latin typeface="Times New Roman" panose="02020603050405020304" pitchFamily="18" charset="0"/>
                  <a:ea typeface="宋体" panose="02010600030101010101" pitchFamily="2" charset="-122"/>
                </a:rPr>
                <a:t>i</a:t>
              </a:r>
              <a:endParaRPr lang="en-US" altLang="zh-CN" sz="2400" i="1">
                <a:latin typeface="Times New Roman" panose="02020603050405020304" pitchFamily="18" charset="0"/>
                <a:ea typeface="宋体" panose="02010600030101010101" pitchFamily="2" charset="-122"/>
              </a:endParaRPr>
            </a:p>
          </p:txBody>
        </p:sp>
        <p:sp>
          <p:nvSpPr>
            <p:cNvPr id="1031" name="AutoShape 6">
              <a:extLst>
                <a:ext uri="{FF2B5EF4-FFF2-40B4-BE49-F238E27FC236}">
                  <a16:creationId xmlns:a16="http://schemas.microsoft.com/office/drawing/2014/main" id="{5F4FAFD4-17AD-7D42-9B6F-D05DE33A925D}"/>
                </a:ext>
              </a:extLst>
            </p:cNvPr>
            <p:cNvSpPr>
              <a:spLocks noChangeArrowheads="1"/>
            </p:cNvSpPr>
            <p:nvPr/>
          </p:nvSpPr>
          <p:spPr bwMode="auto">
            <a:xfrm>
              <a:off x="1327" y="2796"/>
              <a:ext cx="240" cy="96"/>
            </a:xfrm>
            <a:prstGeom prst="rightArrow">
              <a:avLst>
                <a:gd name="adj1" fmla="val 50000"/>
                <a:gd name="adj2" fmla="val 625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zh-CN"/>
            </a:p>
          </p:txBody>
        </p:sp>
        <p:sp>
          <p:nvSpPr>
            <p:cNvPr id="1032" name="Text Box 7">
              <a:extLst>
                <a:ext uri="{FF2B5EF4-FFF2-40B4-BE49-F238E27FC236}">
                  <a16:creationId xmlns:a16="http://schemas.microsoft.com/office/drawing/2014/main" id="{39B37A03-8172-6B42-B1A2-8CC6F0A4252E}"/>
                </a:ext>
              </a:extLst>
            </p:cNvPr>
            <p:cNvSpPr txBox="1">
              <a:spLocks noChangeArrowheads="1"/>
            </p:cNvSpPr>
            <p:nvPr/>
          </p:nvSpPr>
          <p:spPr bwMode="auto">
            <a:xfrm>
              <a:off x="1663" y="268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400" i="1">
                  <a:latin typeface="Times New Roman" panose="02020603050405020304" pitchFamily="18" charset="0"/>
                  <a:ea typeface="宋体" panose="02010600030101010101" pitchFamily="2" charset="-122"/>
                </a:rPr>
                <a:t>C</a:t>
              </a:r>
              <a:r>
                <a:rPr lang="en-US" altLang="zh-CN" sz="2400">
                  <a:latin typeface="Times New Roman" panose="02020603050405020304" pitchFamily="18" charset="0"/>
                  <a:ea typeface="宋体" panose="02010600030101010101" pitchFamily="2" charset="-122"/>
                </a:rPr>
                <a:t>(</a:t>
              </a:r>
              <a:r>
                <a:rPr lang="en-US" altLang="zh-CN" sz="2400" i="1">
                  <a:latin typeface="Times New Roman" panose="02020603050405020304" pitchFamily="18" charset="0"/>
                  <a:ea typeface="宋体" panose="02010600030101010101" pitchFamily="2" charset="-122"/>
                </a:rPr>
                <a:t>x</a:t>
              </a:r>
              <a:r>
                <a:rPr lang="en-US" altLang="zh-CN" sz="2400" i="1" baseline="-25000">
                  <a:latin typeface="Times New Roman" panose="02020603050405020304" pitchFamily="18" charset="0"/>
                  <a:ea typeface="宋体" panose="02010600030101010101" pitchFamily="2" charset="-122"/>
                </a:rPr>
                <a:t>i</a:t>
              </a:r>
              <a:r>
                <a:rPr lang="en-US" altLang="zh-CN" sz="2400">
                  <a:latin typeface="Times New Roman" panose="02020603050405020304" pitchFamily="18" charset="0"/>
                  <a:ea typeface="宋体" panose="02010600030101010101" pitchFamily="2" charset="-122"/>
                </a:rPr>
                <a:t>)</a:t>
              </a:r>
              <a:endParaRPr lang="en-US" altLang="zh-CN" sz="2400" i="1">
                <a:latin typeface="Times New Roman" panose="02020603050405020304" pitchFamily="18" charset="0"/>
                <a:ea typeface="宋体" panose="02010600030101010101" pitchFamily="2" charset="-122"/>
              </a:endParaRPr>
            </a:p>
          </p:txBody>
        </p:sp>
      </p:grpSp>
      <p:graphicFrame>
        <p:nvGraphicFramePr>
          <p:cNvPr id="1026" name="Object 8">
            <a:extLst>
              <a:ext uri="{FF2B5EF4-FFF2-40B4-BE49-F238E27FC236}">
                <a16:creationId xmlns:a16="http://schemas.microsoft.com/office/drawing/2014/main" id="{CE725C6A-8721-4A48-9948-8D0C91EB645B}"/>
              </a:ext>
            </a:extLst>
          </p:cNvPr>
          <p:cNvGraphicFramePr>
            <a:graphicFrameLocks noGrp="1" noChangeAspect="1"/>
          </p:cNvGraphicFramePr>
          <p:nvPr>
            <p:ph sz="half" idx="4294967295"/>
            <p:extLst>
              <p:ext uri="{D42A27DB-BD31-4B8C-83A1-F6EECF244321}">
                <p14:modId xmlns:p14="http://schemas.microsoft.com/office/powerpoint/2010/main" val="3560442147"/>
              </p:ext>
            </p:extLst>
          </p:nvPr>
        </p:nvGraphicFramePr>
        <p:xfrm>
          <a:off x="2182905" y="5289176"/>
          <a:ext cx="2906713" cy="482600"/>
        </p:xfrm>
        <a:graphic>
          <a:graphicData uri="http://schemas.openxmlformats.org/presentationml/2006/ole">
            <mc:AlternateContent xmlns:mc="http://schemas.openxmlformats.org/markup-compatibility/2006">
              <mc:Choice xmlns:v="urn:schemas-microsoft-com:vml" Requires="v">
                <p:oleObj spid="_x0000_s13399" name="Equation" r:id="rId3" imgW="33350200" imgH="5562600" progId="Equation.3">
                  <p:embed/>
                </p:oleObj>
              </mc:Choice>
              <mc:Fallback>
                <p:oleObj name="Equation" r:id="rId3" imgW="33350200" imgH="5562600" progId="Equation.3">
                  <p:embed/>
                  <p:pic>
                    <p:nvPicPr>
                      <p:cNvPr id="1026" name="Object 8">
                        <a:extLst>
                          <a:ext uri="{FF2B5EF4-FFF2-40B4-BE49-F238E27FC236}">
                            <a16:creationId xmlns:a16="http://schemas.microsoft.com/office/drawing/2014/main" id="{CE725C6A-8721-4A48-9948-8D0C91EB645B}"/>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182905" y="5289176"/>
                        <a:ext cx="2906713" cy="4826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3230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95E92DD-4FAA-654A-9C1D-6E3D2D67B9E9}"/>
              </a:ext>
            </a:extLst>
          </p:cNvPr>
          <p:cNvSpPr>
            <a:spLocks noGrp="1" noChangeArrowheads="1"/>
          </p:cNvSpPr>
          <p:nvPr>
            <p:ph type="title"/>
          </p:nvPr>
        </p:nvSpPr>
        <p:spPr/>
        <p:txBody>
          <a:bodyPr/>
          <a:lstStyle/>
          <a:p>
            <a:pPr eaLnBrk="1" hangingPunct="1"/>
            <a:r>
              <a:rPr lang="en-US" altLang="zh-CN" dirty="0">
                <a:solidFill>
                  <a:srgbClr val="FF0000"/>
                </a:solidFill>
                <a:ea typeface="宋体" panose="02010600030101010101" pitchFamily="2" charset="-122"/>
              </a:rPr>
              <a:t>K-Means</a:t>
            </a:r>
            <a:r>
              <a:rPr lang="zh-CN" altLang="en-US" dirty="0">
                <a:solidFill>
                  <a:srgbClr val="FF0000"/>
                </a:solidFill>
                <a:ea typeface="宋体" panose="02010600030101010101" pitchFamily="2" charset="-122"/>
              </a:rPr>
              <a:t>举例</a:t>
            </a:r>
            <a:endParaRPr lang="en-US" altLang="zh-CN" dirty="0">
              <a:solidFill>
                <a:srgbClr val="FF0000"/>
              </a:solidFill>
              <a:ea typeface="宋体" panose="02010600030101010101" pitchFamily="2" charset="-122"/>
            </a:endParaRPr>
          </a:p>
        </p:txBody>
      </p:sp>
      <p:pic>
        <p:nvPicPr>
          <p:cNvPr id="19459" name="Picture 3">
            <a:extLst>
              <a:ext uri="{FF2B5EF4-FFF2-40B4-BE49-F238E27FC236}">
                <a16:creationId xmlns:a16="http://schemas.microsoft.com/office/drawing/2014/main" id="{929240BB-28A0-9E4F-A572-95ED303457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875" t="17188" r="25000" b="46875"/>
          <a:stretch>
            <a:fillRect/>
          </a:stretch>
        </p:blipFill>
        <p:spPr>
          <a:xfrm>
            <a:off x="538163" y="1928813"/>
            <a:ext cx="8067675" cy="3375025"/>
          </a:xfrm>
          <a:noFill/>
        </p:spPr>
      </p:pic>
    </p:spTree>
    <p:extLst>
      <p:ext uri="{BB962C8B-B14F-4D97-AF65-F5344CB8AC3E}">
        <p14:creationId xmlns:p14="http://schemas.microsoft.com/office/powerpoint/2010/main" val="209504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2F354-F8D9-D449-B732-41B43EE2B2D7}"/>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分裂归并</a:t>
            </a:r>
          </a:p>
        </p:txBody>
      </p:sp>
      <p:sp>
        <p:nvSpPr>
          <p:cNvPr id="3" name="内容占位符 2">
            <a:extLst>
              <a:ext uri="{FF2B5EF4-FFF2-40B4-BE49-F238E27FC236}">
                <a16:creationId xmlns:a16="http://schemas.microsoft.com/office/drawing/2014/main" id="{2FF4BB51-342D-CC48-A82D-9735B1EEF2D4}"/>
              </a:ext>
            </a:extLst>
          </p:cNvPr>
          <p:cNvSpPr>
            <a:spLocks noGrp="1"/>
          </p:cNvSpPr>
          <p:nvPr>
            <p:ph idx="1"/>
          </p:nvPr>
        </p:nvSpPr>
        <p:spPr/>
        <p:txBody>
          <a:bodyPr/>
          <a:lstStyle/>
          <a:p>
            <a:r>
              <a:rPr kumimoji="1" lang="zh-CN" altLang="en-US" dirty="0"/>
              <a:t>分裂归并</a:t>
            </a:r>
            <a:r>
              <a:rPr kumimoji="1" lang="en-US" altLang="zh-CN" dirty="0"/>
              <a:t>- 4</a:t>
            </a:r>
            <a:r>
              <a:rPr kumimoji="1" lang="zh-CN" altLang="en-US" dirty="0"/>
              <a:t>叉树</a:t>
            </a:r>
          </a:p>
        </p:txBody>
      </p:sp>
      <p:sp>
        <p:nvSpPr>
          <p:cNvPr id="4" name="Rectangle 4">
            <a:extLst>
              <a:ext uri="{FF2B5EF4-FFF2-40B4-BE49-F238E27FC236}">
                <a16:creationId xmlns:a16="http://schemas.microsoft.com/office/drawing/2014/main" id="{F483A5BE-8AD5-DC42-8EA1-D37CCE36388C}"/>
              </a:ext>
            </a:extLst>
          </p:cNvPr>
          <p:cNvSpPr>
            <a:spLocks noChangeArrowheads="1"/>
          </p:cNvSpPr>
          <p:nvPr/>
        </p:nvSpPr>
        <p:spPr bwMode="auto">
          <a:xfrm>
            <a:off x="1676400" y="3124200"/>
            <a:ext cx="2286000" cy="2133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5">
            <a:extLst>
              <a:ext uri="{FF2B5EF4-FFF2-40B4-BE49-F238E27FC236}">
                <a16:creationId xmlns:a16="http://schemas.microsoft.com/office/drawing/2014/main" id="{F9EA88E6-73FC-B946-A072-C3554995F220}"/>
              </a:ext>
            </a:extLst>
          </p:cNvPr>
          <p:cNvSpPr>
            <a:spLocks noChangeArrowheads="1"/>
          </p:cNvSpPr>
          <p:nvPr/>
        </p:nvSpPr>
        <p:spPr bwMode="auto">
          <a:xfrm>
            <a:off x="1676400" y="4191000"/>
            <a:ext cx="1143000" cy="10668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a:extLst>
              <a:ext uri="{FF2B5EF4-FFF2-40B4-BE49-F238E27FC236}">
                <a16:creationId xmlns:a16="http://schemas.microsoft.com/office/drawing/2014/main" id="{21E6A90A-9F5C-2548-B745-1DC6E84F15F3}"/>
              </a:ext>
            </a:extLst>
          </p:cNvPr>
          <p:cNvSpPr>
            <a:spLocks noChangeArrowheads="1"/>
          </p:cNvSpPr>
          <p:nvPr/>
        </p:nvSpPr>
        <p:spPr bwMode="auto">
          <a:xfrm>
            <a:off x="2819400" y="4191000"/>
            <a:ext cx="1143000" cy="10668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7">
            <a:extLst>
              <a:ext uri="{FF2B5EF4-FFF2-40B4-BE49-F238E27FC236}">
                <a16:creationId xmlns:a16="http://schemas.microsoft.com/office/drawing/2014/main" id="{607ED9C6-C9D6-B147-B678-5D2E68E66FB0}"/>
              </a:ext>
            </a:extLst>
          </p:cNvPr>
          <p:cNvSpPr>
            <a:spLocks noChangeArrowheads="1"/>
          </p:cNvSpPr>
          <p:nvPr/>
        </p:nvSpPr>
        <p:spPr bwMode="auto">
          <a:xfrm>
            <a:off x="2819400" y="3124200"/>
            <a:ext cx="1143000" cy="1066800"/>
          </a:xfrm>
          <a:prstGeom prst="rect">
            <a:avLst/>
          </a:prstGeom>
          <a:solidFill>
            <a:srgbClr val="C0C0C0"/>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8">
            <a:extLst>
              <a:ext uri="{FF2B5EF4-FFF2-40B4-BE49-F238E27FC236}">
                <a16:creationId xmlns:a16="http://schemas.microsoft.com/office/drawing/2014/main" id="{7D9CBD06-42B3-F445-BE65-0E675F31982A}"/>
              </a:ext>
            </a:extLst>
          </p:cNvPr>
          <p:cNvSpPr>
            <a:spLocks noChangeArrowheads="1"/>
          </p:cNvSpPr>
          <p:nvPr/>
        </p:nvSpPr>
        <p:spPr bwMode="auto">
          <a:xfrm>
            <a:off x="1676400" y="3124200"/>
            <a:ext cx="1143000" cy="10668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9">
            <a:extLst>
              <a:ext uri="{FF2B5EF4-FFF2-40B4-BE49-F238E27FC236}">
                <a16:creationId xmlns:a16="http://schemas.microsoft.com/office/drawing/2014/main" id="{AB6C872B-4944-4B47-B6ED-CEDE641A02A6}"/>
              </a:ext>
            </a:extLst>
          </p:cNvPr>
          <p:cNvSpPr>
            <a:spLocks noChangeArrowheads="1"/>
          </p:cNvSpPr>
          <p:nvPr/>
        </p:nvSpPr>
        <p:spPr bwMode="auto">
          <a:xfrm>
            <a:off x="1676400" y="3124200"/>
            <a:ext cx="609600" cy="53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10">
            <a:extLst>
              <a:ext uri="{FF2B5EF4-FFF2-40B4-BE49-F238E27FC236}">
                <a16:creationId xmlns:a16="http://schemas.microsoft.com/office/drawing/2014/main" id="{2A66C70A-FA7A-FF49-9908-9250030E0018}"/>
              </a:ext>
            </a:extLst>
          </p:cNvPr>
          <p:cNvSpPr>
            <a:spLocks noChangeArrowheads="1"/>
          </p:cNvSpPr>
          <p:nvPr/>
        </p:nvSpPr>
        <p:spPr bwMode="auto">
          <a:xfrm>
            <a:off x="2286000" y="3657600"/>
            <a:ext cx="533400" cy="5334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11">
            <a:extLst>
              <a:ext uri="{FF2B5EF4-FFF2-40B4-BE49-F238E27FC236}">
                <a16:creationId xmlns:a16="http://schemas.microsoft.com/office/drawing/2014/main" id="{30C6663F-1C35-614E-9993-83F40A699FFB}"/>
              </a:ext>
            </a:extLst>
          </p:cNvPr>
          <p:cNvSpPr>
            <a:spLocks noChangeArrowheads="1"/>
          </p:cNvSpPr>
          <p:nvPr/>
        </p:nvSpPr>
        <p:spPr bwMode="auto">
          <a:xfrm>
            <a:off x="2286000" y="3124200"/>
            <a:ext cx="533400" cy="53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2">
            <a:extLst>
              <a:ext uri="{FF2B5EF4-FFF2-40B4-BE49-F238E27FC236}">
                <a16:creationId xmlns:a16="http://schemas.microsoft.com/office/drawing/2014/main" id="{2C4518F6-C5B0-C146-BB0F-32B43AA212D9}"/>
              </a:ext>
            </a:extLst>
          </p:cNvPr>
          <p:cNvSpPr>
            <a:spLocks noChangeArrowheads="1"/>
          </p:cNvSpPr>
          <p:nvPr/>
        </p:nvSpPr>
        <p:spPr bwMode="auto">
          <a:xfrm>
            <a:off x="4495800" y="4953000"/>
            <a:ext cx="3810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p>
        </p:txBody>
      </p:sp>
      <p:sp>
        <p:nvSpPr>
          <p:cNvPr id="13" name="Oval 13">
            <a:extLst>
              <a:ext uri="{FF2B5EF4-FFF2-40B4-BE49-F238E27FC236}">
                <a16:creationId xmlns:a16="http://schemas.microsoft.com/office/drawing/2014/main" id="{7AFB06F7-2FBF-F149-9352-E322A2D6AACB}"/>
              </a:ext>
            </a:extLst>
          </p:cNvPr>
          <p:cNvSpPr>
            <a:spLocks noChangeArrowheads="1"/>
          </p:cNvSpPr>
          <p:nvPr/>
        </p:nvSpPr>
        <p:spPr bwMode="auto">
          <a:xfrm>
            <a:off x="6477000" y="4953000"/>
            <a:ext cx="3810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p>
        </p:txBody>
      </p:sp>
      <p:sp>
        <p:nvSpPr>
          <p:cNvPr id="14" name="Oval 14">
            <a:extLst>
              <a:ext uri="{FF2B5EF4-FFF2-40B4-BE49-F238E27FC236}">
                <a16:creationId xmlns:a16="http://schemas.microsoft.com/office/drawing/2014/main" id="{7302B424-7828-E64A-96D4-16767F7B16BC}"/>
              </a:ext>
            </a:extLst>
          </p:cNvPr>
          <p:cNvSpPr>
            <a:spLocks noChangeArrowheads="1"/>
          </p:cNvSpPr>
          <p:nvPr/>
        </p:nvSpPr>
        <p:spPr bwMode="auto">
          <a:xfrm>
            <a:off x="5867400" y="4953000"/>
            <a:ext cx="3810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p>
        </p:txBody>
      </p:sp>
      <p:sp>
        <p:nvSpPr>
          <p:cNvPr id="15" name="Oval 15">
            <a:extLst>
              <a:ext uri="{FF2B5EF4-FFF2-40B4-BE49-F238E27FC236}">
                <a16:creationId xmlns:a16="http://schemas.microsoft.com/office/drawing/2014/main" id="{77A60D39-D61C-7949-876E-CBB9B513DD9F}"/>
              </a:ext>
            </a:extLst>
          </p:cNvPr>
          <p:cNvSpPr>
            <a:spLocks noChangeArrowheads="1"/>
          </p:cNvSpPr>
          <p:nvPr/>
        </p:nvSpPr>
        <p:spPr bwMode="auto">
          <a:xfrm>
            <a:off x="5181600" y="4953000"/>
            <a:ext cx="3810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p>
        </p:txBody>
      </p:sp>
      <p:sp>
        <p:nvSpPr>
          <p:cNvPr id="16" name="Oval 16">
            <a:extLst>
              <a:ext uri="{FF2B5EF4-FFF2-40B4-BE49-F238E27FC236}">
                <a16:creationId xmlns:a16="http://schemas.microsoft.com/office/drawing/2014/main" id="{CB5868C9-A441-1F42-A96E-75B7C061C22D}"/>
              </a:ext>
            </a:extLst>
          </p:cNvPr>
          <p:cNvSpPr>
            <a:spLocks noChangeArrowheads="1"/>
          </p:cNvSpPr>
          <p:nvPr/>
        </p:nvSpPr>
        <p:spPr bwMode="auto">
          <a:xfrm>
            <a:off x="7162800" y="3886200"/>
            <a:ext cx="3810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p>
        </p:txBody>
      </p:sp>
      <p:sp>
        <p:nvSpPr>
          <p:cNvPr id="17" name="Oval 17">
            <a:extLst>
              <a:ext uri="{FF2B5EF4-FFF2-40B4-BE49-F238E27FC236}">
                <a16:creationId xmlns:a16="http://schemas.microsoft.com/office/drawing/2014/main" id="{7097FC32-0021-B44C-AB90-077B8823047D}"/>
              </a:ext>
            </a:extLst>
          </p:cNvPr>
          <p:cNvSpPr>
            <a:spLocks noChangeArrowheads="1"/>
          </p:cNvSpPr>
          <p:nvPr/>
        </p:nvSpPr>
        <p:spPr bwMode="auto">
          <a:xfrm>
            <a:off x="7696200" y="3886200"/>
            <a:ext cx="3810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p>
        </p:txBody>
      </p:sp>
      <p:sp>
        <p:nvSpPr>
          <p:cNvPr id="18" name="Oval 18">
            <a:extLst>
              <a:ext uri="{FF2B5EF4-FFF2-40B4-BE49-F238E27FC236}">
                <a16:creationId xmlns:a16="http://schemas.microsoft.com/office/drawing/2014/main" id="{8E5FA8AA-C909-344F-9464-3CFD633A7AB5}"/>
              </a:ext>
            </a:extLst>
          </p:cNvPr>
          <p:cNvSpPr>
            <a:spLocks noChangeArrowheads="1"/>
          </p:cNvSpPr>
          <p:nvPr/>
        </p:nvSpPr>
        <p:spPr bwMode="auto">
          <a:xfrm>
            <a:off x="8229600" y="3886200"/>
            <a:ext cx="3810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p>
        </p:txBody>
      </p:sp>
      <p:sp>
        <p:nvSpPr>
          <p:cNvPr id="19" name="Oval 19">
            <a:extLst>
              <a:ext uri="{FF2B5EF4-FFF2-40B4-BE49-F238E27FC236}">
                <a16:creationId xmlns:a16="http://schemas.microsoft.com/office/drawing/2014/main" id="{114F4497-DA98-6A4C-8BAB-E99AA2B9D6FC}"/>
              </a:ext>
            </a:extLst>
          </p:cNvPr>
          <p:cNvSpPr>
            <a:spLocks noChangeArrowheads="1"/>
          </p:cNvSpPr>
          <p:nvPr/>
        </p:nvSpPr>
        <p:spPr bwMode="auto">
          <a:xfrm>
            <a:off x="7010400" y="2438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0">
            <a:extLst>
              <a:ext uri="{FF2B5EF4-FFF2-40B4-BE49-F238E27FC236}">
                <a16:creationId xmlns:a16="http://schemas.microsoft.com/office/drawing/2014/main" id="{34C50444-F0DE-A444-817D-6DAFF239A22F}"/>
              </a:ext>
            </a:extLst>
          </p:cNvPr>
          <p:cNvSpPr>
            <a:spLocks noChangeArrowheads="1"/>
          </p:cNvSpPr>
          <p:nvPr/>
        </p:nvSpPr>
        <p:spPr bwMode="auto">
          <a:xfrm>
            <a:off x="6248400" y="4038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1">
            <a:extLst>
              <a:ext uri="{FF2B5EF4-FFF2-40B4-BE49-F238E27FC236}">
                <a16:creationId xmlns:a16="http://schemas.microsoft.com/office/drawing/2014/main" id="{26B9260F-48AD-A146-83F9-6D928AEC3EFD}"/>
              </a:ext>
            </a:extLst>
          </p:cNvPr>
          <p:cNvSpPr>
            <a:spLocks noChangeShapeType="1"/>
          </p:cNvSpPr>
          <p:nvPr/>
        </p:nvSpPr>
        <p:spPr bwMode="auto">
          <a:xfrm>
            <a:off x="7086600" y="2514600"/>
            <a:ext cx="2286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2">
            <a:extLst>
              <a:ext uri="{FF2B5EF4-FFF2-40B4-BE49-F238E27FC236}">
                <a16:creationId xmlns:a16="http://schemas.microsoft.com/office/drawing/2014/main" id="{ED3FD67A-6182-1341-AE83-008F609413AF}"/>
              </a:ext>
            </a:extLst>
          </p:cNvPr>
          <p:cNvSpPr>
            <a:spLocks noChangeShapeType="1"/>
          </p:cNvSpPr>
          <p:nvPr/>
        </p:nvSpPr>
        <p:spPr bwMode="auto">
          <a:xfrm>
            <a:off x="7086600" y="2514600"/>
            <a:ext cx="7620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3">
            <a:extLst>
              <a:ext uri="{FF2B5EF4-FFF2-40B4-BE49-F238E27FC236}">
                <a16:creationId xmlns:a16="http://schemas.microsoft.com/office/drawing/2014/main" id="{2930758E-6263-B44F-8373-2BBF5F923D9D}"/>
              </a:ext>
            </a:extLst>
          </p:cNvPr>
          <p:cNvSpPr>
            <a:spLocks noChangeShapeType="1"/>
          </p:cNvSpPr>
          <p:nvPr/>
        </p:nvSpPr>
        <p:spPr bwMode="auto">
          <a:xfrm>
            <a:off x="7086600" y="2514600"/>
            <a:ext cx="129540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4">
            <a:extLst>
              <a:ext uri="{FF2B5EF4-FFF2-40B4-BE49-F238E27FC236}">
                <a16:creationId xmlns:a16="http://schemas.microsoft.com/office/drawing/2014/main" id="{BC8FF215-B787-1442-AB30-61F19EA07B1E}"/>
              </a:ext>
            </a:extLst>
          </p:cNvPr>
          <p:cNvSpPr>
            <a:spLocks noChangeShapeType="1"/>
          </p:cNvSpPr>
          <p:nvPr/>
        </p:nvSpPr>
        <p:spPr bwMode="auto">
          <a:xfrm flipH="1">
            <a:off x="6324600" y="2514600"/>
            <a:ext cx="6858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5">
            <a:extLst>
              <a:ext uri="{FF2B5EF4-FFF2-40B4-BE49-F238E27FC236}">
                <a16:creationId xmlns:a16="http://schemas.microsoft.com/office/drawing/2014/main" id="{D9C55F22-876E-F04C-B4B8-A91D040FE7A0}"/>
              </a:ext>
            </a:extLst>
          </p:cNvPr>
          <p:cNvSpPr>
            <a:spLocks noChangeShapeType="1"/>
          </p:cNvSpPr>
          <p:nvPr/>
        </p:nvSpPr>
        <p:spPr bwMode="auto">
          <a:xfrm flipH="1">
            <a:off x="4724400" y="4038600"/>
            <a:ext cx="1524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6">
            <a:extLst>
              <a:ext uri="{FF2B5EF4-FFF2-40B4-BE49-F238E27FC236}">
                <a16:creationId xmlns:a16="http://schemas.microsoft.com/office/drawing/2014/main" id="{5C464A10-49E3-0148-A7D3-8BBEB28400C6}"/>
              </a:ext>
            </a:extLst>
          </p:cNvPr>
          <p:cNvSpPr>
            <a:spLocks noChangeShapeType="1"/>
          </p:cNvSpPr>
          <p:nvPr/>
        </p:nvSpPr>
        <p:spPr bwMode="auto">
          <a:xfrm flipH="1">
            <a:off x="5410200" y="4114800"/>
            <a:ext cx="8382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7">
            <a:extLst>
              <a:ext uri="{FF2B5EF4-FFF2-40B4-BE49-F238E27FC236}">
                <a16:creationId xmlns:a16="http://schemas.microsoft.com/office/drawing/2014/main" id="{FB799579-BC0E-FB44-90FB-C8557F6E02B6}"/>
              </a:ext>
            </a:extLst>
          </p:cNvPr>
          <p:cNvSpPr>
            <a:spLocks noChangeShapeType="1"/>
          </p:cNvSpPr>
          <p:nvPr/>
        </p:nvSpPr>
        <p:spPr bwMode="auto">
          <a:xfrm flipH="1">
            <a:off x="6096000" y="4114800"/>
            <a:ext cx="1524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8">
            <a:extLst>
              <a:ext uri="{FF2B5EF4-FFF2-40B4-BE49-F238E27FC236}">
                <a16:creationId xmlns:a16="http://schemas.microsoft.com/office/drawing/2014/main" id="{59A5AF80-F762-A241-8FA1-CA764EA6F02C}"/>
              </a:ext>
            </a:extLst>
          </p:cNvPr>
          <p:cNvSpPr>
            <a:spLocks noChangeShapeType="1"/>
          </p:cNvSpPr>
          <p:nvPr/>
        </p:nvSpPr>
        <p:spPr bwMode="auto">
          <a:xfrm>
            <a:off x="6324600" y="4114800"/>
            <a:ext cx="3048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Text Box 29">
            <a:extLst>
              <a:ext uri="{FF2B5EF4-FFF2-40B4-BE49-F238E27FC236}">
                <a16:creationId xmlns:a16="http://schemas.microsoft.com/office/drawing/2014/main" id="{0D5BD7EB-25EC-0049-A267-86B918F2CA15}"/>
              </a:ext>
            </a:extLst>
          </p:cNvPr>
          <p:cNvSpPr txBox="1">
            <a:spLocks noChangeArrowheads="1"/>
          </p:cNvSpPr>
          <p:nvPr/>
        </p:nvSpPr>
        <p:spPr bwMode="auto">
          <a:xfrm>
            <a:off x="914400" y="3429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zh-CN" altLang="zh-CN"/>
          </a:p>
        </p:txBody>
      </p:sp>
      <p:sp>
        <p:nvSpPr>
          <p:cNvPr id="30" name="Text Box 30">
            <a:extLst>
              <a:ext uri="{FF2B5EF4-FFF2-40B4-BE49-F238E27FC236}">
                <a16:creationId xmlns:a16="http://schemas.microsoft.com/office/drawing/2014/main" id="{BE3DB3B0-9A78-F940-B6B1-46F71AE44658}"/>
              </a:ext>
            </a:extLst>
          </p:cNvPr>
          <p:cNvSpPr txBox="1">
            <a:spLocks noChangeArrowheads="1"/>
          </p:cNvSpPr>
          <p:nvPr/>
        </p:nvSpPr>
        <p:spPr bwMode="auto">
          <a:xfrm>
            <a:off x="990600" y="3505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zh-CN" altLang="zh-CN"/>
          </a:p>
        </p:txBody>
      </p:sp>
      <p:sp>
        <p:nvSpPr>
          <p:cNvPr id="31" name="Text Box 31">
            <a:extLst>
              <a:ext uri="{FF2B5EF4-FFF2-40B4-BE49-F238E27FC236}">
                <a16:creationId xmlns:a16="http://schemas.microsoft.com/office/drawing/2014/main" id="{6AA86249-9840-324D-9FA7-CD504AC50CBA}"/>
              </a:ext>
            </a:extLst>
          </p:cNvPr>
          <p:cNvSpPr txBox="1">
            <a:spLocks noChangeArrowheads="1"/>
          </p:cNvSpPr>
          <p:nvPr/>
        </p:nvSpPr>
        <p:spPr bwMode="auto">
          <a:xfrm>
            <a:off x="914400" y="34290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zh-CN" altLang="zh-CN"/>
          </a:p>
        </p:txBody>
      </p:sp>
      <p:sp>
        <p:nvSpPr>
          <p:cNvPr id="32" name="Text Box 32">
            <a:extLst>
              <a:ext uri="{FF2B5EF4-FFF2-40B4-BE49-F238E27FC236}">
                <a16:creationId xmlns:a16="http://schemas.microsoft.com/office/drawing/2014/main" id="{96CF4766-C487-A340-B987-8EBBAF82D20E}"/>
              </a:ext>
            </a:extLst>
          </p:cNvPr>
          <p:cNvSpPr txBox="1">
            <a:spLocks noChangeArrowheads="1"/>
          </p:cNvSpPr>
          <p:nvPr/>
        </p:nvSpPr>
        <p:spPr bwMode="auto">
          <a:xfrm>
            <a:off x="9906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R0</a:t>
            </a:r>
          </a:p>
        </p:txBody>
      </p:sp>
      <p:sp>
        <p:nvSpPr>
          <p:cNvPr id="33" name="Text Box 33">
            <a:extLst>
              <a:ext uri="{FF2B5EF4-FFF2-40B4-BE49-F238E27FC236}">
                <a16:creationId xmlns:a16="http://schemas.microsoft.com/office/drawing/2014/main" id="{D173C7E1-6F31-764E-9592-4FEA9E96A623}"/>
              </a:ext>
            </a:extLst>
          </p:cNvPr>
          <p:cNvSpPr txBox="1">
            <a:spLocks noChangeArrowheads="1"/>
          </p:cNvSpPr>
          <p:nvPr/>
        </p:nvSpPr>
        <p:spPr bwMode="auto">
          <a:xfrm>
            <a:off x="4114800" y="3352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R1</a:t>
            </a:r>
          </a:p>
        </p:txBody>
      </p:sp>
      <p:sp>
        <p:nvSpPr>
          <p:cNvPr id="34" name="Text Box 34">
            <a:extLst>
              <a:ext uri="{FF2B5EF4-FFF2-40B4-BE49-F238E27FC236}">
                <a16:creationId xmlns:a16="http://schemas.microsoft.com/office/drawing/2014/main" id="{A83C191E-E125-3845-B171-ACFC24CAFE6F}"/>
              </a:ext>
            </a:extLst>
          </p:cNvPr>
          <p:cNvSpPr txBox="1">
            <a:spLocks noChangeArrowheads="1"/>
          </p:cNvSpPr>
          <p:nvPr/>
        </p:nvSpPr>
        <p:spPr bwMode="auto">
          <a:xfrm>
            <a:off x="990600" y="44958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R2</a:t>
            </a:r>
          </a:p>
        </p:txBody>
      </p:sp>
      <p:sp>
        <p:nvSpPr>
          <p:cNvPr id="35" name="Text Box 35">
            <a:extLst>
              <a:ext uri="{FF2B5EF4-FFF2-40B4-BE49-F238E27FC236}">
                <a16:creationId xmlns:a16="http://schemas.microsoft.com/office/drawing/2014/main" id="{A5F11569-2970-8D41-8080-1DFF138F3FEE}"/>
              </a:ext>
            </a:extLst>
          </p:cNvPr>
          <p:cNvSpPr txBox="1">
            <a:spLocks noChangeArrowheads="1"/>
          </p:cNvSpPr>
          <p:nvPr/>
        </p:nvSpPr>
        <p:spPr bwMode="auto">
          <a:xfrm>
            <a:off x="4114800" y="4267200"/>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R3</a:t>
            </a:r>
          </a:p>
        </p:txBody>
      </p:sp>
      <p:sp>
        <p:nvSpPr>
          <p:cNvPr id="36" name="Text Box 36">
            <a:extLst>
              <a:ext uri="{FF2B5EF4-FFF2-40B4-BE49-F238E27FC236}">
                <a16:creationId xmlns:a16="http://schemas.microsoft.com/office/drawing/2014/main" id="{C4B2BC1C-78E8-F940-8272-BE3E10175FD5}"/>
              </a:ext>
            </a:extLst>
          </p:cNvPr>
          <p:cNvSpPr txBox="1">
            <a:spLocks noChangeArrowheads="1"/>
          </p:cNvSpPr>
          <p:nvPr/>
        </p:nvSpPr>
        <p:spPr bwMode="auto">
          <a:xfrm>
            <a:off x="5638800" y="3657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R0</a:t>
            </a:r>
          </a:p>
        </p:txBody>
      </p:sp>
      <p:sp>
        <p:nvSpPr>
          <p:cNvPr id="37" name="Text Box 37">
            <a:extLst>
              <a:ext uri="{FF2B5EF4-FFF2-40B4-BE49-F238E27FC236}">
                <a16:creationId xmlns:a16="http://schemas.microsoft.com/office/drawing/2014/main" id="{D5D636F3-D85F-DD47-87ED-EFA05F0E827E}"/>
              </a:ext>
            </a:extLst>
          </p:cNvPr>
          <p:cNvSpPr txBox="1">
            <a:spLocks noChangeArrowheads="1"/>
          </p:cNvSpPr>
          <p:nvPr/>
        </p:nvSpPr>
        <p:spPr bwMode="auto">
          <a:xfrm>
            <a:off x="7086600" y="4419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R1</a:t>
            </a:r>
          </a:p>
        </p:txBody>
      </p:sp>
      <p:sp>
        <p:nvSpPr>
          <p:cNvPr id="38" name="Text Box 38">
            <a:extLst>
              <a:ext uri="{FF2B5EF4-FFF2-40B4-BE49-F238E27FC236}">
                <a16:creationId xmlns:a16="http://schemas.microsoft.com/office/drawing/2014/main" id="{564E7BBE-7E04-F04F-A0D1-C2A19076CCFD}"/>
              </a:ext>
            </a:extLst>
          </p:cNvPr>
          <p:cNvSpPr txBox="1">
            <a:spLocks noChangeArrowheads="1"/>
          </p:cNvSpPr>
          <p:nvPr/>
        </p:nvSpPr>
        <p:spPr bwMode="auto">
          <a:xfrm>
            <a:off x="4191000" y="56388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R00</a:t>
            </a:r>
          </a:p>
        </p:txBody>
      </p:sp>
      <p:sp>
        <p:nvSpPr>
          <p:cNvPr id="39" name="Text Box 39">
            <a:extLst>
              <a:ext uri="{FF2B5EF4-FFF2-40B4-BE49-F238E27FC236}">
                <a16:creationId xmlns:a16="http://schemas.microsoft.com/office/drawing/2014/main" id="{4FABF5D9-65F4-0846-95DF-DEC531E01934}"/>
              </a:ext>
            </a:extLst>
          </p:cNvPr>
          <p:cNvSpPr txBox="1">
            <a:spLocks noChangeArrowheads="1"/>
          </p:cNvSpPr>
          <p:nvPr/>
        </p:nvSpPr>
        <p:spPr bwMode="auto">
          <a:xfrm>
            <a:off x="4953000" y="56388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R01</a:t>
            </a:r>
          </a:p>
        </p:txBody>
      </p:sp>
      <p:sp>
        <p:nvSpPr>
          <p:cNvPr id="40" name="Text Box 40">
            <a:extLst>
              <a:ext uri="{FF2B5EF4-FFF2-40B4-BE49-F238E27FC236}">
                <a16:creationId xmlns:a16="http://schemas.microsoft.com/office/drawing/2014/main" id="{330CF08E-69C0-8449-8016-3CE62C96EFAF}"/>
              </a:ext>
            </a:extLst>
          </p:cNvPr>
          <p:cNvSpPr txBox="1">
            <a:spLocks noChangeArrowheads="1"/>
          </p:cNvSpPr>
          <p:nvPr/>
        </p:nvSpPr>
        <p:spPr bwMode="auto">
          <a:xfrm>
            <a:off x="5638800" y="56388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R02</a:t>
            </a:r>
          </a:p>
        </p:txBody>
      </p:sp>
      <p:sp>
        <p:nvSpPr>
          <p:cNvPr id="41" name="Text Box 41">
            <a:extLst>
              <a:ext uri="{FF2B5EF4-FFF2-40B4-BE49-F238E27FC236}">
                <a16:creationId xmlns:a16="http://schemas.microsoft.com/office/drawing/2014/main" id="{C9389415-479C-544B-BF49-2A8FA41D4345}"/>
              </a:ext>
            </a:extLst>
          </p:cNvPr>
          <p:cNvSpPr txBox="1">
            <a:spLocks noChangeArrowheads="1"/>
          </p:cNvSpPr>
          <p:nvPr/>
        </p:nvSpPr>
        <p:spPr bwMode="auto">
          <a:xfrm>
            <a:off x="6400800" y="56388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a:ea typeface="宋体" panose="02010600030101010101" pitchFamily="2" charset="-122"/>
              </a:rPr>
              <a:t>R04</a:t>
            </a:r>
          </a:p>
        </p:txBody>
      </p:sp>
    </p:spTree>
    <p:extLst>
      <p:ext uri="{BB962C8B-B14F-4D97-AF65-F5344CB8AC3E}">
        <p14:creationId xmlns:p14="http://schemas.microsoft.com/office/powerpoint/2010/main" val="39690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B5FA4-BDDC-9043-B657-C09D2BED2098}"/>
              </a:ext>
            </a:extLst>
          </p:cNvPr>
          <p:cNvSpPr>
            <a:spLocks noGrp="1"/>
          </p:cNvSpPr>
          <p:nvPr>
            <p:ph type="title"/>
          </p:nvPr>
        </p:nvSpPr>
        <p:spPr/>
        <p:txBody>
          <a:bodyPr/>
          <a:lstStyle/>
          <a:p>
            <a:r>
              <a:rPr kumimoji="1" lang="zh-CN" altLang="en-US" dirty="0"/>
              <a:t>分割</a:t>
            </a:r>
            <a:r>
              <a:rPr kumimoji="1" lang="en-US" altLang="zh-CN" dirty="0"/>
              <a:t>-</a:t>
            </a:r>
            <a:r>
              <a:rPr kumimoji="1" lang="zh-CN" altLang="en-US" dirty="0"/>
              <a:t>分裂归并</a:t>
            </a:r>
          </a:p>
        </p:txBody>
      </p:sp>
      <p:sp>
        <p:nvSpPr>
          <p:cNvPr id="3" name="内容占位符 2">
            <a:extLst>
              <a:ext uri="{FF2B5EF4-FFF2-40B4-BE49-F238E27FC236}">
                <a16:creationId xmlns:a16="http://schemas.microsoft.com/office/drawing/2014/main" id="{A8A60151-08D0-3340-9E6B-BFB0333D6BBA}"/>
              </a:ext>
            </a:extLst>
          </p:cNvPr>
          <p:cNvSpPr>
            <a:spLocks noGrp="1"/>
          </p:cNvSpPr>
          <p:nvPr>
            <p:ph idx="1"/>
          </p:nvPr>
        </p:nvSpPr>
        <p:spPr/>
        <p:txBody>
          <a:bodyPr/>
          <a:lstStyle/>
          <a:p>
            <a:r>
              <a:rPr kumimoji="1" lang="zh-CN" altLang="en-US" dirty="0"/>
              <a:t>分裂合并准则：区域特征一致性的测度</a:t>
            </a:r>
            <a:endParaRPr kumimoji="1" lang="en-US" altLang="zh-CN" dirty="0"/>
          </a:p>
          <a:p>
            <a:r>
              <a:rPr kumimoji="1" lang="zh-CN" altLang="en-US" dirty="0"/>
              <a:t>分裂：</a:t>
            </a:r>
            <a:endParaRPr kumimoji="1" lang="en-US" altLang="zh-CN" dirty="0"/>
          </a:p>
          <a:p>
            <a:pPr marL="0" indent="0">
              <a:buNone/>
            </a:pPr>
            <a:r>
              <a:rPr kumimoji="1" lang="zh-CN" altLang="en-US" dirty="0"/>
              <a:t>    </a:t>
            </a:r>
            <a:r>
              <a:rPr kumimoji="1" lang="zh-CN" altLang="en-US" sz="2800" dirty="0"/>
              <a:t>当图像中某个区域的特征不一致时就将该区域分裂成</a:t>
            </a:r>
            <a:r>
              <a:rPr kumimoji="1" lang="en-US" altLang="zh-CN" sz="2800" dirty="0"/>
              <a:t>4 </a:t>
            </a:r>
            <a:r>
              <a:rPr kumimoji="1" lang="zh-CN" altLang="en-US" sz="2800" dirty="0"/>
              <a:t>个相等的子区域</a:t>
            </a:r>
            <a:endParaRPr kumimoji="1" lang="en-US" altLang="zh-CN" dirty="0"/>
          </a:p>
          <a:p>
            <a:r>
              <a:rPr kumimoji="1" lang="zh-CN" altLang="en-US" dirty="0"/>
              <a:t>合并：</a:t>
            </a:r>
            <a:endParaRPr kumimoji="1" lang="en-US" altLang="zh-CN" dirty="0"/>
          </a:p>
          <a:p>
            <a:pPr marL="0" indent="0">
              <a:buNone/>
            </a:pPr>
            <a:r>
              <a:rPr kumimoji="1" lang="zh-CN" altLang="en-US" dirty="0"/>
              <a:t>     </a:t>
            </a:r>
            <a:r>
              <a:rPr kumimoji="1" lang="zh-CN" altLang="en-US" sz="2800" dirty="0"/>
              <a:t>当相邻的子区域满足一致性特征时则将它们合成一个大区域</a:t>
            </a:r>
            <a:r>
              <a:rPr kumimoji="1" lang="en-US" altLang="zh-CN" sz="2800" dirty="0"/>
              <a:t>,</a:t>
            </a:r>
            <a:r>
              <a:rPr kumimoji="1" lang="zh-CN" altLang="en-US" sz="2800" dirty="0"/>
              <a:t>直至所有区域不再满足分裂合并的条件为止</a:t>
            </a:r>
            <a:endParaRPr kumimoji="1" lang="zh-CN" altLang="en-US" dirty="0"/>
          </a:p>
        </p:txBody>
      </p:sp>
    </p:spTree>
    <p:extLst>
      <p:ext uri="{BB962C8B-B14F-4D97-AF65-F5344CB8AC3E}">
        <p14:creationId xmlns:p14="http://schemas.microsoft.com/office/powerpoint/2010/main" val="2836316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59206-2578-264D-B3D2-B7825A0EA45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D9BB3D2-FBEC-CD44-B187-38EEEE3798BB}"/>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0646D809-C413-3441-AA2F-FB901B2D7459}"/>
              </a:ext>
            </a:extLst>
          </p:cNvPr>
          <p:cNvPicPr>
            <a:picLocks noChangeAspect="1"/>
          </p:cNvPicPr>
          <p:nvPr/>
        </p:nvPicPr>
        <p:blipFill>
          <a:blip r:embed="rId2"/>
          <a:stretch>
            <a:fillRect/>
          </a:stretch>
        </p:blipFill>
        <p:spPr>
          <a:xfrm>
            <a:off x="129988" y="231588"/>
            <a:ext cx="4064000" cy="3175000"/>
          </a:xfrm>
          <a:prstGeom prst="rect">
            <a:avLst/>
          </a:prstGeom>
        </p:spPr>
      </p:pic>
      <p:pic>
        <p:nvPicPr>
          <p:cNvPr id="5" name="图片 4">
            <a:extLst>
              <a:ext uri="{FF2B5EF4-FFF2-40B4-BE49-F238E27FC236}">
                <a16:creationId xmlns:a16="http://schemas.microsoft.com/office/drawing/2014/main" id="{FC5B2A72-EB96-D94D-8B47-2FC636B9336B}"/>
              </a:ext>
            </a:extLst>
          </p:cNvPr>
          <p:cNvPicPr>
            <a:picLocks noChangeAspect="1"/>
          </p:cNvPicPr>
          <p:nvPr/>
        </p:nvPicPr>
        <p:blipFill>
          <a:blip r:embed="rId3"/>
          <a:stretch>
            <a:fillRect/>
          </a:stretch>
        </p:blipFill>
        <p:spPr>
          <a:xfrm>
            <a:off x="4399429" y="200212"/>
            <a:ext cx="4064000" cy="3175000"/>
          </a:xfrm>
          <a:prstGeom prst="rect">
            <a:avLst/>
          </a:prstGeom>
        </p:spPr>
      </p:pic>
      <p:pic>
        <p:nvPicPr>
          <p:cNvPr id="6" name="图片 5">
            <a:extLst>
              <a:ext uri="{FF2B5EF4-FFF2-40B4-BE49-F238E27FC236}">
                <a16:creationId xmlns:a16="http://schemas.microsoft.com/office/drawing/2014/main" id="{5C80B719-F8F9-D244-A11B-9D5B522744B0}"/>
              </a:ext>
            </a:extLst>
          </p:cNvPr>
          <p:cNvPicPr>
            <a:picLocks noChangeAspect="1"/>
          </p:cNvPicPr>
          <p:nvPr/>
        </p:nvPicPr>
        <p:blipFill>
          <a:blip r:embed="rId4"/>
          <a:stretch>
            <a:fillRect/>
          </a:stretch>
        </p:blipFill>
        <p:spPr>
          <a:xfrm>
            <a:off x="2376394" y="3482788"/>
            <a:ext cx="4064000" cy="3175000"/>
          </a:xfrm>
          <a:prstGeom prst="rect">
            <a:avLst/>
          </a:prstGeom>
        </p:spPr>
      </p:pic>
    </p:spTree>
    <p:extLst>
      <p:ext uri="{BB962C8B-B14F-4D97-AF65-F5344CB8AC3E}">
        <p14:creationId xmlns:p14="http://schemas.microsoft.com/office/powerpoint/2010/main" val="377923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计算机视觉任务</a:t>
            </a:r>
            <a:endParaRPr lang="en-US" dirty="0"/>
          </a:p>
        </p:txBody>
      </p:sp>
      <p:sp>
        <p:nvSpPr>
          <p:cNvPr id="3" name="Slide Number Placeholder 2"/>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15 -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3</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100;p14"/>
          <p:cNvPicPr preferRelativeResize="0"/>
          <p:nvPr/>
        </p:nvPicPr>
        <p:blipFill rotWithShape="1">
          <a:blip r:embed="rId2">
            <a:alphaModFix/>
          </a:blip>
          <a:srcRect l="9279" r="25734"/>
          <a:stretch/>
        </p:blipFill>
        <p:spPr>
          <a:xfrm>
            <a:off x="69348" y="2558517"/>
            <a:ext cx="2093154" cy="1811827"/>
          </a:xfrm>
          <a:prstGeom prst="rect">
            <a:avLst/>
          </a:prstGeom>
          <a:noFill/>
          <a:ln>
            <a:noFill/>
          </a:ln>
        </p:spPr>
      </p:pic>
      <p:sp>
        <p:nvSpPr>
          <p:cNvPr id="5" name="Google Shape;101;p14"/>
          <p:cNvSpPr txBox="1"/>
          <p:nvPr/>
        </p:nvSpPr>
        <p:spPr>
          <a:xfrm>
            <a:off x="120110" y="1689853"/>
            <a:ext cx="2006777"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 sz="2000" b="1" i="0" u="none" strike="noStrike" kern="1200" cap="none" spc="0" normalizeH="0" baseline="0" noProof="0" dirty="0">
                <a:ln>
                  <a:noFill/>
                </a:ln>
                <a:solidFill>
                  <a:prstClr val="black"/>
                </a:solidFill>
                <a:effectLst/>
                <a:uLnTx/>
                <a:uFillTx/>
                <a:latin typeface="Calibri" panose="020F0502020204030204"/>
                <a:ea typeface="+mn-ea"/>
                <a:cs typeface="+mn-cs"/>
              </a:rPr>
              <a:t>分类</a:t>
            </a:r>
            <a:r>
              <a:rPr kumimoji="0" lang="en" sz="20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Google Shape;102;p14"/>
          <p:cNvSpPr txBox="1"/>
          <p:nvPr/>
        </p:nvSpPr>
        <p:spPr>
          <a:xfrm>
            <a:off x="2313464" y="1689853"/>
            <a:ext cx="2141142"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 sz="2000" b="1" i="0" u="none" strike="noStrike" kern="1200" cap="none" spc="0" normalizeH="0" baseline="0" noProof="0" dirty="0">
                <a:ln>
                  <a:noFill/>
                </a:ln>
                <a:solidFill>
                  <a:prstClr val="black"/>
                </a:solidFill>
                <a:effectLst/>
                <a:uLnTx/>
                <a:uFillTx/>
                <a:latin typeface="Calibri" panose="020F0502020204030204"/>
                <a:ea typeface="+mn-ea"/>
                <a:cs typeface="+mn-cs"/>
              </a:rPr>
              <a:t>语义</a:t>
            </a:r>
            <a:r>
              <a:rPr kumimoji="0" lang="zh-CN" altLang="en-US" sz="2000" b="1" i="0" u="none" strike="noStrike" kern="1200" cap="none" spc="0" normalizeH="0" baseline="0" noProof="0" dirty="0">
                <a:ln>
                  <a:noFill/>
                </a:ln>
                <a:solidFill>
                  <a:prstClr val="black"/>
                </a:solidFill>
                <a:effectLst/>
                <a:uLnTx/>
                <a:uFillTx/>
                <a:latin typeface="Calibri" panose="020F0502020204030204"/>
                <a:ea typeface="+mn-ea"/>
                <a:cs typeface="+mn-cs"/>
              </a:rPr>
              <a:t>分割</a:t>
            </a:r>
            <a:endParaRPr kumimoji="0"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7" name="Google Shape;103;p14"/>
          <p:cNvSpPr txBox="1"/>
          <p:nvPr/>
        </p:nvSpPr>
        <p:spPr>
          <a:xfrm>
            <a:off x="4561203" y="1748263"/>
            <a:ext cx="2226920"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 sz="2000" b="1" i="0" u="none" strike="noStrike" kern="1200" cap="none" spc="0" normalizeH="0" baseline="0" noProof="0" dirty="0">
                <a:ln>
                  <a:noFill/>
                </a:ln>
                <a:solidFill>
                  <a:prstClr val="black"/>
                </a:solidFill>
                <a:effectLst/>
                <a:uLnTx/>
                <a:uFillTx/>
                <a:latin typeface="Calibri" panose="020F0502020204030204"/>
                <a:ea typeface="+mn-ea"/>
                <a:cs typeface="+mn-cs"/>
              </a:rPr>
              <a:t>目标</a:t>
            </a:r>
            <a:r>
              <a:rPr kumimoji="0" lang="zh-CN" altLang="en-US" sz="2000" b="1" i="0" u="none" strike="noStrike" kern="1200" cap="none" spc="0" normalizeH="0" baseline="0" noProof="0" dirty="0">
                <a:ln>
                  <a:noFill/>
                </a:ln>
                <a:solidFill>
                  <a:prstClr val="black"/>
                </a:solidFill>
                <a:effectLst/>
                <a:uLnTx/>
                <a:uFillTx/>
                <a:latin typeface="Calibri" panose="020F0502020204030204"/>
                <a:ea typeface="+mn-ea"/>
                <a:cs typeface="+mn-cs"/>
              </a:rPr>
              <a:t>检测</a:t>
            </a:r>
            <a:endParaRPr kumimoji="0"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Google Shape;104;p14"/>
          <p:cNvSpPr txBox="1"/>
          <p:nvPr/>
        </p:nvSpPr>
        <p:spPr>
          <a:xfrm>
            <a:off x="6806743" y="1669934"/>
            <a:ext cx="2226920"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 sz="2000" b="1" i="0" u="none" strike="noStrike" kern="1200" cap="none" spc="0" normalizeH="0" baseline="0" noProof="0" dirty="0">
                <a:ln>
                  <a:noFill/>
                </a:ln>
                <a:solidFill>
                  <a:prstClr val="black"/>
                </a:solidFill>
                <a:effectLst/>
                <a:uLnTx/>
                <a:uFillTx/>
                <a:latin typeface="Calibri" panose="020F0502020204030204"/>
                <a:ea typeface="+mn-ea"/>
                <a:cs typeface="+mn-cs"/>
              </a:rPr>
              <a:t>实例</a:t>
            </a:r>
            <a:r>
              <a:rPr kumimoji="0" lang="zh-CN" altLang="en-US" sz="2000" b="1" i="0" u="none" strike="noStrike" kern="1200" cap="none" spc="0" normalizeH="0" baseline="0" noProof="0" dirty="0">
                <a:ln>
                  <a:noFill/>
                </a:ln>
                <a:solidFill>
                  <a:prstClr val="black"/>
                </a:solidFill>
                <a:effectLst/>
                <a:uLnTx/>
                <a:uFillTx/>
                <a:latin typeface="Calibri" panose="020F0502020204030204"/>
                <a:ea typeface="+mn-ea"/>
                <a:cs typeface="+mn-cs"/>
              </a:rPr>
              <a:t>分割</a:t>
            </a:r>
            <a:endParaRPr kumimoji="0"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Google Shape;105;p14"/>
          <p:cNvSpPr txBox="1"/>
          <p:nvPr/>
        </p:nvSpPr>
        <p:spPr>
          <a:xfrm>
            <a:off x="70323" y="4386627"/>
            <a:ext cx="2106351" cy="36050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 sz="1799" b="1" i="0" u="none" strike="noStrike" kern="1200" cap="none" spc="0" normalizeH="0" baseline="0" noProof="0" dirty="0">
                <a:ln>
                  <a:noFill/>
                </a:ln>
                <a:solidFill>
                  <a:prstClr val="black"/>
                </a:solidFill>
                <a:effectLst/>
                <a:uLnTx/>
                <a:uFillTx/>
                <a:latin typeface="Calibri" panose="020F0502020204030204"/>
                <a:ea typeface="+mn-ea"/>
                <a:cs typeface="+mn-cs"/>
              </a:rPr>
              <a:t>猫</a:t>
            </a:r>
            <a:endParaRPr kumimoji="0" sz="1799"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Google Shape;106;p14"/>
          <p:cNvPicPr preferRelativeResize="0"/>
          <p:nvPr/>
        </p:nvPicPr>
        <p:blipFill>
          <a:blip r:embed="rId3">
            <a:alphaModFix/>
          </a:blip>
          <a:stretch>
            <a:fillRect/>
          </a:stretch>
        </p:blipFill>
        <p:spPr>
          <a:xfrm>
            <a:off x="4637759" y="2600641"/>
            <a:ext cx="2093155" cy="1798032"/>
          </a:xfrm>
          <a:prstGeom prst="rect">
            <a:avLst/>
          </a:prstGeom>
          <a:noFill/>
          <a:ln>
            <a:noFill/>
          </a:ln>
        </p:spPr>
      </p:pic>
      <p:grpSp>
        <p:nvGrpSpPr>
          <p:cNvPr id="11" name="Google Shape;107;p14"/>
          <p:cNvGrpSpPr/>
          <p:nvPr/>
        </p:nvGrpSpPr>
        <p:grpSpPr>
          <a:xfrm>
            <a:off x="6916814" y="2600643"/>
            <a:ext cx="2106327" cy="1811827"/>
            <a:chOff x="6917425" y="1743175"/>
            <a:chExt cx="2106876" cy="1812299"/>
          </a:xfrm>
        </p:grpSpPr>
        <p:pic>
          <p:nvPicPr>
            <p:cNvPr id="12" name="Google Shape;108;p14"/>
            <p:cNvPicPr preferRelativeResize="0"/>
            <p:nvPr/>
          </p:nvPicPr>
          <p:blipFill>
            <a:blip r:embed="rId4">
              <a:alphaModFix/>
            </a:blip>
            <a:stretch>
              <a:fillRect/>
            </a:stretch>
          </p:blipFill>
          <p:spPr>
            <a:xfrm>
              <a:off x="6917425" y="1743175"/>
              <a:ext cx="2106876" cy="1812299"/>
            </a:xfrm>
            <a:prstGeom prst="rect">
              <a:avLst/>
            </a:prstGeom>
            <a:noFill/>
            <a:ln w="9525" cap="flat" cmpd="sng">
              <a:solidFill>
                <a:schemeClr val="lt1"/>
              </a:solidFill>
              <a:prstDash val="solid"/>
              <a:round/>
              <a:headEnd type="none" w="sm" len="sm"/>
              <a:tailEnd type="none" w="sm" len="sm"/>
            </a:ln>
          </p:spPr>
        </p:pic>
        <p:sp>
          <p:nvSpPr>
            <p:cNvPr id="13" name="Google Shape;109;p14"/>
            <p:cNvSpPr/>
            <p:nvPr/>
          </p:nvSpPr>
          <p:spPr>
            <a:xfrm>
              <a:off x="7327080" y="2501842"/>
              <a:ext cx="705915" cy="1053130"/>
            </a:xfrm>
            <a:custGeom>
              <a:avLst/>
              <a:gdLst/>
              <a:ahLst/>
              <a:cxnLst/>
              <a:rect l="l" t="t" r="r" b="b"/>
              <a:pathLst>
                <a:path w="91916" h="119538" extrusionOk="0">
                  <a:moveTo>
                    <a:pt x="26194" y="15716"/>
                  </a:moveTo>
                  <a:lnTo>
                    <a:pt x="20003" y="34766"/>
                  </a:lnTo>
                  <a:lnTo>
                    <a:pt x="30004" y="44291"/>
                  </a:lnTo>
                  <a:lnTo>
                    <a:pt x="23575" y="57626"/>
                  </a:lnTo>
                  <a:lnTo>
                    <a:pt x="8096" y="43577"/>
                  </a:lnTo>
                  <a:lnTo>
                    <a:pt x="953" y="45005"/>
                  </a:lnTo>
                  <a:lnTo>
                    <a:pt x="0" y="65008"/>
                  </a:lnTo>
                  <a:lnTo>
                    <a:pt x="14050" y="71437"/>
                  </a:lnTo>
                  <a:lnTo>
                    <a:pt x="27146" y="69770"/>
                  </a:lnTo>
                  <a:lnTo>
                    <a:pt x="22622" y="87868"/>
                  </a:lnTo>
                  <a:lnTo>
                    <a:pt x="26432" y="108108"/>
                  </a:lnTo>
                  <a:lnTo>
                    <a:pt x="21670" y="119538"/>
                  </a:lnTo>
                  <a:lnTo>
                    <a:pt x="44291" y="119300"/>
                  </a:lnTo>
                  <a:lnTo>
                    <a:pt x="39291" y="98822"/>
                  </a:lnTo>
                  <a:lnTo>
                    <a:pt x="46673" y="92630"/>
                  </a:lnTo>
                  <a:lnTo>
                    <a:pt x="60722" y="91916"/>
                  </a:lnTo>
                  <a:lnTo>
                    <a:pt x="64532" y="99060"/>
                  </a:lnTo>
                  <a:lnTo>
                    <a:pt x="52388" y="118110"/>
                  </a:lnTo>
                  <a:lnTo>
                    <a:pt x="73105" y="118586"/>
                  </a:lnTo>
                  <a:lnTo>
                    <a:pt x="85963" y="90487"/>
                  </a:lnTo>
                  <a:lnTo>
                    <a:pt x="81915" y="78343"/>
                  </a:lnTo>
                  <a:lnTo>
                    <a:pt x="91916" y="67389"/>
                  </a:lnTo>
                  <a:lnTo>
                    <a:pt x="87392" y="59769"/>
                  </a:lnTo>
                  <a:lnTo>
                    <a:pt x="85963" y="40481"/>
                  </a:lnTo>
                  <a:lnTo>
                    <a:pt x="83106" y="38100"/>
                  </a:lnTo>
                  <a:lnTo>
                    <a:pt x="86201" y="29527"/>
                  </a:lnTo>
                  <a:lnTo>
                    <a:pt x="79772" y="23812"/>
                  </a:lnTo>
                  <a:lnTo>
                    <a:pt x="77629" y="16907"/>
                  </a:lnTo>
                  <a:lnTo>
                    <a:pt x="78820" y="7382"/>
                  </a:lnTo>
                  <a:lnTo>
                    <a:pt x="70961" y="2143"/>
                  </a:lnTo>
                  <a:lnTo>
                    <a:pt x="65485" y="6191"/>
                  </a:lnTo>
                  <a:lnTo>
                    <a:pt x="55245" y="0"/>
                  </a:lnTo>
                  <a:lnTo>
                    <a:pt x="42148" y="1428"/>
                  </a:lnTo>
                  <a:lnTo>
                    <a:pt x="38338" y="4286"/>
                  </a:lnTo>
                  <a:lnTo>
                    <a:pt x="26194" y="2619"/>
                  </a:lnTo>
                  <a:lnTo>
                    <a:pt x="22860" y="10715"/>
                  </a:lnTo>
                  <a:close/>
                </a:path>
              </a:pathLst>
            </a:custGeom>
            <a:solidFill>
              <a:srgbClr val="FF0000"/>
            </a:solidFill>
            <a:ln w="28575" cap="flat" cmpd="sng">
              <a:solidFill>
                <a:srgbClr val="FF0000"/>
              </a:solidFill>
              <a:prstDash val="solid"/>
              <a:round/>
              <a:headEnd type="none" w="med" len="med"/>
              <a:tailEnd type="none" w="med" len="med"/>
            </a:ln>
          </p:spPr>
        </p:sp>
        <p:sp>
          <p:nvSpPr>
            <p:cNvPr id="14" name="Google Shape;110;p14"/>
            <p:cNvSpPr/>
            <p:nvPr/>
          </p:nvSpPr>
          <p:spPr>
            <a:xfrm>
              <a:off x="7975570" y="2631128"/>
              <a:ext cx="372409" cy="819776"/>
            </a:xfrm>
            <a:custGeom>
              <a:avLst/>
              <a:gdLst/>
              <a:ahLst/>
              <a:cxnLst/>
              <a:rect l="l" t="t" r="r" b="b"/>
              <a:pathLst>
                <a:path w="46435" h="84058" extrusionOk="0">
                  <a:moveTo>
                    <a:pt x="6430" y="41672"/>
                  </a:moveTo>
                  <a:lnTo>
                    <a:pt x="13097" y="5477"/>
                  </a:lnTo>
                  <a:lnTo>
                    <a:pt x="22384" y="0"/>
                  </a:lnTo>
                  <a:lnTo>
                    <a:pt x="35719" y="2620"/>
                  </a:lnTo>
                  <a:lnTo>
                    <a:pt x="39529" y="10240"/>
                  </a:lnTo>
                  <a:lnTo>
                    <a:pt x="46435" y="14526"/>
                  </a:lnTo>
                  <a:lnTo>
                    <a:pt x="45720" y="26432"/>
                  </a:lnTo>
                  <a:lnTo>
                    <a:pt x="45720" y="42148"/>
                  </a:lnTo>
                  <a:lnTo>
                    <a:pt x="39053" y="53340"/>
                  </a:lnTo>
                  <a:lnTo>
                    <a:pt x="39053" y="65961"/>
                  </a:lnTo>
                  <a:lnTo>
                    <a:pt x="33814" y="73105"/>
                  </a:lnTo>
                  <a:lnTo>
                    <a:pt x="37148" y="81677"/>
                  </a:lnTo>
                  <a:lnTo>
                    <a:pt x="25956" y="84058"/>
                  </a:lnTo>
                  <a:lnTo>
                    <a:pt x="18812" y="80248"/>
                  </a:lnTo>
                  <a:lnTo>
                    <a:pt x="27147" y="64532"/>
                  </a:lnTo>
                  <a:lnTo>
                    <a:pt x="14764" y="62627"/>
                  </a:lnTo>
                  <a:lnTo>
                    <a:pt x="11907" y="64294"/>
                  </a:lnTo>
                  <a:lnTo>
                    <a:pt x="12859" y="75962"/>
                  </a:lnTo>
                  <a:lnTo>
                    <a:pt x="0" y="77629"/>
                  </a:lnTo>
                  <a:lnTo>
                    <a:pt x="4763" y="65247"/>
                  </a:lnTo>
                  <a:lnTo>
                    <a:pt x="3810" y="59770"/>
                  </a:lnTo>
                  <a:lnTo>
                    <a:pt x="7144" y="51912"/>
                  </a:lnTo>
                  <a:lnTo>
                    <a:pt x="11192" y="46673"/>
                  </a:lnTo>
                  <a:close/>
                </a:path>
              </a:pathLst>
            </a:custGeom>
            <a:solidFill>
              <a:srgbClr val="00FF00"/>
            </a:solidFill>
            <a:ln w="38100" cap="flat" cmpd="sng">
              <a:solidFill>
                <a:srgbClr val="00FF00"/>
              </a:solidFill>
              <a:prstDash val="solid"/>
              <a:round/>
              <a:headEnd type="none" w="med" len="med"/>
              <a:tailEnd type="none" w="med" len="med"/>
            </a:ln>
          </p:spPr>
        </p:sp>
        <p:sp>
          <p:nvSpPr>
            <p:cNvPr id="15" name="Google Shape;111;p14"/>
            <p:cNvSpPr/>
            <p:nvPr/>
          </p:nvSpPr>
          <p:spPr>
            <a:xfrm>
              <a:off x="8313674" y="2512690"/>
              <a:ext cx="317023" cy="715268"/>
            </a:xfrm>
            <a:custGeom>
              <a:avLst/>
              <a:gdLst/>
              <a:ahLst/>
              <a:cxnLst/>
              <a:rect l="l" t="t" r="r" b="b"/>
              <a:pathLst>
                <a:path w="39529" h="73342" extrusionOk="0">
                  <a:moveTo>
                    <a:pt x="4048" y="20955"/>
                  </a:moveTo>
                  <a:lnTo>
                    <a:pt x="10954" y="5953"/>
                  </a:lnTo>
                  <a:lnTo>
                    <a:pt x="10954" y="0"/>
                  </a:lnTo>
                  <a:lnTo>
                    <a:pt x="17145" y="2857"/>
                  </a:lnTo>
                  <a:lnTo>
                    <a:pt x="27146" y="4048"/>
                  </a:lnTo>
                  <a:lnTo>
                    <a:pt x="32385" y="952"/>
                  </a:lnTo>
                  <a:lnTo>
                    <a:pt x="32623" y="8096"/>
                  </a:lnTo>
                  <a:lnTo>
                    <a:pt x="39529" y="28575"/>
                  </a:lnTo>
                  <a:lnTo>
                    <a:pt x="36433" y="45006"/>
                  </a:lnTo>
                  <a:lnTo>
                    <a:pt x="31671" y="60007"/>
                  </a:lnTo>
                  <a:lnTo>
                    <a:pt x="33338" y="70247"/>
                  </a:lnTo>
                  <a:lnTo>
                    <a:pt x="24289" y="73104"/>
                  </a:lnTo>
                  <a:lnTo>
                    <a:pt x="20955" y="72866"/>
                  </a:lnTo>
                  <a:lnTo>
                    <a:pt x="10954" y="73342"/>
                  </a:lnTo>
                  <a:lnTo>
                    <a:pt x="6191" y="71437"/>
                  </a:lnTo>
                  <a:lnTo>
                    <a:pt x="9525" y="67151"/>
                  </a:lnTo>
                  <a:lnTo>
                    <a:pt x="0" y="66675"/>
                  </a:lnTo>
                  <a:lnTo>
                    <a:pt x="4524" y="58341"/>
                  </a:lnTo>
                  <a:lnTo>
                    <a:pt x="8096" y="55959"/>
                  </a:lnTo>
                  <a:close/>
                </a:path>
              </a:pathLst>
            </a:custGeom>
            <a:solidFill>
              <a:srgbClr val="0000FF"/>
            </a:solidFill>
            <a:ln w="28575" cap="flat" cmpd="sng">
              <a:solidFill>
                <a:srgbClr val="0000FF"/>
              </a:solidFill>
              <a:prstDash val="solid"/>
              <a:round/>
              <a:headEnd type="none" w="med" len="med"/>
              <a:tailEnd type="none" w="med" len="med"/>
            </a:ln>
          </p:spPr>
        </p:sp>
      </p:grpSp>
      <p:sp>
        <p:nvSpPr>
          <p:cNvPr id="16" name="Google Shape;112;p14"/>
          <p:cNvSpPr/>
          <p:nvPr/>
        </p:nvSpPr>
        <p:spPr>
          <a:xfrm rot="-5400000">
            <a:off x="6681575" y="2941922"/>
            <a:ext cx="351809" cy="4123326"/>
          </a:xfrm>
          <a:prstGeom prst="leftBrace">
            <a:avLst>
              <a:gd name="adj1" fmla="val 64648"/>
              <a:gd name="adj2" fmla="val 50000"/>
            </a:avLst>
          </a:prstGeom>
          <a:noFill/>
          <a:ln w="19050" cap="flat" cmpd="sng">
            <a:solidFill>
              <a:srgbClr val="666666"/>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oogle Shape;113;p14"/>
          <p:cNvSpPr/>
          <p:nvPr/>
        </p:nvSpPr>
        <p:spPr>
          <a:xfrm rot="-5400000">
            <a:off x="933423" y="3965550"/>
            <a:ext cx="351809" cy="2095254"/>
          </a:xfrm>
          <a:prstGeom prst="leftBrace">
            <a:avLst>
              <a:gd name="adj1" fmla="val 64648"/>
              <a:gd name="adj2" fmla="val 50000"/>
            </a:avLst>
          </a:prstGeom>
          <a:noFill/>
          <a:ln w="19050" cap="flat" cmpd="sng">
            <a:solidFill>
              <a:srgbClr val="666666"/>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Google Shape;114;p14"/>
          <p:cNvSpPr txBox="1"/>
          <p:nvPr/>
        </p:nvSpPr>
        <p:spPr>
          <a:xfrm>
            <a:off x="2400367" y="4310447"/>
            <a:ext cx="2006777" cy="653530"/>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 sz="1799" b="1" i="0" u="none" strike="noStrike" kern="1200" cap="none" spc="0" normalizeH="0" baseline="0" noProof="0" dirty="0">
                <a:ln>
                  <a:noFill/>
                </a:ln>
                <a:solidFill>
                  <a:srgbClr val="6AA84F"/>
                </a:solidFill>
                <a:effectLst/>
                <a:uLnTx/>
                <a:uFillTx/>
                <a:latin typeface="Calibri" panose="020F0502020204030204"/>
                <a:ea typeface="+mn-ea"/>
                <a:cs typeface="+mn-cs"/>
              </a:rPr>
              <a:t>草地</a:t>
            </a:r>
            <a:r>
              <a:rPr kumimoji="0" lang="en" sz="17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799" b="1" i="0" u="none" strike="noStrike" kern="1200" cap="none" spc="0" normalizeH="0" baseline="0" noProof="0" dirty="0">
                <a:ln>
                  <a:noFill/>
                </a:ln>
                <a:solidFill>
                  <a:srgbClr val="F1C232"/>
                </a:solidFill>
                <a:effectLst/>
                <a:uLnTx/>
                <a:uFillTx/>
                <a:latin typeface="Calibri" panose="020F0502020204030204"/>
                <a:ea typeface="+mn-ea"/>
                <a:cs typeface="+mn-cs"/>
              </a:rPr>
              <a:t>猫</a:t>
            </a:r>
            <a:r>
              <a:rPr kumimoji="0" lang="en" sz="17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799" b="1" i="0" u="none" strike="noStrike" kern="1200" cap="none" spc="0" normalizeH="0" baseline="0" noProof="0" dirty="0">
                <a:ln>
                  <a:noFill/>
                </a:ln>
                <a:solidFill>
                  <a:srgbClr val="A64D79"/>
                </a:solidFill>
                <a:effectLst/>
                <a:uLnTx/>
                <a:uFillTx/>
                <a:latin typeface="Calibri" panose="020F0502020204030204"/>
                <a:ea typeface="+mn-ea"/>
                <a:cs typeface="+mn-cs"/>
              </a:rPr>
              <a:t>树</a:t>
            </a:r>
            <a:r>
              <a:rPr kumimoji="0" lang="en" sz="1799"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zh-CN" altLang="en-US" sz="1799" b="1" dirty="0">
                <a:solidFill>
                  <a:srgbClr val="4A86E8"/>
                </a:solidFill>
                <a:latin typeface="Calibri" panose="020F0502020204030204"/>
              </a:rPr>
              <a:t>天空</a:t>
            </a:r>
            <a:endParaRPr kumimoji="0" sz="1799" b="1" i="0" u="none" strike="noStrike" kern="1200" cap="none" spc="0" normalizeH="0" baseline="0" noProof="0" dirty="0">
              <a:ln>
                <a:noFill/>
              </a:ln>
              <a:solidFill>
                <a:srgbClr val="4A86E8"/>
              </a:solidFill>
              <a:effectLst/>
              <a:uLnTx/>
              <a:uFillTx/>
              <a:latin typeface="Calibri" panose="020F0502020204030204"/>
              <a:ea typeface="+mn-ea"/>
              <a:cs typeface="+mn-cs"/>
            </a:endParaRPr>
          </a:p>
        </p:txBody>
      </p:sp>
      <p:sp>
        <p:nvSpPr>
          <p:cNvPr id="19" name="Google Shape;115;p14"/>
          <p:cNvSpPr txBox="1"/>
          <p:nvPr/>
        </p:nvSpPr>
        <p:spPr>
          <a:xfrm>
            <a:off x="4724137" y="4386627"/>
            <a:ext cx="2006777" cy="36050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 sz="1799" b="1" i="0" u="none" strike="noStrike" kern="1200" cap="none" spc="0" normalizeH="0" baseline="0" noProof="0" dirty="0">
                <a:ln>
                  <a:noFill/>
                </a:ln>
                <a:solidFill>
                  <a:srgbClr val="FF0000"/>
                </a:solidFill>
                <a:effectLst/>
                <a:uLnTx/>
                <a:uFillTx/>
                <a:latin typeface="Calibri" panose="020F0502020204030204"/>
                <a:ea typeface="+mn-ea"/>
                <a:cs typeface="+mn-cs"/>
              </a:rPr>
              <a:t>狗</a:t>
            </a:r>
            <a:r>
              <a:rPr kumimoji="0" lang="en" sz="17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799" b="1" i="0" u="none" strike="noStrike" kern="1200" cap="none" spc="0" normalizeH="0" baseline="0" noProof="0" dirty="0">
                <a:ln>
                  <a:noFill/>
                </a:ln>
                <a:solidFill>
                  <a:srgbClr val="6AA84F"/>
                </a:solidFill>
                <a:effectLst/>
                <a:uLnTx/>
                <a:uFillTx/>
                <a:latin typeface="Calibri" panose="020F0502020204030204"/>
                <a:ea typeface="+mn-ea"/>
                <a:cs typeface="+mn-cs"/>
              </a:rPr>
              <a:t>狗</a:t>
            </a:r>
            <a:r>
              <a:rPr kumimoji="0" lang="en" sz="17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799" b="1" i="0" u="none" strike="noStrike" kern="1200" cap="none" spc="0" normalizeH="0" baseline="0" noProof="0" dirty="0">
                <a:ln>
                  <a:noFill/>
                </a:ln>
                <a:solidFill>
                  <a:srgbClr val="4A86E8"/>
                </a:solidFill>
                <a:effectLst/>
                <a:uLnTx/>
                <a:uFillTx/>
                <a:latin typeface="Calibri" panose="020F0502020204030204"/>
                <a:ea typeface="+mn-ea"/>
                <a:cs typeface="+mn-cs"/>
              </a:rPr>
              <a:t>猫</a:t>
            </a:r>
            <a:endParaRPr kumimoji="0" sz="1799" b="1" i="0" u="none" strike="noStrike" kern="1200" cap="none" spc="0" normalizeH="0" baseline="0" noProof="0" dirty="0">
              <a:ln>
                <a:noFill/>
              </a:ln>
              <a:solidFill>
                <a:srgbClr val="4A86E8"/>
              </a:solidFill>
              <a:effectLst/>
              <a:uLnTx/>
              <a:uFillTx/>
              <a:latin typeface="Calibri" panose="020F0502020204030204"/>
              <a:ea typeface="+mn-ea"/>
              <a:cs typeface="+mn-cs"/>
            </a:endParaRPr>
          </a:p>
        </p:txBody>
      </p:sp>
      <p:sp>
        <p:nvSpPr>
          <p:cNvPr id="20" name="Google Shape;116;p14"/>
          <p:cNvSpPr txBox="1"/>
          <p:nvPr/>
        </p:nvSpPr>
        <p:spPr>
          <a:xfrm>
            <a:off x="7016365" y="4386627"/>
            <a:ext cx="2006777" cy="36050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
                <a:prstClr val="black"/>
              </a:buClr>
              <a:buSzPts val="1100"/>
              <a:buFontTx/>
              <a:buNone/>
              <a:tabLst/>
              <a:defRPr/>
            </a:pPr>
            <a:r>
              <a:rPr kumimoji="0" lang="zh-CN" altLang="en" sz="1799" b="1" i="0" u="none" strike="noStrike" kern="1200" cap="none" spc="0" normalizeH="0" baseline="0" noProof="0" dirty="0">
                <a:ln>
                  <a:noFill/>
                </a:ln>
                <a:solidFill>
                  <a:srgbClr val="FF0000"/>
                </a:solidFill>
                <a:effectLst/>
                <a:uLnTx/>
                <a:uFillTx/>
                <a:latin typeface="Calibri" panose="020F0502020204030204"/>
                <a:ea typeface="+mn-ea"/>
                <a:cs typeface="+mn-cs"/>
              </a:rPr>
              <a:t>狗</a:t>
            </a:r>
            <a:r>
              <a:rPr kumimoji="0" lang="en" sz="17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799" b="1" i="0" u="none" strike="noStrike" kern="1200" cap="none" spc="0" normalizeH="0" baseline="0" noProof="0" dirty="0">
                <a:ln>
                  <a:noFill/>
                </a:ln>
                <a:solidFill>
                  <a:srgbClr val="6AA84F"/>
                </a:solidFill>
                <a:effectLst/>
                <a:uLnTx/>
                <a:uFillTx/>
                <a:latin typeface="Calibri" panose="020F0502020204030204"/>
                <a:ea typeface="+mn-ea"/>
                <a:cs typeface="+mn-cs"/>
              </a:rPr>
              <a:t>狗</a:t>
            </a:r>
            <a:r>
              <a:rPr kumimoji="0" lang="en" sz="17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799" b="1" i="0" u="none" strike="noStrike" kern="1200" cap="none" spc="0" normalizeH="0" baseline="0" noProof="0" dirty="0">
                <a:ln>
                  <a:noFill/>
                </a:ln>
                <a:solidFill>
                  <a:srgbClr val="4A86E8"/>
                </a:solidFill>
                <a:effectLst/>
                <a:uLnTx/>
                <a:uFillTx/>
                <a:latin typeface="Calibri" panose="020F0502020204030204"/>
                <a:ea typeface="+mn-ea"/>
                <a:cs typeface="+mn-cs"/>
              </a:rPr>
              <a:t>猫</a:t>
            </a:r>
            <a:endParaRPr kumimoji="0" sz="1799" b="1" i="0" u="none" strike="noStrike" kern="1200" cap="none" spc="0" normalizeH="0" baseline="0" noProof="0" dirty="0">
              <a:ln>
                <a:noFill/>
              </a:ln>
              <a:solidFill>
                <a:srgbClr val="4A86E8"/>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Google Shape;117;p14"/>
          <p:cNvSpPr txBox="1"/>
          <p:nvPr/>
        </p:nvSpPr>
        <p:spPr>
          <a:xfrm>
            <a:off x="174020" y="5124759"/>
            <a:ext cx="1883810" cy="39979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不考虑空域内容</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Google Shape;118;p14"/>
          <p:cNvSpPr txBox="1"/>
          <p:nvPr/>
        </p:nvSpPr>
        <p:spPr>
          <a:xfrm>
            <a:off x="5862026" y="5124744"/>
            <a:ext cx="1852193" cy="39979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多个目标</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19;p14"/>
          <p:cNvSpPr/>
          <p:nvPr/>
        </p:nvSpPr>
        <p:spPr>
          <a:xfrm rot="-5400000">
            <a:off x="3241646" y="3978832"/>
            <a:ext cx="351809" cy="2066462"/>
          </a:xfrm>
          <a:prstGeom prst="leftBrace">
            <a:avLst>
              <a:gd name="adj1" fmla="val 64648"/>
              <a:gd name="adj2" fmla="val 50000"/>
            </a:avLst>
          </a:prstGeom>
          <a:noFill/>
          <a:ln w="19050" cap="flat" cmpd="sng">
            <a:solidFill>
              <a:srgbClr val="666666"/>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Google Shape;120;p14"/>
          <p:cNvSpPr txBox="1"/>
          <p:nvPr/>
        </p:nvSpPr>
        <p:spPr>
          <a:xfrm>
            <a:off x="2201388" y="5124744"/>
            <a:ext cx="2336366" cy="39979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1865" b="0" i="0" u="none" strike="noStrike" kern="1200" cap="none" spc="0" normalizeH="0" baseline="0" noProof="0" dirty="0">
                <a:ln>
                  <a:noFill/>
                </a:ln>
                <a:solidFill>
                  <a:prstClr val="black"/>
                </a:solidFill>
                <a:effectLst/>
                <a:uLnTx/>
                <a:uFillTx/>
                <a:latin typeface="Calibri" panose="020F0502020204030204"/>
                <a:ea typeface="+mn-ea"/>
                <a:cs typeface="+mn-cs"/>
              </a:rPr>
              <a:t>没有</a:t>
            </a:r>
            <a:r>
              <a:rPr lang="zh-CN" altLang="en-US" sz="1865" dirty="0">
                <a:solidFill>
                  <a:prstClr val="black"/>
                </a:solidFill>
                <a:latin typeface="Calibri" panose="020F0502020204030204"/>
              </a:rPr>
              <a:t>目标，针对像素</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Google Shape;121;p14"/>
          <p:cNvSpPr txBox="1"/>
          <p:nvPr/>
        </p:nvSpPr>
        <p:spPr>
          <a:xfrm>
            <a:off x="7940462" y="5395273"/>
            <a:ext cx="1194623" cy="258533"/>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5"/>
              </a:rPr>
              <a:t>This image</a:t>
            </a:r>
            <a:r>
              <a:rPr kumimoji="0" lang="en" sz="600" b="0" i="0" u="none" strike="noStrike" kern="1200" cap="none" spc="0" normalizeH="0" baseline="0" noProof="0">
                <a:ln>
                  <a:noFill/>
                </a:ln>
                <a:solidFill>
                  <a:srgbClr val="999999"/>
                </a:solidFill>
                <a:effectLst/>
                <a:uLnTx/>
                <a:uFillTx/>
                <a:latin typeface="Calibri" panose="020F0502020204030204"/>
                <a:ea typeface="+mn-ea"/>
                <a:cs typeface="+mn-cs"/>
              </a:rPr>
              <a:t> is </a:t>
            </a: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6"/>
              </a:rPr>
              <a:t>CC0 public domain</a:t>
            </a:r>
            <a:endParaRPr kumimoji="0" sz="600" b="0" i="0" u="none" strike="noStrike" kern="1200" cap="none" spc="0" normalizeH="0" baseline="0" noProof="0" dirty="0">
              <a:ln>
                <a:noFill/>
              </a:ln>
              <a:solidFill>
                <a:srgbClr val="999999"/>
              </a:solidFill>
              <a:effectLst/>
              <a:uLnTx/>
              <a:uFillTx/>
              <a:latin typeface="Calibri" panose="020F0502020204030204"/>
              <a:ea typeface="+mn-ea"/>
              <a:cs typeface="+mn-cs"/>
            </a:endParaRPr>
          </a:p>
        </p:txBody>
      </p:sp>
      <p:grpSp>
        <p:nvGrpSpPr>
          <p:cNvPr id="26" name="Google Shape;122;p14"/>
          <p:cNvGrpSpPr/>
          <p:nvPr/>
        </p:nvGrpSpPr>
        <p:grpSpPr>
          <a:xfrm>
            <a:off x="2301776" y="2555353"/>
            <a:ext cx="2141052" cy="1818140"/>
            <a:chOff x="2277225" y="713289"/>
            <a:chExt cx="3568755" cy="2932300"/>
          </a:xfrm>
        </p:grpSpPr>
        <p:grpSp>
          <p:nvGrpSpPr>
            <p:cNvPr id="27" name="Google Shape;123;p14"/>
            <p:cNvGrpSpPr/>
            <p:nvPr/>
          </p:nvGrpSpPr>
          <p:grpSpPr>
            <a:xfrm>
              <a:off x="2277225" y="713289"/>
              <a:ext cx="3562639" cy="2932300"/>
              <a:chOff x="2401325" y="1743175"/>
              <a:chExt cx="2093699" cy="1812299"/>
            </a:xfrm>
          </p:grpSpPr>
          <p:pic>
            <p:nvPicPr>
              <p:cNvPr id="31" name="Google Shape;124;p14"/>
              <p:cNvPicPr preferRelativeResize="0"/>
              <p:nvPr/>
            </p:nvPicPr>
            <p:blipFill rotWithShape="1">
              <a:blip r:embed="rId2">
                <a:alphaModFix/>
              </a:blip>
              <a:srcRect l="9279" r="25734"/>
              <a:stretch/>
            </p:blipFill>
            <p:spPr>
              <a:xfrm>
                <a:off x="2401325" y="1743175"/>
                <a:ext cx="2093699" cy="1812299"/>
              </a:xfrm>
              <a:prstGeom prst="rect">
                <a:avLst/>
              </a:prstGeom>
              <a:noFill/>
              <a:ln>
                <a:noFill/>
              </a:ln>
            </p:spPr>
          </p:pic>
          <p:sp>
            <p:nvSpPr>
              <p:cNvPr id="32" name="Google Shape;125;p14"/>
              <p:cNvSpPr/>
              <p:nvPr/>
            </p:nvSpPr>
            <p:spPr>
              <a:xfrm>
                <a:off x="2466169" y="2111305"/>
                <a:ext cx="1608200" cy="1150000"/>
              </a:xfrm>
              <a:custGeom>
                <a:avLst/>
                <a:gdLst/>
                <a:ahLst/>
                <a:cxnLst/>
                <a:rect l="l" t="t" r="r" b="b"/>
                <a:pathLst>
                  <a:path w="64328" h="46000" extrusionOk="0">
                    <a:moveTo>
                      <a:pt x="2367" y="7601"/>
                    </a:moveTo>
                    <a:lnTo>
                      <a:pt x="14375" y="6468"/>
                    </a:lnTo>
                    <a:lnTo>
                      <a:pt x="27313" y="10422"/>
                    </a:lnTo>
                    <a:lnTo>
                      <a:pt x="36297" y="13297"/>
                    </a:lnTo>
                    <a:lnTo>
                      <a:pt x="39532" y="12218"/>
                    </a:lnTo>
                    <a:lnTo>
                      <a:pt x="38094" y="6110"/>
                    </a:lnTo>
                    <a:lnTo>
                      <a:pt x="38094" y="1438"/>
                    </a:lnTo>
                    <a:lnTo>
                      <a:pt x="40251" y="1078"/>
                    </a:lnTo>
                    <a:lnTo>
                      <a:pt x="46359" y="6110"/>
                    </a:lnTo>
                    <a:lnTo>
                      <a:pt x="56062" y="5391"/>
                    </a:lnTo>
                    <a:lnTo>
                      <a:pt x="61812" y="0"/>
                    </a:lnTo>
                    <a:lnTo>
                      <a:pt x="64328" y="1078"/>
                    </a:lnTo>
                    <a:lnTo>
                      <a:pt x="63968" y="10063"/>
                    </a:lnTo>
                    <a:lnTo>
                      <a:pt x="62532" y="18688"/>
                    </a:lnTo>
                    <a:lnTo>
                      <a:pt x="61093" y="21562"/>
                    </a:lnTo>
                    <a:lnTo>
                      <a:pt x="63609" y="24797"/>
                    </a:lnTo>
                    <a:lnTo>
                      <a:pt x="64328" y="29828"/>
                    </a:lnTo>
                    <a:lnTo>
                      <a:pt x="64328" y="34140"/>
                    </a:lnTo>
                    <a:lnTo>
                      <a:pt x="60735" y="37734"/>
                    </a:lnTo>
                    <a:lnTo>
                      <a:pt x="55703" y="35218"/>
                    </a:lnTo>
                    <a:lnTo>
                      <a:pt x="57141" y="28750"/>
                    </a:lnTo>
                    <a:lnTo>
                      <a:pt x="53187" y="31266"/>
                    </a:lnTo>
                    <a:lnTo>
                      <a:pt x="48515" y="32703"/>
                    </a:lnTo>
                    <a:lnTo>
                      <a:pt x="49235" y="35937"/>
                    </a:lnTo>
                    <a:lnTo>
                      <a:pt x="50476" y="39345"/>
                    </a:lnTo>
                    <a:lnTo>
                      <a:pt x="50312" y="43484"/>
                    </a:lnTo>
                    <a:lnTo>
                      <a:pt x="47438" y="46000"/>
                    </a:lnTo>
                    <a:lnTo>
                      <a:pt x="42406" y="42406"/>
                    </a:lnTo>
                    <a:lnTo>
                      <a:pt x="40251" y="36655"/>
                    </a:lnTo>
                    <a:lnTo>
                      <a:pt x="35219" y="37375"/>
                    </a:lnTo>
                    <a:lnTo>
                      <a:pt x="34142" y="33422"/>
                    </a:lnTo>
                    <a:lnTo>
                      <a:pt x="32345" y="25516"/>
                    </a:lnTo>
                    <a:lnTo>
                      <a:pt x="31625" y="19405"/>
                    </a:lnTo>
                    <a:lnTo>
                      <a:pt x="25156" y="15453"/>
                    </a:lnTo>
                    <a:lnTo>
                      <a:pt x="15453" y="12218"/>
                    </a:lnTo>
                    <a:lnTo>
                      <a:pt x="9703" y="10780"/>
                    </a:lnTo>
                    <a:lnTo>
                      <a:pt x="4313" y="11500"/>
                    </a:lnTo>
                    <a:lnTo>
                      <a:pt x="0" y="10422"/>
                    </a:lnTo>
                  </a:path>
                </a:pathLst>
              </a:custGeom>
              <a:solidFill>
                <a:srgbClr val="FFD966"/>
              </a:solidFill>
              <a:ln w="38100" cap="flat" cmpd="sng">
                <a:solidFill>
                  <a:srgbClr val="FFD966"/>
                </a:solidFill>
                <a:prstDash val="solid"/>
                <a:round/>
                <a:headEnd type="none" w="med" len="med"/>
                <a:tailEnd type="none" w="med" len="med"/>
              </a:ln>
            </p:spPr>
          </p:sp>
        </p:grpSp>
        <p:sp>
          <p:nvSpPr>
            <p:cNvPr id="28" name="Google Shape;126;p14"/>
            <p:cNvSpPr/>
            <p:nvPr/>
          </p:nvSpPr>
          <p:spPr>
            <a:xfrm>
              <a:off x="2291955" y="1786552"/>
              <a:ext cx="3554025" cy="1835050"/>
            </a:xfrm>
            <a:custGeom>
              <a:avLst/>
              <a:gdLst/>
              <a:ahLst/>
              <a:cxnLst/>
              <a:rect l="l" t="t" r="r" b="b"/>
              <a:pathLst>
                <a:path w="142161" h="73402" extrusionOk="0">
                  <a:moveTo>
                    <a:pt x="0" y="12918"/>
                  </a:moveTo>
                  <a:lnTo>
                    <a:pt x="47387" y="7443"/>
                  </a:lnTo>
                  <a:lnTo>
                    <a:pt x="55959" y="15539"/>
                  </a:lnTo>
                  <a:lnTo>
                    <a:pt x="60960" y="41495"/>
                  </a:lnTo>
                  <a:lnTo>
                    <a:pt x="71806" y="41461"/>
                  </a:lnTo>
                  <a:lnTo>
                    <a:pt x="75247" y="51496"/>
                  </a:lnTo>
                  <a:lnTo>
                    <a:pt x="82391" y="56974"/>
                  </a:lnTo>
                  <a:lnTo>
                    <a:pt x="90963" y="54829"/>
                  </a:lnTo>
                  <a:lnTo>
                    <a:pt x="91678" y="47686"/>
                  </a:lnTo>
                  <a:lnTo>
                    <a:pt x="90248" y="40780"/>
                  </a:lnTo>
                  <a:lnTo>
                    <a:pt x="89535" y="35779"/>
                  </a:lnTo>
                  <a:lnTo>
                    <a:pt x="98107" y="32207"/>
                  </a:lnTo>
                  <a:lnTo>
                    <a:pt x="96441" y="40303"/>
                  </a:lnTo>
                  <a:lnTo>
                    <a:pt x="107870" y="44827"/>
                  </a:lnTo>
                  <a:lnTo>
                    <a:pt x="116206" y="37446"/>
                  </a:lnTo>
                  <a:lnTo>
                    <a:pt x="116681" y="27683"/>
                  </a:lnTo>
                  <a:lnTo>
                    <a:pt x="110728" y="15539"/>
                  </a:lnTo>
                  <a:lnTo>
                    <a:pt x="114018" y="0"/>
                  </a:lnTo>
                  <a:lnTo>
                    <a:pt x="122635" y="298"/>
                  </a:lnTo>
                  <a:lnTo>
                    <a:pt x="124891" y="5569"/>
                  </a:lnTo>
                  <a:lnTo>
                    <a:pt x="142161" y="3633"/>
                  </a:lnTo>
                  <a:lnTo>
                    <a:pt x="141208" y="73402"/>
                  </a:lnTo>
                  <a:lnTo>
                    <a:pt x="0" y="73402"/>
                  </a:lnTo>
                  <a:close/>
                </a:path>
              </a:pathLst>
            </a:custGeom>
            <a:solidFill>
              <a:srgbClr val="6AA84F"/>
            </a:solidFill>
            <a:ln w="38100" cap="flat" cmpd="sng">
              <a:solidFill>
                <a:srgbClr val="6AA84F"/>
              </a:solidFill>
              <a:prstDash val="solid"/>
              <a:round/>
              <a:headEnd type="none" w="med" len="med"/>
              <a:tailEnd type="none" w="med" len="med"/>
            </a:ln>
          </p:spPr>
        </p:sp>
        <p:sp>
          <p:nvSpPr>
            <p:cNvPr id="29" name="Google Shape;127;p14"/>
            <p:cNvSpPr/>
            <p:nvPr/>
          </p:nvSpPr>
          <p:spPr>
            <a:xfrm>
              <a:off x="2285997" y="781997"/>
              <a:ext cx="3548025" cy="1279900"/>
            </a:xfrm>
            <a:custGeom>
              <a:avLst/>
              <a:gdLst/>
              <a:ahLst/>
              <a:cxnLst/>
              <a:rect l="l" t="t" r="r" b="b"/>
              <a:pathLst>
                <a:path w="141921" h="51196" extrusionOk="0">
                  <a:moveTo>
                    <a:pt x="42625" y="46672"/>
                  </a:moveTo>
                  <a:lnTo>
                    <a:pt x="0" y="51196"/>
                  </a:lnTo>
                  <a:lnTo>
                    <a:pt x="238" y="29528"/>
                  </a:lnTo>
                  <a:lnTo>
                    <a:pt x="32623" y="25955"/>
                  </a:lnTo>
                  <a:lnTo>
                    <a:pt x="45824" y="20998"/>
                  </a:lnTo>
                  <a:lnTo>
                    <a:pt x="60960" y="23097"/>
                  </a:lnTo>
                  <a:lnTo>
                    <a:pt x="71676" y="19765"/>
                  </a:lnTo>
                  <a:lnTo>
                    <a:pt x="114776" y="7859"/>
                  </a:lnTo>
                  <a:lnTo>
                    <a:pt x="127874" y="6667"/>
                  </a:lnTo>
                  <a:lnTo>
                    <a:pt x="134064" y="4761"/>
                  </a:lnTo>
                  <a:lnTo>
                    <a:pt x="141921" y="0"/>
                  </a:lnTo>
                  <a:lnTo>
                    <a:pt x="141208" y="42386"/>
                  </a:lnTo>
                  <a:lnTo>
                    <a:pt x="125731" y="42386"/>
                  </a:lnTo>
                  <a:lnTo>
                    <a:pt x="124778" y="39528"/>
                  </a:lnTo>
                  <a:lnTo>
                    <a:pt x="114896" y="38325"/>
                  </a:lnTo>
                  <a:lnTo>
                    <a:pt x="115014" y="22860"/>
                  </a:lnTo>
                  <a:lnTo>
                    <a:pt x="107155" y="19765"/>
                  </a:lnTo>
                  <a:lnTo>
                    <a:pt x="97869" y="28813"/>
                  </a:lnTo>
                  <a:lnTo>
                    <a:pt x="84296" y="29289"/>
                  </a:lnTo>
                  <a:lnTo>
                    <a:pt x="74294" y="22144"/>
                  </a:lnTo>
                  <a:lnTo>
                    <a:pt x="71200" y="21432"/>
                  </a:lnTo>
                  <a:lnTo>
                    <a:pt x="66929" y="26567"/>
                  </a:lnTo>
                  <a:lnTo>
                    <a:pt x="69293" y="39766"/>
                  </a:lnTo>
                  <a:lnTo>
                    <a:pt x="65722" y="40480"/>
                  </a:lnTo>
                  <a:lnTo>
                    <a:pt x="30003" y="30480"/>
                  </a:lnTo>
                  <a:lnTo>
                    <a:pt x="7859" y="31670"/>
                  </a:lnTo>
                  <a:lnTo>
                    <a:pt x="1666" y="38101"/>
                  </a:lnTo>
                  <a:lnTo>
                    <a:pt x="10955" y="41195"/>
                  </a:lnTo>
                  <a:lnTo>
                    <a:pt x="20002" y="40719"/>
                  </a:lnTo>
                  <a:close/>
                </a:path>
              </a:pathLst>
            </a:custGeom>
            <a:solidFill>
              <a:srgbClr val="C27BA0"/>
            </a:solidFill>
            <a:ln w="38100" cap="flat" cmpd="sng">
              <a:solidFill>
                <a:srgbClr val="C27BA0"/>
              </a:solidFill>
              <a:prstDash val="solid"/>
              <a:round/>
              <a:headEnd type="none" w="med" len="med"/>
              <a:tailEnd type="none" w="med" len="med"/>
            </a:ln>
          </p:spPr>
        </p:sp>
        <p:sp>
          <p:nvSpPr>
            <p:cNvPr id="30" name="Google Shape;128;p14"/>
            <p:cNvSpPr/>
            <p:nvPr/>
          </p:nvSpPr>
          <p:spPr>
            <a:xfrm>
              <a:off x="2297900" y="716500"/>
              <a:ext cx="3518300" cy="773900"/>
            </a:xfrm>
            <a:custGeom>
              <a:avLst/>
              <a:gdLst/>
              <a:ahLst/>
              <a:cxnLst/>
              <a:rect l="l" t="t" r="r" b="b"/>
              <a:pathLst>
                <a:path w="140732" h="30956" extrusionOk="0">
                  <a:moveTo>
                    <a:pt x="0" y="30956"/>
                  </a:moveTo>
                  <a:lnTo>
                    <a:pt x="0" y="0"/>
                  </a:lnTo>
                  <a:lnTo>
                    <a:pt x="140732" y="476"/>
                  </a:lnTo>
                  <a:lnTo>
                    <a:pt x="130731" y="6668"/>
                  </a:lnTo>
                  <a:lnTo>
                    <a:pt x="111919" y="8811"/>
                  </a:lnTo>
                  <a:lnTo>
                    <a:pt x="58103" y="24051"/>
                  </a:lnTo>
                  <a:lnTo>
                    <a:pt x="45244" y="21431"/>
                  </a:lnTo>
                  <a:lnTo>
                    <a:pt x="30956" y="27146"/>
                  </a:lnTo>
                  <a:close/>
                </a:path>
              </a:pathLst>
            </a:custGeom>
            <a:solidFill>
              <a:srgbClr val="4A86E8"/>
            </a:solidFill>
            <a:ln w="28575" cap="flat" cmpd="sng">
              <a:solidFill>
                <a:srgbClr val="4A86E8"/>
              </a:solidFill>
              <a:prstDash val="solid"/>
              <a:round/>
              <a:headEnd type="none" w="med" len="med"/>
              <a:tailEnd type="none" w="med" len="med"/>
            </a:ln>
          </p:spPr>
        </p:sp>
      </p:grpSp>
    </p:spTree>
    <p:extLst>
      <p:ext uri="{BB962C8B-B14F-4D97-AF65-F5344CB8AC3E}">
        <p14:creationId xmlns:p14="http://schemas.microsoft.com/office/powerpoint/2010/main" val="941818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11.1.</a:t>
            </a:r>
            <a:r>
              <a:rPr lang="zh-CN" altLang="en-US" dirty="0"/>
              <a:t>分割定义</a:t>
            </a:r>
            <a:endParaRPr lang="en-US" altLang="zh-CN" dirty="0"/>
          </a:p>
          <a:p>
            <a:r>
              <a:rPr lang="en-US" altLang="zh-CN" dirty="0"/>
              <a:t>11.2.</a:t>
            </a:r>
            <a:r>
              <a:rPr lang="zh-CN" altLang="en-US" dirty="0"/>
              <a:t>区域分割</a:t>
            </a:r>
            <a:endParaRPr lang="en-US" dirty="0"/>
          </a:p>
          <a:p>
            <a:r>
              <a:rPr lang="en-US" altLang="zh-CN" dirty="0"/>
              <a:t>11.3.</a:t>
            </a:r>
            <a:r>
              <a:rPr lang="zh-CN" altLang="en-US" dirty="0"/>
              <a:t>语义分割</a:t>
            </a:r>
            <a:endParaRPr lang="en-US" altLang="zh-CN" dirty="0"/>
          </a:p>
          <a:p>
            <a:r>
              <a:rPr lang="en-US" altLang="zh-CN" dirty="0"/>
              <a:t>11.4.</a:t>
            </a:r>
            <a:r>
              <a:rPr lang="zh-CN" altLang="en-US" dirty="0"/>
              <a:t>实例分割</a:t>
            </a:r>
            <a:endParaRPr lang="en-US" altLang="zh-CN" dirty="0"/>
          </a:p>
        </p:txBody>
      </p:sp>
    </p:spTree>
    <p:extLst>
      <p:ext uri="{BB962C8B-B14F-4D97-AF65-F5344CB8AC3E}">
        <p14:creationId xmlns:p14="http://schemas.microsoft.com/office/powerpoint/2010/main" val="2329783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C5DC-F615-4347-A00D-4AB92D7E1D84}"/>
              </a:ext>
            </a:extLst>
          </p:cNvPr>
          <p:cNvSpPr>
            <a:spLocks noGrp="1"/>
          </p:cNvSpPr>
          <p:nvPr>
            <p:ph type="title"/>
          </p:nvPr>
        </p:nvSpPr>
        <p:spPr/>
        <p:txBody>
          <a:bodyPr>
            <a:normAutofit/>
          </a:bodyPr>
          <a:lstStyle/>
          <a:p>
            <a:r>
              <a:rPr lang="zh-CN" altLang="en-US" dirty="0"/>
              <a:t>语义分割想法</a:t>
            </a:r>
            <a:r>
              <a:rPr lang="en-US" dirty="0"/>
              <a:t>: </a:t>
            </a:r>
            <a:r>
              <a:rPr lang="zh-CN" altLang="en-US" dirty="0"/>
              <a:t>滑动窗</a:t>
            </a:r>
            <a:endParaRPr lang="en-US" dirty="0"/>
          </a:p>
        </p:txBody>
      </p:sp>
      <p:sp>
        <p:nvSpPr>
          <p:cNvPr id="3" name="Slide Number Placeholder 2">
            <a:extLst>
              <a:ext uri="{FF2B5EF4-FFF2-40B4-BE49-F238E27FC236}">
                <a16:creationId xmlns:a16="http://schemas.microsoft.com/office/drawing/2014/main" id="{EC2481FE-609B-F340-85F4-8C0BF37E7327}"/>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31</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01;p17">
            <a:extLst>
              <a:ext uri="{FF2B5EF4-FFF2-40B4-BE49-F238E27FC236}">
                <a16:creationId xmlns:a16="http://schemas.microsoft.com/office/drawing/2014/main" id="{A63BE2BC-677D-0E44-A604-BADD79A4E4A0}"/>
              </a:ext>
            </a:extLst>
          </p:cNvPr>
          <p:cNvPicPr preferRelativeResize="0"/>
          <p:nvPr/>
        </p:nvPicPr>
        <p:blipFill>
          <a:blip r:embed="rId2">
            <a:alphaModFix/>
          </a:blip>
          <a:stretch>
            <a:fillRect/>
          </a:stretch>
        </p:blipFill>
        <p:spPr>
          <a:xfrm>
            <a:off x="804666" y="2940934"/>
            <a:ext cx="2469980" cy="1646019"/>
          </a:xfrm>
          <a:prstGeom prst="rect">
            <a:avLst/>
          </a:prstGeom>
          <a:noFill/>
          <a:ln>
            <a:noFill/>
          </a:ln>
        </p:spPr>
      </p:pic>
      <p:sp>
        <p:nvSpPr>
          <p:cNvPr id="5" name="Google Shape;202;p17">
            <a:extLst>
              <a:ext uri="{FF2B5EF4-FFF2-40B4-BE49-F238E27FC236}">
                <a16:creationId xmlns:a16="http://schemas.microsoft.com/office/drawing/2014/main" id="{753806D7-8DF4-174D-87AA-90978AECBB16}"/>
              </a:ext>
            </a:extLst>
          </p:cNvPr>
          <p:cNvSpPr/>
          <p:nvPr/>
        </p:nvSpPr>
        <p:spPr>
          <a:xfrm>
            <a:off x="2440233" y="3600285"/>
            <a:ext cx="246536" cy="246536"/>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 name="Google Shape;203;p17">
            <a:extLst>
              <a:ext uri="{FF2B5EF4-FFF2-40B4-BE49-F238E27FC236}">
                <a16:creationId xmlns:a16="http://schemas.microsoft.com/office/drawing/2014/main" id="{B40E819F-2DF3-A640-9D77-E5068EA9DAB4}"/>
              </a:ext>
            </a:extLst>
          </p:cNvPr>
          <p:cNvCxnSpPr/>
          <p:nvPr/>
        </p:nvCxnSpPr>
        <p:spPr>
          <a:xfrm rot="10800000" flipH="1">
            <a:off x="2740660" y="2604534"/>
            <a:ext cx="1283366" cy="974746"/>
          </a:xfrm>
          <a:prstGeom prst="straightConnector1">
            <a:avLst/>
          </a:prstGeom>
          <a:noFill/>
          <a:ln w="28575" cap="flat" cmpd="sng">
            <a:solidFill>
              <a:srgbClr val="FF0000"/>
            </a:solidFill>
            <a:prstDash val="dash"/>
            <a:round/>
            <a:headEnd type="none" w="med" len="med"/>
            <a:tailEnd type="none" w="med" len="med"/>
          </a:ln>
        </p:spPr>
      </p:cxnSp>
      <p:cxnSp>
        <p:nvCxnSpPr>
          <p:cNvPr id="7" name="Google Shape;204;p17">
            <a:extLst>
              <a:ext uri="{FF2B5EF4-FFF2-40B4-BE49-F238E27FC236}">
                <a16:creationId xmlns:a16="http://schemas.microsoft.com/office/drawing/2014/main" id="{8B0B64F3-CD7B-4E4A-9A9D-FFB651532F6B}"/>
              </a:ext>
            </a:extLst>
          </p:cNvPr>
          <p:cNvCxnSpPr/>
          <p:nvPr/>
        </p:nvCxnSpPr>
        <p:spPr>
          <a:xfrm rot="10800000" flipH="1">
            <a:off x="2770578" y="3343167"/>
            <a:ext cx="1262971" cy="550057"/>
          </a:xfrm>
          <a:prstGeom prst="straightConnector1">
            <a:avLst/>
          </a:prstGeom>
          <a:noFill/>
          <a:ln w="28575" cap="flat" cmpd="sng">
            <a:solidFill>
              <a:srgbClr val="FF0000"/>
            </a:solidFill>
            <a:prstDash val="dash"/>
            <a:round/>
            <a:headEnd type="none" w="med" len="med"/>
            <a:tailEnd type="none" w="med" len="med"/>
          </a:ln>
        </p:spPr>
      </p:cxnSp>
      <p:pic>
        <p:nvPicPr>
          <p:cNvPr id="8" name="Google Shape;205;p17">
            <a:extLst>
              <a:ext uri="{FF2B5EF4-FFF2-40B4-BE49-F238E27FC236}">
                <a16:creationId xmlns:a16="http://schemas.microsoft.com/office/drawing/2014/main" id="{7E32600F-F64D-C643-AF02-15811E584B03}"/>
              </a:ext>
            </a:extLst>
          </p:cNvPr>
          <p:cNvPicPr preferRelativeResize="0"/>
          <p:nvPr/>
        </p:nvPicPr>
        <p:blipFill rotWithShape="1">
          <a:blip r:embed="rId2">
            <a:alphaModFix/>
          </a:blip>
          <a:srcRect l="66852" t="39886" r="21837" b="41464"/>
          <a:stretch/>
        </p:blipFill>
        <p:spPr>
          <a:xfrm>
            <a:off x="4063616" y="2601536"/>
            <a:ext cx="680885" cy="748189"/>
          </a:xfrm>
          <a:prstGeom prst="rect">
            <a:avLst/>
          </a:prstGeom>
          <a:noFill/>
          <a:ln>
            <a:noFill/>
          </a:ln>
        </p:spPr>
      </p:pic>
      <p:sp>
        <p:nvSpPr>
          <p:cNvPr id="9" name="Google Shape;206;p17">
            <a:extLst>
              <a:ext uri="{FF2B5EF4-FFF2-40B4-BE49-F238E27FC236}">
                <a16:creationId xmlns:a16="http://schemas.microsoft.com/office/drawing/2014/main" id="{F15993B8-71E6-CE43-B12F-FA36EF094AF8}"/>
              </a:ext>
            </a:extLst>
          </p:cNvPr>
          <p:cNvSpPr txBox="1"/>
          <p:nvPr/>
        </p:nvSpPr>
        <p:spPr>
          <a:xfrm>
            <a:off x="1356496" y="2535246"/>
            <a:ext cx="1679513" cy="32241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整张</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图像</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Google Shape;207;p17">
            <a:extLst>
              <a:ext uri="{FF2B5EF4-FFF2-40B4-BE49-F238E27FC236}">
                <a16:creationId xmlns:a16="http://schemas.microsoft.com/office/drawing/2014/main" id="{B7B53BFB-0334-BD4B-A219-9F451FB352AB}"/>
              </a:ext>
            </a:extLst>
          </p:cNvPr>
          <p:cNvSpPr txBox="1"/>
          <p:nvPr/>
        </p:nvSpPr>
        <p:spPr>
          <a:xfrm>
            <a:off x="3979275" y="1834015"/>
            <a:ext cx="969223" cy="736718"/>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提取</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块</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oogle Shape;208;p17">
            <a:extLst>
              <a:ext uri="{FF2B5EF4-FFF2-40B4-BE49-F238E27FC236}">
                <a16:creationId xmlns:a16="http://schemas.microsoft.com/office/drawing/2014/main" id="{7954DC5E-D3DF-314D-AD47-94D3090611A9}"/>
              </a:ext>
            </a:extLst>
          </p:cNvPr>
          <p:cNvPicPr preferRelativeResize="0"/>
          <p:nvPr/>
        </p:nvPicPr>
        <p:blipFill rotWithShape="1">
          <a:blip r:embed="rId3">
            <a:alphaModFix/>
          </a:blip>
          <a:srcRect r="7330"/>
          <a:stretch/>
        </p:blipFill>
        <p:spPr>
          <a:xfrm>
            <a:off x="4845014" y="3440174"/>
            <a:ext cx="2021946" cy="729810"/>
          </a:xfrm>
          <a:prstGeom prst="rect">
            <a:avLst/>
          </a:prstGeom>
          <a:noFill/>
          <a:ln>
            <a:noFill/>
          </a:ln>
        </p:spPr>
      </p:pic>
      <p:sp>
        <p:nvSpPr>
          <p:cNvPr id="12" name="Google Shape;209;p17">
            <a:extLst>
              <a:ext uri="{FF2B5EF4-FFF2-40B4-BE49-F238E27FC236}">
                <a16:creationId xmlns:a16="http://schemas.microsoft.com/office/drawing/2014/main" id="{ADF43FF8-2509-8647-B6CD-7D544FFEADB3}"/>
              </a:ext>
            </a:extLst>
          </p:cNvPr>
          <p:cNvSpPr txBox="1"/>
          <p:nvPr/>
        </p:nvSpPr>
        <p:spPr>
          <a:xfrm>
            <a:off x="4980515" y="1976910"/>
            <a:ext cx="1750944" cy="479875"/>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使用</a:t>
            </a: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CNN</a:t>
            </a:r>
            <a:r>
              <a:rPr kumimoji="0" lang="zh-CN" altLang="en"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分类</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Google Shape;210;p17">
            <a:extLst>
              <a:ext uri="{FF2B5EF4-FFF2-40B4-BE49-F238E27FC236}">
                <a16:creationId xmlns:a16="http://schemas.microsoft.com/office/drawing/2014/main" id="{BD9B0507-359C-F146-9A6B-E2140BFCB85A}"/>
              </a:ext>
            </a:extLst>
          </p:cNvPr>
          <p:cNvSpPr/>
          <p:nvPr/>
        </p:nvSpPr>
        <p:spPr>
          <a:xfrm>
            <a:off x="4344218" y="2915791"/>
            <a:ext cx="119669" cy="119669"/>
          </a:xfrm>
          <a:prstGeom prst="ellipse">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oogle Shape;211;p17">
            <a:extLst>
              <a:ext uri="{FF2B5EF4-FFF2-40B4-BE49-F238E27FC236}">
                <a16:creationId xmlns:a16="http://schemas.microsoft.com/office/drawing/2014/main" id="{BF97C04B-0258-DC4C-A5FA-3DF62B5054EA}"/>
              </a:ext>
            </a:extLst>
          </p:cNvPr>
          <p:cNvSpPr txBox="1"/>
          <p:nvPr/>
        </p:nvSpPr>
        <p:spPr>
          <a:xfrm>
            <a:off x="7114122" y="3447765"/>
            <a:ext cx="986743" cy="55155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2399"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牛</a:t>
            </a:r>
            <a:endParaRPr kumimoji="0" sz="23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Google Shape;212;p17">
            <a:extLst>
              <a:ext uri="{FF2B5EF4-FFF2-40B4-BE49-F238E27FC236}">
                <a16:creationId xmlns:a16="http://schemas.microsoft.com/office/drawing/2014/main" id="{9DFA2DC9-4592-9449-8EAD-D96EBB378ACE}"/>
              </a:ext>
            </a:extLst>
          </p:cNvPr>
          <p:cNvSpPr/>
          <p:nvPr/>
        </p:nvSpPr>
        <p:spPr>
          <a:xfrm>
            <a:off x="2592593" y="3752645"/>
            <a:ext cx="246536" cy="246536"/>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oogle Shape;213;p17">
            <a:extLst>
              <a:ext uri="{FF2B5EF4-FFF2-40B4-BE49-F238E27FC236}">
                <a16:creationId xmlns:a16="http://schemas.microsoft.com/office/drawing/2014/main" id="{EB37ADB1-896F-DE49-BE70-7B7F3B072114}"/>
              </a:ext>
            </a:extLst>
          </p:cNvPr>
          <p:cNvSpPr/>
          <p:nvPr/>
        </p:nvSpPr>
        <p:spPr>
          <a:xfrm>
            <a:off x="2744953" y="3905005"/>
            <a:ext cx="246536" cy="246536"/>
          </a:xfrm>
          <a:prstGeom prst="rect">
            <a:avLst/>
          </a:prstGeom>
          <a:noFill/>
          <a:ln w="38100" cap="flat" cmpd="sng">
            <a:solidFill>
              <a:srgbClr val="FF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Google Shape;214;p17">
            <a:extLst>
              <a:ext uri="{FF2B5EF4-FFF2-40B4-BE49-F238E27FC236}">
                <a16:creationId xmlns:a16="http://schemas.microsoft.com/office/drawing/2014/main" id="{1AF5D060-0A82-B442-9678-E6B74BD7A9E1}"/>
              </a:ext>
            </a:extLst>
          </p:cNvPr>
          <p:cNvPicPr preferRelativeResize="0"/>
          <p:nvPr/>
        </p:nvPicPr>
        <p:blipFill rotWithShape="1">
          <a:blip r:embed="rId2">
            <a:alphaModFix/>
          </a:blip>
          <a:srcRect l="71933" t="47184" r="16757" b="34624"/>
          <a:stretch/>
        </p:blipFill>
        <p:spPr>
          <a:xfrm>
            <a:off x="4063616" y="3447914"/>
            <a:ext cx="680873" cy="729810"/>
          </a:xfrm>
          <a:prstGeom prst="rect">
            <a:avLst/>
          </a:prstGeom>
          <a:noFill/>
          <a:ln>
            <a:noFill/>
          </a:ln>
        </p:spPr>
      </p:pic>
      <p:pic>
        <p:nvPicPr>
          <p:cNvPr id="18" name="Google Shape;215;p17">
            <a:extLst>
              <a:ext uri="{FF2B5EF4-FFF2-40B4-BE49-F238E27FC236}">
                <a16:creationId xmlns:a16="http://schemas.microsoft.com/office/drawing/2014/main" id="{7D671C17-F230-EC4B-A9A2-D9B8A9BA37E2}"/>
              </a:ext>
            </a:extLst>
          </p:cNvPr>
          <p:cNvPicPr preferRelativeResize="0"/>
          <p:nvPr/>
        </p:nvPicPr>
        <p:blipFill rotWithShape="1">
          <a:blip r:embed="rId2">
            <a:alphaModFix/>
          </a:blip>
          <a:srcRect l="78826" t="55848" r="10564" b="25960"/>
          <a:stretch/>
        </p:blipFill>
        <p:spPr>
          <a:xfrm>
            <a:off x="4063616" y="4254654"/>
            <a:ext cx="680873" cy="729810"/>
          </a:xfrm>
          <a:prstGeom prst="rect">
            <a:avLst/>
          </a:prstGeom>
          <a:noFill/>
          <a:ln>
            <a:noFill/>
          </a:ln>
        </p:spPr>
      </p:pic>
      <p:cxnSp>
        <p:nvCxnSpPr>
          <p:cNvPr id="19" name="Google Shape;216;p17">
            <a:extLst>
              <a:ext uri="{FF2B5EF4-FFF2-40B4-BE49-F238E27FC236}">
                <a16:creationId xmlns:a16="http://schemas.microsoft.com/office/drawing/2014/main" id="{CC6AFEB7-E6D8-6245-BEDC-3E8F1BC5175A}"/>
              </a:ext>
            </a:extLst>
          </p:cNvPr>
          <p:cNvCxnSpPr/>
          <p:nvPr/>
        </p:nvCxnSpPr>
        <p:spPr>
          <a:xfrm>
            <a:off x="2892122" y="4014667"/>
            <a:ext cx="1131905" cy="172755"/>
          </a:xfrm>
          <a:prstGeom prst="straightConnector1">
            <a:avLst/>
          </a:prstGeom>
          <a:noFill/>
          <a:ln w="28575" cap="flat" cmpd="sng">
            <a:solidFill>
              <a:srgbClr val="0000FF"/>
            </a:solidFill>
            <a:prstDash val="dash"/>
            <a:round/>
            <a:headEnd type="none" w="med" len="med"/>
            <a:tailEnd type="none" w="med" len="med"/>
          </a:ln>
        </p:spPr>
      </p:cxnSp>
      <p:cxnSp>
        <p:nvCxnSpPr>
          <p:cNvPr id="20" name="Google Shape;217;p17">
            <a:extLst>
              <a:ext uri="{FF2B5EF4-FFF2-40B4-BE49-F238E27FC236}">
                <a16:creationId xmlns:a16="http://schemas.microsoft.com/office/drawing/2014/main" id="{FB1F220F-C414-0347-BA3B-68C17B541692}"/>
              </a:ext>
            </a:extLst>
          </p:cNvPr>
          <p:cNvCxnSpPr/>
          <p:nvPr/>
        </p:nvCxnSpPr>
        <p:spPr>
          <a:xfrm rot="10800000" flipH="1">
            <a:off x="2853756" y="3468060"/>
            <a:ext cx="1160698" cy="268430"/>
          </a:xfrm>
          <a:prstGeom prst="straightConnector1">
            <a:avLst/>
          </a:prstGeom>
          <a:noFill/>
          <a:ln w="28575" cap="flat" cmpd="sng">
            <a:solidFill>
              <a:srgbClr val="0000FF"/>
            </a:solidFill>
            <a:prstDash val="dash"/>
            <a:round/>
            <a:headEnd type="none" w="med" len="med"/>
            <a:tailEnd type="none" w="med" len="med"/>
          </a:ln>
        </p:spPr>
      </p:cxnSp>
      <p:cxnSp>
        <p:nvCxnSpPr>
          <p:cNvPr id="21" name="Google Shape;218;p17">
            <a:extLst>
              <a:ext uri="{FF2B5EF4-FFF2-40B4-BE49-F238E27FC236}">
                <a16:creationId xmlns:a16="http://schemas.microsoft.com/office/drawing/2014/main" id="{38B1473C-265B-F444-BAAE-D54B8EF3D3EB}"/>
              </a:ext>
            </a:extLst>
          </p:cNvPr>
          <p:cNvCxnSpPr/>
          <p:nvPr/>
        </p:nvCxnSpPr>
        <p:spPr>
          <a:xfrm>
            <a:off x="3036009" y="3918742"/>
            <a:ext cx="978345" cy="335912"/>
          </a:xfrm>
          <a:prstGeom prst="straightConnector1">
            <a:avLst/>
          </a:prstGeom>
          <a:noFill/>
          <a:ln w="28575" cap="flat" cmpd="sng">
            <a:solidFill>
              <a:srgbClr val="FF00FF"/>
            </a:solidFill>
            <a:prstDash val="dash"/>
            <a:round/>
            <a:headEnd type="none" w="med" len="med"/>
            <a:tailEnd type="none" w="med" len="med"/>
          </a:ln>
        </p:spPr>
      </p:cxnSp>
      <p:cxnSp>
        <p:nvCxnSpPr>
          <p:cNvPr id="22" name="Google Shape;219;p17">
            <a:extLst>
              <a:ext uri="{FF2B5EF4-FFF2-40B4-BE49-F238E27FC236}">
                <a16:creationId xmlns:a16="http://schemas.microsoft.com/office/drawing/2014/main" id="{FBE13060-CAD3-6A46-8B5A-703ADCC30509}"/>
              </a:ext>
            </a:extLst>
          </p:cNvPr>
          <p:cNvCxnSpPr/>
          <p:nvPr/>
        </p:nvCxnSpPr>
        <p:spPr>
          <a:xfrm>
            <a:off x="3036009" y="4168152"/>
            <a:ext cx="978345" cy="815188"/>
          </a:xfrm>
          <a:prstGeom prst="straightConnector1">
            <a:avLst/>
          </a:prstGeom>
          <a:noFill/>
          <a:ln w="28575" cap="flat" cmpd="sng">
            <a:solidFill>
              <a:srgbClr val="FF00FF"/>
            </a:solidFill>
            <a:prstDash val="dash"/>
            <a:round/>
            <a:headEnd type="none" w="med" len="med"/>
            <a:tailEnd type="none" w="med" len="med"/>
          </a:ln>
        </p:spPr>
      </p:cxnSp>
      <p:pic>
        <p:nvPicPr>
          <p:cNvPr id="23" name="Google Shape;220;p17">
            <a:extLst>
              <a:ext uri="{FF2B5EF4-FFF2-40B4-BE49-F238E27FC236}">
                <a16:creationId xmlns:a16="http://schemas.microsoft.com/office/drawing/2014/main" id="{175021B1-EAAE-C14F-9608-81AFF7744332}"/>
              </a:ext>
            </a:extLst>
          </p:cNvPr>
          <p:cNvPicPr preferRelativeResize="0"/>
          <p:nvPr/>
        </p:nvPicPr>
        <p:blipFill rotWithShape="1">
          <a:blip r:embed="rId3">
            <a:alphaModFix/>
          </a:blip>
          <a:srcRect r="7330"/>
          <a:stretch/>
        </p:blipFill>
        <p:spPr>
          <a:xfrm>
            <a:off x="4845014" y="2567864"/>
            <a:ext cx="2021946" cy="729810"/>
          </a:xfrm>
          <a:prstGeom prst="rect">
            <a:avLst/>
          </a:prstGeom>
          <a:noFill/>
          <a:ln>
            <a:noFill/>
          </a:ln>
        </p:spPr>
      </p:pic>
      <p:pic>
        <p:nvPicPr>
          <p:cNvPr id="24" name="Google Shape;221;p17">
            <a:extLst>
              <a:ext uri="{FF2B5EF4-FFF2-40B4-BE49-F238E27FC236}">
                <a16:creationId xmlns:a16="http://schemas.microsoft.com/office/drawing/2014/main" id="{2D14D2A4-2DB3-3D4F-A1E1-A47A265C137F}"/>
              </a:ext>
            </a:extLst>
          </p:cNvPr>
          <p:cNvPicPr preferRelativeResize="0"/>
          <p:nvPr/>
        </p:nvPicPr>
        <p:blipFill rotWithShape="1">
          <a:blip r:embed="rId3">
            <a:alphaModFix/>
          </a:blip>
          <a:srcRect r="7330"/>
          <a:stretch/>
        </p:blipFill>
        <p:spPr>
          <a:xfrm>
            <a:off x="4914509" y="4254662"/>
            <a:ext cx="2021946" cy="729810"/>
          </a:xfrm>
          <a:prstGeom prst="rect">
            <a:avLst/>
          </a:prstGeom>
          <a:noFill/>
          <a:ln>
            <a:noFill/>
          </a:ln>
        </p:spPr>
      </p:pic>
      <p:sp>
        <p:nvSpPr>
          <p:cNvPr id="25" name="Google Shape;222;p17">
            <a:extLst>
              <a:ext uri="{FF2B5EF4-FFF2-40B4-BE49-F238E27FC236}">
                <a16:creationId xmlns:a16="http://schemas.microsoft.com/office/drawing/2014/main" id="{25205346-5504-B546-A722-2F222150E211}"/>
              </a:ext>
            </a:extLst>
          </p:cNvPr>
          <p:cNvSpPr/>
          <p:nvPr/>
        </p:nvSpPr>
        <p:spPr>
          <a:xfrm>
            <a:off x="4344218" y="3752973"/>
            <a:ext cx="119669" cy="119669"/>
          </a:xfrm>
          <a:prstGeom prst="ellipse">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Google Shape;223;p17">
            <a:extLst>
              <a:ext uri="{FF2B5EF4-FFF2-40B4-BE49-F238E27FC236}">
                <a16:creationId xmlns:a16="http://schemas.microsoft.com/office/drawing/2014/main" id="{AA460A5A-6661-C04D-9845-8808A33FCA06}"/>
              </a:ext>
            </a:extLst>
          </p:cNvPr>
          <p:cNvSpPr/>
          <p:nvPr/>
        </p:nvSpPr>
        <p:spPr>
          <a:xfrm>
            <a:off x="4344218" y="4559713"/>
            <a:ext cx="119669" cy="119669"/>
          </a:xfrm>
          <a:prstGeom prst="ellipse">
            <a:avLst/>
          </a:prstGeom>
          <a:noFill/>
          <a:ln w="38100" cap="flat" cmpd="sng">
            <a:solidFill>
              <a:srgbClr val="FF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Google Shape;224;p17">
            <a:extLst>
              <a:ext uri="{FF2B5EF4-FFF2-40B4-BE49-F238E27FC236}">
                <a16:creationId xmlns:a16="http://schemas.microsoft.com/office/drawing/2014/main" id="{9F1D7ED5-B3B8-F045-84BF-E10A82789346}"/>
              </a:ext>
            </a:extLst>
          </p:cNvPr>
          <p:cNvSpPr txBox="1"/>
          <p:nvPr/>
        </p:nvSpPr>
        <p:spPr>
          <a:xfrm>
            <a:off x="7114122" y="2656996"/>
            <a:ext cx="986743" cy="55155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2399"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牛</a:t>
            </a:r>
            <a:endParaRPr kumimoji="0" sz="23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Google Shape;225;p17">
            <a:extLst>
              <a:ext uri="{FF2B5EF4-FFF2-40B4-BE49-F238E27FC236}">
                <a16:creationId xmlns:a16="http://schemas.microsoft.com/office/drawing/2014/main" id="{E7A40C2E-3006-9249-A85D-5F90070943C6}"/>
              </a:ext>
            </a:extLst>
          </p:cNvPr>
          <p:cNvSpPr txBox="1"/>
          <p:nvPr/>
        </p:nvSpPr>
        <p:spPr>
          <a:xfrm>
            <a:off x="7114122" y="4299968"/>
            <a:ext cx="1101913" cy="55155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2399"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草地</a:t>
            </a:r>
            <a:endParaRPr kumimoji="0" sz="23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Google Shape;226;p17">
            <a:extLst>
              <a:ext uri="{FF2B5EF4-FFF2-40B4-BE49-F238E27FC236}">
                <a16:creationId xmlns:a16="http://schemas.microsoft.com/office/drawing/2014/main" id="{81031862-62D6-564E-8595-9CF4F54CEF2D}"/>
              </a:ext>
            </a:extLst>
          </p:cNvPr>
          <p:cNvSpPr txBox="1"/>
          <p:nvPr/>
        </p:nvSpPr>
        <p:spPr>
          <a:xfrm>
            <a:off x="4792396" y="5231779"/>
            <a:ext cx="4351604" cy="415092"/>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 sz="800" b="0" i="0" u="none" strike="noStrike" kern="1200" cap="none" spc="0" normalizeH="0" baseline="0" noProof="0" dirty="0" err="1">
                <a:ln>
                  <a:noFill/>
                </a:ln>
                <a:solidFill>
                  <a:prstClr val="black"/>
                </a:solidFill>
                <a:effectLst/>
                <a:uLnTx/>
                <a:uFillTx/>
                <a:latin typeface="Calibri" panose="020F0502020204030204"/>
                <a:ea typeface="+mn-ea"/>
                <a:cs typeface="+mn-cs"/>
              </a:rPr>
              <a:t>Farabet</a:t>
            </a: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 et al, “Learning Hierarchical Features for Scene Labeling,” TPAMI 2013</a:t>
            </a:r>
            <a:endParaRPr kumimoji="0"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15000"/>
              </a:lnSpc>
              <a:spcBef>
                <a:spcPts val="0"/>
              </a:spcBef>
              <a:spcAft>
                <a:spcPts val="0"/>
              </a:spcAft>
              <a:buClrTx/>
              <a:buSzTx/>
              <a:buFontTx/>
              <a:buNone/>
              <a:tabLst/>
              <a:defRPr/>
            </a:pP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Pinheiro and </a:t>
            </a:r>
            <a:r>
              <a:rPr kumimoji="0" lang="en" sz="800" b="0" i="0" u="none" strike="noStrike" kern="1200" cap="none" spc="0" normalizeH="0" baseline="0" noProof="0" dirty="0" err="1">
                <a:ln>
                  <a:noFill/>
                </a:ln>
                <a:solidFill>
                  <a:prstClr val="black"/>
                </a:solidFill>
                <a:effectLst/>
                <a:uLnTx/>
                <a:uFillTx/>
                <a:latin typeface="Calibri" panose="020F0502020204030204"/>
                <a:ea typeface="+mn-ea"/>
                <a:cs typeface="+mn-cs"/>
              </a:rPr>
              <a:t>Collobert</a:t>
            </a: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 “Recurrent Convolutional Neural Networks for Scene Labeling”, ICML 2014</a:t>
            </a:r>
            <a:endParaRPr kumimoji="0"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178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C5DC-F615-4347-A00D-4AB92D7E1D84}"/>
              </a:ext>
            </a:extLst>
          </p:cNvPr>
          <p:cNvSpPr>
            <a:spLocks noGrp="1"/>
          </p:cNvSpPr>
          <p:nvPr>
            <p:ph type="title"/>
          </p:nvPr>
        </p:nvSpPr>
        <p:spPr/>
        <p:txBody>
          <a:bodyPr>
            <a:normAutofit/>
          </a:bodyPr>
          <a:lstStyle/>
          <a:p>
            <a:r>
              <a:rPr lang="zh-CN" altLang="en-US" dirty="0"/>
              <a:t>语义分割想法</a:t>
            </a:r>
            <a:r>
              <a:rPr lang="en-US" altLang="zh-CN" dirty="0"/>
              <a:t>: </a:t>
            </a:r>
            <a:r>
              <a:rPr lang="zh-CN" altLang="en-US" dirty="0"/>
              <a:t>滑动窗</a:t>
            </a:r>
            <a:endParaRPr lang="en-US" dirty="0"/>
          </a:p>
        </p:txBody>
      </p:sp>
      <p:sp>
        <p:nvSpPr>
          <p:cNvPr id="3" name="Slide Number Placeholder 2">
            <a:extLst>
              <a:ext uri="{FF2B5EF4-FFF2-40B4-BE49-F238E27FC236}">
                <a16:creationId xmlns:a16="http://schemas.microsoft.com/office/drawing/2014/main" id="{EC2481FE-609B-F340-85F4-8C0BF37E7327}"/>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32</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01;p17">
            <a:extLst>
              <a:ext uri="{FF2B5EF4-FFF2-40B4-BE49-F238E27FC236}">
                <a16:creationId xmlns:a16="http://schemas.microsoft.com/office/drawing/2014/main" id="{A63BE2BC-677D-0E44-A604-BADD79A4E4A0}"/>
              </a:ext>
            </a:extLst>
          </p:cNvPr>
          <p:cNvPicPr preferRelativeResize="0"/>
          <p:nvPr/>
        </p:nvPicPr>
        <p:blipFill>
          <a:blip r:embed="rId2">
            <a:alphaModFix/>
          </a:blip>
          <a:stretch>
            <a:fillRect/>
          </a:stretch>
        </p:blipFill>
        <p:spPr>
          <a:xfrm>
            <a:off x="804666" y="2940934"/>
            <a:ext cx="2469980" cy="1646019"/>
          </a:xfrm>
          <a:prstGeom prst="rect">
            <a:avLst/>
          </a:prstGeom>
          <a:noFill/>
          <a:ln>
            <a:noFill/>
          </a:ln>
        </p:spPr>
      </p:pic>
      <p:sp>
        <p:nvSpPr>
          <p:cNvPr id="5" name="Google Shape;202;p17">
            <a:extLst>
              <a:ext uri="{FF2B5EF4-FFF2-40B4-BE49-F238E27FC236}">
                <a16:creationId xmlns:a16="http://schemas.microsoft.com/office/drawing/2014/main" id="{753806D7-8DF4-174D-87AA-90978AECBB16}"/>
              </a:ext>
            </a:extLst>
          </p:cNvPr>
          <p:cNvSpPr/>
          <p:nvPr/>
        </p:nvSpPr>
        <p:spPr>
          <a:xfrm>
            <a:off x="2440233" y="3600285"/>
            <a:ext cx="246536" cy="246536"/>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 name="Google Shape;203;p17">
            <a:extLst>
              <a:ext uri="{FF2B5EF4-FFF2-40B4-BE49-F238E27FC236}">
                <a16:creationId xmlns:a16="http://schemas.microsoft.com/office/drawing/2014/main" id="{B40E819F-2DF3-A640-9D77-E5068EA9DAB4}"/>
              </a:ext>
            </a:extLst>
          </p:cNvPr>
          <p:cNvCxnSpPr/>
          <p:nvPr/>
        </p:nvCxnSpPr>
        <p:spPr>
          <a:xfrm rot="10800000" flipH="1">
            <a:off x="2740660" y="2604534"/>
            <a:ext cx="1283366" cy="974746"/>
          </a:xfrm>
          <a:prstGeom prst="straightConnector1">
            <a:avLst/>
          </a:prstGeom>
          <a:noFill/>
          <a:ln w="28575" cap="flat" cmpd="sng">
            <a:solidFill>
              <a:srgbClr val="FF0000"/>
            </a:solidFill>
            <a:prstDash val="dash"/>
            <a:round/>
            <a:headEnd type="none" w="med" len="med"/>
            <a:tailEnd type="none" w="med" len="med"/>
          </a:ln>
        </p:spPr>
      </p:cxnSp>
      <p:cxnSp>
        <p:nvCxnSpPr>
          <p:cNvPr id="7" name="Google Shape;204;p17">
            <a:extLst>
              <a:ext uri="{FF2B5EF4-FFF2-40B4-BE49-F238E27FC236}">
                <a16:creationId xmlns:a16="http://schemas.microsoft.com/office/drawing/2014/main" id="{8B0B64F3-CD7B-4E4A-9A9D-FFB651532F6B}"/>
              </a:ext>
            </a:extLst>
          </p:cNvPr>
          <p:cNvCxnSpPr>
            <a:cxnSpLocks/>
          </p:cNvCxnSpPr>
          <p:nvPr/>
        </p:nvCxnSpPr>
        <p:spPr>
          <a:xfrm flipV="1">
            <a:off x="2686769" y="3343168"/>
            <a:ext cx="1346780" cy="503653"/>
          </a:xfrm>
          <a:prstGeom prst="straightConnector1">
            <a:avLst/>
          </a:prstGeom>
          <a:noFill/>
          <a:ln w="28575" cap="flat" cmpd="sng">
            <a:solidFill>
              <a:srgbClr val="FF0000"/>
            </a:solidFill>
            <a:prstDash val="dash"/>
            <a:round/>
            <a:headEnd type="none" w="med" len="med"/>
            <a:tailEnd type="none" w="med" len="med"/>
          </a:ln>
        </p:spPr>
      </p:cxnSp>
      <p:pic>
        <p:nvPicPr>
          <p:cNvPr id="8" name="Google Shape;205;p17">
            <a:extLst>
              <a:ext uri="{FF2B5EF4-FFF2-40B4-BE49-F238E27FC236}">
                <a16:creationId xmlns:a16="http://schemas.microsoft.com/office/drawing/2014/main" id="{7E32600F-F64D-C643-AF02-15811E584B03}"/>
              </a:ext>
            </a:extLst>
          </p:cNvPr>
          <p:cNvPicPr preferRelativeResize="0"/>
          <p:nvPr/>
        </p:nvPicPr>
        <p:blipFill rotWithShape="1">
          <a:blip r:embed="rId2">
            <a:alphaModFix/>
          </a:blip>
          <a:srcRect l="66852" t="39886" r="21837" b="41464"/>
          <a:stretch/>
        </p:blipFill>
        <p:spPr>
          <a:xfrm>
            <a:off x="4063616" y="2601536"/>
            <a:ext cx="680885" cy="748189"/>
          </a:xfrm>
          <a:prstGeom prst="rect">
            <a:avLst/>
          </a:prstGeom>
          <a:noFill/>
          <a:ln>
            <a:noFill/>
          </a:ln>
        </p:spPr>
      </p:pic>
      <p:sp>
        <p:nvSpPr>
          <p:cNvPr id="9" name="Google Shape;206;p17">
            <a:extLst>
              <a:ext uri="{FF2B5EF4-FFF2-40B4-BE49-F238E27FC236}">
                <a16:creationId xmlns:a16="http://schemas.microsoft.com/office/drawing/2014/main" id="{F15993B8-71E6-CE43-B12F-FA36EF094AF8}"/>
              </a:ext>
            </a:extLst>
          </p:cNvPr>
          <p:cNvSpPr txBox="1"/>
          <p:nvPr/>
        </p:nvSpPr>
        <p:spPr>
          <a:xfrm>
            <a:off x="1356496" y="2535246"/>
            <a:ext cx="1679513" cy="32241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整张图像</a:t>
            </a:r>
          </a:p>
        </p:txBody>
      </p:sp>
      <p:sp>
        <p:nvSpPr>
          <p:cNvPr id="10" name="Google Shape;207;p17">
            <a:extLst>
              <a:ext uri="{FF2B5EF4-FFF2-40B4-BE49-F238E27FC236}">
                <a16:creationId xmlns:a16="http://schemas.microsoft.com/office/drawing/2014/main" id="{B7B53BFB-0334-BD4B-A219-9F451FB352AB}"/>
              </a:ext>
            </a:extLst>
          </p:cNvPr>
          <p:cNvSpPr txBox="1"/>
          <p:nvPr/>
        </p:nvSpPr>
        <p:spPr>
          <a:xfrm>
            <a:off x="3979275" y="1834015"/>
            <a:ext cx="969223" cy="736718"/>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提取块</a:t>
            </a:r>
          </a:p>
        </p:txBody>
      </p:sp>
      <p:pic>
        <p:nvPicPr>
          <p:cNvPr id="11" name="Google Shape;208;p17">
            <a:extLst>
              <a:ext uri="{FF2B5EF4-FFF2-40B4-BE49-F238E27FC236}">
                <a16:creationId xmlns:a16="http://schemas.microsoft.com/office/drawing/2014/main" id="{7954DC5E-D3DF-314D-AD47-94D3090611A9}"/>
              </a:ext>
            </a:extLst>
          </p:cNvPr>
          <p:cNvPicPr preferRelativeResize="0"/>
          <p:nvPr/>
        </p:nvPicPr>
        <p:blipFill rotWithShape="1">
          <a:blip r:embed="rId3">
            <a:alphaModFix/>
          </a:blip>
          <a:srcRect r="7330"/>
          <a:stretch/>
        </p:blipFill>
        <p:spPr>
          <a:xfrm>
            <a:off x="4845014" y="3440174"/>
            <a:ext cx="2021946" cy="729810"/>
          </a:xfrm>
          <a:prstGeom prst="rect">
            <a:avLst/>
          </a:prstGeom>
          <a:noFill/>
          <a:ln>
            <a:noFill/>
          </a:ln>
        </p:spPr>
      </p:pic>
      <p:sp>
        <p:nvSpPr>
          <p:cNvPr id="12" name="Google Shape;209;p17">
            <a:extLst>
              <a:ext uri="{FF2B5EF4-FFF2-40B4-BE49-F238E27FC236}">
                <a16:creationId xmlns:a16="http://schemas.microsoft.com/office/drawing/2014/main" id="{ADF43FF8-2509-8647-B6CD-7D544FFEADB3}"/>
              </a:ext>
            </a:extLst>
          </p:cNvPr>
          <p:cNvSpPr txBox="1"/>
          <p:nvPr/>
        </p:nvSpPr>
        <p:spPr>
          <a:xfrm>
            <a:off x="4980515" y="1976910"/>
            <a:ext cx="1750944" cy="479875"/>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使用</a:t>
            </a:r>
            <a:r>
              <a:rPr kumimoji="0" lang="en" altLang="zh-CN"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CNN</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分类</a:t>
            </a:r>
          </a:p>
        </p:txBody>
      </p:sp>
      <p:sp>
        <p:nvSpPr>
          <p:cNvPr id="13" name="Google Shape;210;p17">
            <a:extLst>
              <a:ext uri="{FF2B5EF4-FFF2-40B4-BE49-F238E27FC236}">
                <a16:creationId xmlns:a16="http://schemas.microsoft.com/office/drawing/2014/main" id="{BD9B0507-359C-F146-9A6B-E2140BFCB85A}"/>
              </a:ext>
            </a:extLst>
          </p:cNvPr>
          <p:cNvSpPr/>
          <p:nvPr/>
        </p:nvSpPr>
        <p:spPr>
          <a:xfrm>
            <a:off x="4344218" y="2915791"/>
            <a:ext cx="119669" cy="119669"/>
          </a:xfrm>
          <a:prstGeom prst="ellipse">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oogle Shape;211;p17">
            <a:extLst>
              <a:ext uri="{FF2B5EF4-FFF2-40B4-BE49-F238E27FC236}">
                <a16:creationId xmlns:a16="http://schemas.microsoft.com/office/drawing/2014/main" id="{BF97C04B-0258-DC4C-A5FA-3DF62B5054EA}"/>
              </a:ext>
            </a:extLst>
          </p:cNvPr>
          <p:cNvSpPr txBox="1"/>
          <p:nvPr/>
        </p:nvSpPr>
        <p:spPr>
          <a:xfrm>
            <a:off x="7114122" y="3447765"/>
            <a:ext cx="986743" cy="55155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2399"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牛</a:t>
            </a:r>
            <a:endParaRPr kumimoji="0" sz="23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Google Shape;212;p17">
            <a:extLst>
              <a:ext uri="{FF2B5EF4-FFF2-40B4-BE49-F238E27FC236}">
                <a16:creationId xmlns:a16="http://schemas.microsoft.com/office/drawing/2014/main" id="{9DFA2DC9-4592-9449-8EAD-D96EBB378ACE}"/>
              </a:ext>
            </a:extLst>
          </p:cNvPr>
          <p:cNvSpPr/>
          <p:nvPr/>
        </p:nvSpPr>
        <p:spPr>
          <a:xfrm>
            <a:off x="2592593" y="3752645"/>
            <a:ext cx="246536" cy="246536"/>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oogle Shape;213;p17">
            <a:extLst>
              <a:ext uri="{FF2B5EF4-FFF2-40B4-BE49-F238E27FC236}">
                <a16:creationId xmlns:a16="http://schemas.microsoft.com/office/drawing/2014/main" id="{EB37ADB1-896F-DE49-BE70-7B7F3B072114}"/>
              </a:ext>
            </a:extLst>
          </p:cNvPr>
          <p:cNvSpPr/>
          <p:nvPr/>
        </p:nvSpPr>
        <p:spPr>
          <a:xfrm>
            <a:off x="2744953" y="3905005"/>
            <a:ext cx="246536" cy="246536"/>
          </a:xfrm>
          <a:prstGeom prst="rect">
            <a:avLst/>
          </a:prstGeom>
          <a:noFill/>
          <a:ln w="38100" cap="flat" cmpd="sng">
            <a:solidFill>
              <a:srgbClr val="FF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Google Shape;214;p17">
            <a:extLst>
              <a:ext uri="{FF2B5EF4-FFF2-40B4-BE49-F238E27FC236}">
                <a16:creationId xmlns:a16="http://schemas.microsoft.com/office/drawing/2014/main" id="{1AF5D060-0A82-B442-9678-E6B74BD7A9E1}"/>
              </a:ext>
            </a:extLst>
          </p:cNvPr>
          <p:cNvPicPr preferRelativeResize="0"/>
          <p:nvPr/>
        </p:nvPicPr>
        <p:blipFill rotWithShape="1">
          <a:blip r:embed="rId2">
            <a:alphaModFix/>
          </a:blip>
          <a:srcRect l="71933" t="47184" r="16757" b="34624"/>
          <a:stretch/>
        </p:blipFill>
        <p:spPr>
          <a:xfrm>
            <a:off x="4063616" y="3447914"/>
            <a:ext cx="680873" cy="729810"/>
          </a:xfrm>
          <a:prstGeom prst="rect">
            <a:avLst/>
          </a:prstGeom>
          <a:noFill/>
          <a:ln>
            <a:noFill/>
          </a:ln>
        </p:spPr>
      </p:pic>
      <p:pic>
        <p:nvPicPr>
          <p:cNvPr id="18" name="Google Shape;215;p17">
            <a:extLst>
              <a:ext uri="{FF2B5EF4-FFF2-40B4-BE49-F238E27FC236}">
                <a16:creationId xmlns:a16="http://schemas.microsoft.com/office/drawing/2014/main" id="{7D671C17-F230-EC4B-A9A2-D9B8A9BA37E2}"/>
              </a:ext>
            </a:extLst>
          </p:cNvPr>
          <p:cNvPicPr preferRelativeResize="0"/>
          <p:nvPr/>
        </p:nvPicPr>
        <p:blipFill rotWithShape="1">
          <a:blip r:embed="rId2">
            <a:alphaModFix/>
          </a:blip>
          <a:srcRect l="78826" t="55848" r="10564" b="25960"/>
          <a:stretch/>
        </p:blipFill>
        <p:spPr>
          <a:xfrm>
            <a:off x="4063616" y="4254654"/>
            <a:ext cx="680873" cy="729810"/>
          </a:xfrm>
          <a:prstGeom prst="rect">
            <a:avLst/>
          </a:prstGeom>
          <a:noFill/>
          <a:ln>
            <a:noFill/>
          </a:ln>
        </p:spPr>
      </p:pic>
      <p:cxnSp>
        <p:nvCxnSpPr>
          <p:cNvPr id="19" name="Google Shape;216;p17">
            <a:extLst>
              <a:ext uri="{FF2B5EF4-FFF2-40B4-BE49-F238E27FC236}">
                <a16:creationId xmlns:a16="http://schemas.microsoft.com/office/drawing/2014/main" id="{CC6AFEB7-E6D8-6245-BEDC-3E8F1BC5175A}"/>
              </a:ext>
            </a:extLst>
          </p:cNvPr>
          <p:cNvCxnSpPr/>
          <p:nvPr/>
        </p:nvCxnSpPr>
        <p:spPr>
          <a:xfrm>
            <a:off x="2892122" y="4014667"/>
            <a:ext cx="1131905" cy="172755"/>
          </a:xfrm>
          <a:prstGeom prst="straightConnector1">
            <a:avLst/>
          </a:prstGeom>
          <a:noFill/>
          <a:ln w="28575" cap="flat" cmpd="sng">
            <a:solidFill>
              <a:srgbClr val="0000FF"/>
            </a:solidFill>
            <a:prstDash val="dash"/>
            <a:round/>
            <a:headEnd type="none" w="med" len="med"/>
            <a:tailEnd type="none" w="med" len="med"/>
          </a:ln>
        </p:spPr>
      </p:cxnSp>
      <p:cxnSp>
        <p:nvCxnSpPr>
          <p:cNvPr id="20" name="Google Shape;217;p17">
            <a:extLst>
              <a:ext uri="{FF2B5EF4-FFF2-40B4-BE49-F238E27FC236}">
                <a16:creationId xmlns:a16="http://schemas.microsoft.com/office/drawing/2014/main" id="{FB1F220F-C414-0347-BA3B-68C17B541692}"/>
              </a:ext>
            </a:extLst>
          </p:cNvPr>
          <p:cNvCxnSpPr/>
          <p:nvPr/>
        </p:nvCxnSpPr>
        <p:spPr>
          <a:xfrm rot="10800000" flipH="1">
            <a:off x="2853756" y="3468060"/>
            <a:ext cx="1160698" cy="268430"/>
          </a:xfrm>
          <a:prstGeom prst="straightConnector1">
            <a:avLst/>
          </a:prstGeom>
          <a:noFill/>
          <a:ln w="28575" cap="flat" cmpd="sng">
            <a:solidFill>
              <a:srgbClr val="0000FF"/>
            </a:solidFill>
            <a:prstDash val="dash"/>
            <a:round/>
            <a:headEnd type="none" w="med" len="med"/>
            <a:tailEnd type="none" w="med" len="med"/>
          </a:ln>
        </p:spPr>
      </p:cxnSp>
      <p:cxnSp>
        <p:nvCxnSpPr>
          <p:cNvPr id="21" name="Google Shape;218;p17">
            <a:extLst>
              <a:ext uri="{FF2B5EF4-FFF2-40B4-BE49-F238E27FC236}">
                <a16:creationId xmlns:a16="http://schemas.microsoft.com/office/drawing/2014/main" id="{38B1473C-265B-F444-BAAE-D54B8EF3D3EB}"/>
              </a:ext>
            </a:extLst>
          </p:cNvPr>
          <p:cNvCxnSpPr/>
          <p:nvPr/>
        </p:nvCxnSpPr>
        <p:spPr>
          <a:xfrm>
            <a:off x="3036009" y="3918742"/>
            <a:ext cx="978345" cy="335912"/>
          </a:xfrm>
          <a:prstGeom prst="straightConnector1">
            <a:avLst/>
          </a:prstGeom>
          <a:noFill/>
          <a:ln w="28575" cap="flat" cmpd="sng">
            <a:solidFill>
              <a:srgbClr val="FF00FF"/>
            </a:solidFill>
            <a:prstDash val="dash"/>
            <a:round/>
            <a:headEnd type="none" w="med" len="med"/>
            <a:tailEnd type="none" w="med" len="med"/>
          </a:ln>
        </p:spPr>
      </p:cxnSp>
      <p:cxnSp>
        <p:nvCxnSpPr>
          <p:cNvPr id="22" name="Google Shape;219;p17">
            <a:extLst>
              <a:ext uri="{FF2B5EF4-FFF2-40B4-BE49-F238E27FC236}">
                <a16:creationId xmlns:a16="http://schemas.microsoft.com/office/drawing/2014/main" id="{FBE13060-CAD3-6A46-8B5A-703ADCC30509}"/>
              </a:ext>
            </a:extLst>
          </p:cNvPr>
          <p:cNvCxnSpPr/>
          <p:nvPr/>
        </p:nvCxnSpPr>
        <p:spPr>
          <a:xfrm>
            <a:off x="3036009" y="4168152"/>
            <a:ext cx="978345" cy="815188"/>
          </a:xfrm>
          <a:prstGeom prst="straightConnector1">
            <a:avLst/>
          </a:prstGeom>
          <a:noFill/>
          <a:ln w="28575" cap="flat" cmpd="sng">
            <a:solidFill>
              <a:srgbClr val="FF00FF"/>
            </a:solidFill>
            <a:prstDash val="dash"/>
            <a:round/>
            <a:headEnd type="none" w="med" len="med"/>
            <a:tailEnd type="none" w="med" len="med"/>
          </a:ln>
        </p:spPr>
      </p:cxnSp>
      <p:pic>
        <p:nvPicPr>
          <p:cNvPr id="23" name="Google Shape;220;p17">
            <a:extLst>
              <a:ext uri="{FF2B5EF4-FFF2-40B4-BE49-F238E27FC236}">
                <a16:creationId xmlns:a16="http://schemas.microsoft.com/office/drawing/2014/main" id="{175021B1-EAAE-C14F-9608-81AFF7744332}"/>
              </a:ext>
            </a:extLst>
          </p:cNvPr>
          <p:cNvPicPr preferRelativeResize="0"/>
          <p:nvPr/>
        </p:nvPicPr>
        <p:blipFill rotWithShape="1">
          <a:blip r:embed="rId3">
            <a:alphaModFix/>
          </a:blip>
          <a:srcRect r="7330"/>
          <a:stretch/>
        </p:blipFill>
        <p:spPr>
          <a:xfrm>
            <a:off x="4845014" y="2567864"/>
            <a:ext cx="2021946" cy="729810"/>
          </a:xfrm>
          <a:prstGeom prst="rect">
            <a:avLst/>
          </a:prstGeom>
          <a:noFill/>
          <a:ln>
            <a:noFill/>
          </a:ln>
        </p:spPr>
      </p:pic>
      <p:pic>
        <p:nvPicPr>
          <p:cNvPr id="24" name="Google Shape;221;p17">
            <a:extLst>
              <a:ext uri="{FF2B5EF4-FFF2-40B4-BE49-F238E27FC236}">
                <a16:creationId xmlns:a16="http://schemas.microsoft.com/office/drawing/2014/main" id="{2D14D2A4-2DB3-3D4F-A1E1-A47A265C137F}"/>
              </a:ext>
            </a:extLst>
          </p:cNvPr>
          <p:cNvPicPr preferRelativeResize="0"/>
          <p:nvPr/>
        </p:nvPicPr>
        <p:blipFill rotWithShape="1">
          <a:blip r:embed="rId3">
            <a:alphaModFix/>
          </a:blip>
          <a:srcRect r="7330"/>
          <a:stretch/>
        </p:blipFill>
        <p:spPr>
          <a:xfrm>
            <a:off x="4914509" y="4254662"/>
            <a:ext cx="2021946" cy="729810"/>
          </a:xfrm>
          <a:prstGeom prst="rect">
            <a:avLst/>
          </a:prstGeom>
          <a:noFill/>
          <a:ln>
            <a:noFill/>
          </a:ln>
        </p:spPr>
      </p:pic>
      <p:sp>
        <p:nvSpPr>
          <p:cNvPr id="25" name="Google Shape;222;p17">
            <a:extLst>
              <a:ext uri="{FF2B5EF4-FFF2-40B4-BE49-F238E27FC236}">
                <a16:creationId xmlns:a16="http://schemas.microsoft.com/office/drawing/2014/main" id="{25205346-5504-B546-A722-2F222150E211}"/>
              </a:ext>
            </a:extLst>
          </p:cNvPr>
          <p:cNvSpPr/>
          <p:nvPr/>
        </p:nvSpPr>
        <p:spPr>
          <a:xfrm>
            <a:off x="4344218" y="3752973"/>
            <a:ext cx="119669" cy="119669"/>
          </a:xfrm>
          <a:prstGeom prst="ellipse">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Google Shape;223;p17">
            <a:extLst>
              <a:ext uri="{FF2B5EF4-FFF2-40B4-BE49-F238E27FC236}">
                <a16:creationId xmlns:a16="http://schemas.microsoft.com/office/drawing/2014/main" id="{AA460A5A-6661-C04D-9845-8808A33FCA06}"/>
              </a:ext>
            </a:extLst>
          </p:cNvPr>
          <p:cNvSpPr/>
          <p:nvPr/>
        </p:nvSpPr>
        <p:spPr>
          <a:xfrm>
            <a:off x="4344218" y="4559713"/>
            <a:ext cx="119669" cy="119669"/>
          </a:xfrm>
          <a:prstGeom prst="ellipse">
            <a:avLst/>
          </a:prstGeom>
          <a:noFill/>
          <a:ln w="38100" cap="flat" cmpd="sng">
            <a:solidFill>
              <a:srgbClr val="FF00FF"/>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Google Shape;224;p17">
            <a:extLst>
              <a:ext uri="{FF2B5EF4-FFF2-40B4-BE49-F238E27FC236}">
                <a16:creationId xmlns:a16="http://schemas.microsoft.com/office/drawing/2014/main" id="{9F1D7ED5-B3B8-F045-84BF-E10A82789346}"/>
              </a:ext>
            </a:extLst>
          </p:cNvPr>
          <p:cNvSpPr txBox="1"/>
          <p:nvPr/>
        </p:nvSpPr>
        <p:spPr>
          <a:xfrm>
            <a:off x="7114122" y="2656996"/>
            <a:ext cx="986743" cy="55155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2399"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牛</a:t>
            </a:r>
            <a:endParaRPr kumimoji="0" sz="23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Google Shape;225;p17">
            <a:extLst>
              <a:ext uri="{FF2B5EF4-FFF2-40B4-BE49-F238E27FC236}">
                <a16:creationId xmlns:a16="http://schemas.microsoft.com/office/drawing/2014/main" id="{E7A40C2E-3006-9249-A85D-5F90070943C6}"/>
              </a:ext>
            </a:extLst>
          </p:cNvPr>
          <p:cNvSpPr txBox="1"/>
          <p:nvPr/>
        </p:nvSpPr>
        <p:spPr>
          <a:xfrm>
            <a:off x="7114122" y="4299968"/>
            <a:ext cx="1101913" cy="55155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2399"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草地</a:t>
            </a:r>
            <a:endParaRPr kumimoji="0" sz="23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Google Shape;226;p17">
            <a:extLst>
              <a:ext uri="{FF2B5EF4-FFF2-40B4-BE49-F238E27FC236}">
                <a16:creationId xmlns:a16="http://schemas.microsoft.com/office/drawing/2014/main" id="{81031862-62D6-564E-8595-9CF4F54CEF2D}"/>
              </a:ext>
            </a:extLst>
          </p:cNvPr>
          <p:cNvSpPr txBox="1"/>
          <p:nvPr/>
        </p:nvSpPr>
        <p:spPr>
          <a:xfrm>
            <a:off x="4792396" y="5231779"/>
            <a:ext cx="4351604" cy="415092"/>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kumimoji="0" lang="en" sz="800" b="0" i="0" u="none" strike="noStrike" kern="1200" cap="none" spc="0" normalizeH="0" baseline="0" noProof="0" dirty="0" err="1">
                <a:ln>
                  <a:noFill/>
                </a:ln>
                <a:solidFill>
                  <a:prstClr val="black"/>
                </a:solidFill>
                <a:effectLst/>
                <a:uLnTx/>
                <a:uFillTx/>
                <a:latin typeface="Calibri" panose="020F0502020204030204"/>
                <a:ea typeface="+mn-ea"/>
                <a:cs typeface="+mn-cs"/>
              </a:rPr>
              <a:t>Farabet</a:t>
            </a: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 et al, “Learning Hierarchical Features for Scene Labeling,” TPAMI 2013</a:t>
            </a:r>
            <a:endParaRPr kumimoji="0"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15000"/>
              </a:lnSpc>
              <a:spcBef>
                <a:spcPts val="0"/>
              </a:spcBef>
              <a:spcAft>
                <a:spcPts val="0"/>
              </a:spcAft>
              <a:buClrTx/>
              <a:buSzTx/>
              <a:buFontTx/>
              <a:buNone/>
              <a:tabLst/>
              <a:defRPr/>
            </a:pP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Pinheiro and </a:t>
            </a:r>
            <a:r>
              <a:rPr kumimoji="0" lang="en" sz="800" b="0" i="0" u="none" strike="noStrike" kern="1200" cap="none" spc="0" normalizeH="0" baseline="0" noProof="0" dirty="0" err="1">
                <a:ln>
                  <a:noFill/>
                </a:ln>
                <a:solidFill>
                  <a:prstClr val="black"/>
                </a:solidFill>
                <a:effectLst/>
                <a:uLnTx/>
                <a:uFillTx/>
                <a:latin typeface="Calibri" panose="020F0502020204030204"/>
                <a:ea typeface="+mn-ea"/>
                <a:cs typeface="+mn-cs"/>
              </a:rPr>
              <a:t>Collobert</a:t>
            </a: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 “Recurrent Convolutional Neural Networks for Scene Labeling”, ICML 2014</a:t>
            </a:r>
            <a:endParaRPr kumimoji="0"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Google Shape;258;p18">
            <a:extLst>
              <a:ext uri="{FF2B5EF4-FFF2-40B4-BE49-F238E27FC236}">
                <a16:creationId xmlns:a16="http://schemas.microsoft.com/office/drawing/2014/main" id="{675CD497-59DD-2649-9FC5-540FE92D07D9}"/>
              </a:ext>
            </a:extLst>
          </p:cNvPr>
          <p:cNvSpPr txBox="1"/>
          <p:nvPr/>
        </p:nvSpPr>
        <p:spPr>
          <a:xfrm>
            <a:off x="463074" y="4604542"/>
            <a:ext cx="3097217" cy="104762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1865"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问题</a:t>
            </a:r>
            <a:r>
              <a:rPr kumimoji="0" lang="en" sz="1865"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zh-CN" altLang="en" sz="1865"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非常</a:t>
            </a:r>
            <a:r>
              <a:rPr kumimoji="0" lang="zh-CN" altLang="en-US" sz="1865"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不高效的</a:t>
            </a:r>
            <a:r>
              <a:rPr kumimoji="0" lang="en" sz="1865"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zh-CN" altLang="en" sz="1865"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没有</a:t>
            </a:r>
            <a:r>
              <a:rPr kumimoji="0" lang="zh-CN" altLang="en-US" sz="1865"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重复利用重叠块之间的共享特征</a:t>
            </a:r>
            <a:endParaRPr kumimoji="0" sz="1865"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891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4E57-BD14-D640-B8E3-CB64C720D4EC}"/>
              </a:ext>
            </a:extLst>
          </p:cNvPr>
          <p:cNvSpPr>
            <a:spLocks noGrp="1"/>
          </p:cNvSpPr>
          <p:nvPr>
            <p:ph type="title"/>
          </p:nvPr>
        </p:nvSpPr>
        <p:spPr>
          <a:xfrm>
            <a:off x="628650" y="1131094"/>
            <a:ext cx="8342356" cy="513268"/>
          </a:xfrm>
        </p:spPr>
        <p:txBody>
          <a:bodyPr>
            <a:normAutofit fontScale="90000"/>
          </a:bodyPr>
          <a:lstStyle/>
          <a:p>
            <a:r>
              <a:rPr lang="zh-CN" altLang="en-US" dirty="0"/>
              <a:t>语义分割</a:t>
            </a:r>
            <a:r>
              <a:rPr lang="en-US" dirty="0"/>
              <a:t>: </a:t>
            </a:r>
            <a:r>
              <a:rPr lang="zh-CN" altLang="en-US" dirty="0"/>
              <a:t>全卷积网络</a:t>
            </a:r>
            <a:endParaRPr lang="en-US" dirty="0"/>
          </a:p>
        </p:txBody>
      </p:sp>
      <p:sp>
        <p:nvSpPr>
          <p:cNvPr id="3" name="Slide Number Placeholder 2">
            <a:extLst>
              <a:ext uri="{FF2B5EF4-FFF2-40B4-BE49-F238E27FC236}">
                <a16:creationId xmlns:a16="http://schemas.microsoft.com/office/drawing/2014/main" id="{A137D9BE-1C96-D440-B3A8-41AD779C3BCE}"/>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33</a:t>
            </a:fld>
            <a:endParaRPr lang="en-US" dirty="0">
              <a:latin typeface="Calibri" panose="020F0502020204030204"/>
            </a:endParaRPr>
          </a:p>
        </p:txBody>
      </p:sp>
      <p:pic>
        <p:nvPicPr>
          <p:cNvPr id="4" name="Google Shape;266;p19">
            <a:extLst>
              <a:ext uri="{FF2B5EF4-FFF2-40B4-BE49-F238E27FC236}">
                <a16:creationId xmlns:a16="http://schemas.microsoft.com/office/drawing/2014/main" id="{E38DDD4D-FFDC-D649-A37B-2BE08BF4ACA9}"/>
              </a:ext>
            </a:extLst>
          </p:cNvPr>
          <p:cNvPicPr preferRelativeResize="0"/>
          <p:nvPr/>
        </p:nvPicPr>
        <p:blipFill>
          <a:blip r:embed="rId2">
            <a:alphaModFix/>
          </a:blip>
          <a:stretch>
            <a:fillRect/>
          </a:stretch>
        </p:blipFill>
        <p:spPr>
          <a:xfrm>
            <a:off x="190725" y="2895995"/>
            <a:ext cx="1794359" cy="1195763"/>
          </a:xfrm>
          <a:prstGeom prst="rect">
            <a:avLst/>
          </a:prstGeom>
          <a:noFill/>
          <a:ln>
            <a:noFill/>
          </a:ln>
        </p:spPr>
      </p:pic>
      <p:sp>
        <p:nvSpPr>
          <p:cNvPr id="5" name="Google Shape;267;p19">
            <a:extLst>
              <a:ext uri="{FF2B5EF4-FFF2-40B4-BE49-F238E27FC236}">
                <a16:creationId xmlns:a16="http://schemas.microsoft.com/office/drawing/2014/main" id="{7F0292F9-1CD2-3046-AF41-B6A607FCC916}"/>
              </a:ext>
            </a:extLst>
          </p:cNvPr>
          <p:cNvSpPr txBox="1"/>
          <p:nvPr/>
        </p:nvSpPr>
        <p:spPr>
          <a:xfrm>
            <a:off x="666676" y="4126685"/>
            <a:ext cx="9598" cy="38390"/>
          </a:xfrm>
          <a:prstGeom prst="rect">
            <a:avLst/>
          </a:prstGeom>
          <a:noFill/>
          <a:ln>
            <a:noFill/>
          </a:ln>
        </p:spPr>
        <p:txBody>
          <a:bodyPr spcFirstLastPara="1" wrap="square" lIns="91401" tIns="91401" rIns="91401" bIns="91401" anchor="t" anchorCtr="0">
            <a:noAutofit/>
          </a:bodyPr>
          <a:lstStyle/>
          <a:p>
            <a:pPr defTabSz="685800"/>
            <a:endParaRPr sz="1865">
              <a:solidFill>
                <a:prstClr val="black"/>
              </a:solidFill>
              <a:latin typeface="Calibri" panose="020F0502020204030204"/>
            </a:endParaRPr>
          </a:p>
        </p:txBody>
      </p:sp>
      <p:sp>
        <p:nvSpPr>
          <p:cNvPr id="6" name="Google Shape;268;p19">
            <a:extLst>
              <a:ext uri="{FF2B5EF4-FFF2-40B4-BE49-F238E27FC236}">
                <a16:creationId xmlns:a16="http://schemas.microsoft.com/office/drawing/2014/main" id="{2C5D563F-50FF-2146-B4AC-5D690E75215E}"/>
              </a:ext>
            </a:extLst>
          </p:cNvPr>
          <p:cNvSpPr txBox="1"/>
          <p:nvPr/>
        </p:nvSpPr>
        <p:spPr>
          <a:xfrm>
            <a:off x="545945" y="4126684"/>
            <a:ext cx="1083918"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输入</a:t>
            </a:r>
            <a:r>
              <a:rPr lang="en" sz="1865" dirty="0">
                <a:solidFill>
                  <a:prstClr val="black"/>
                </a:solidFill>
                <a:latin typeface="Calibri" panose="020F0502020204030204"/>
              </a:rPr>
              <a:t>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3 x H x W</a:t>
            </a:r>
            <a:endParaRPr sz="1865" dirty="0">
              <a:solidFill>
                <a:prstClr val="black"/>
              </a:solidFill>
              <a:latin typeface="Calibri" panose="020F0502020204030204"/>
            </a:endParaRPr>
          </a:p>
        </p:txBody>
      </p:sp>
      <p:sp>
        <p:nvSpPr>
          <p:cNvPr id="7" name="Google Shape;269;p19">
            <a:extLst>
              <a:ext uri="{FF2B5EF4-FFF2-40B4-BE49-F238E27FC236}">
                <a16:creationId xmlns:a16="http://schemas.microsoft.com/office/drawing/2014/main" id="{15CB9842-41D8-7242-A73A-2DBCCCE6514F}"/>
              </a:ext>
            </a:extLst>
          </p:cNvPr>
          <p:cNvSpPr/>
          <p:nvPr/>
        </p:nvSpPr>
        <p:spPr>
          <a:xfrm>
            <a:off x="2557833" y="2601582"/>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8" name="Google Shape;270;p19">
            <a:extLst>
              <a:ext uri="{FF2B5EF4-FFF2-40B4-BE49-F238E27FC236}">
                <a16:creationId xmlns:a16="http://schemas.microsoft.com/office/drawing/2014/main" id="{8BED8981-D098-3145-A301-1DC3C4DDB9F3}"/>
              </a:ext>
            </a:extLst>
          </p:cNvPr>
          <p:cNvSpPr/>
          <p:nvPr/>
        </p:nvSpPr>
        <p:spPr>
          <a:xfrm>
            <a:off x="3515959" y="2601582"/>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9" name="Google Shape;271;p19">
            <a:extLst>
              <a:ext uri="{FF2B5EF4-FFF2-40B4-BE49-F238E27FC236}">
                <a16:creationId xmlns:a16="http://schemas.microsoft.com/office/drawing/2014/main" id="{1FD717A2-8FA5-5444-B537-787BFFEEB5A1}"/>
              </a:ext>
            </a:extLst>
          </p:cNvPr>
          <p:cNvSpPr/>
          <p:nvPr/>
        </p:nvSpPr>
        <p:spPr>
          <a:xfrm>
            <a:off x="4496423" y="2601582"/>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10" name="Google Shape;272;p19">
            <a:extLst>
              <a:ext uri="{FF2B5EF4-FFF2-40B4-BE49-F238E27FC236}">
                <a16:creationId xmlns:a16="http://schemas.microsoft.com/office/drawing/2014/main" id="{FE54D3B4-FFD7-AD48-8468-EB4ACEEF9D60}"/>
              </a:ext>
            </a:extLst>
          </p:cNvPr>
          <p:cNvSpPr txBox="1"/>
          <p:nvPr/>
        </p:nvSpPr>
        <p:spPr>
          <a:xfrm>
            <a:off x="2976013" y="4586905"/>
            <a:ext cx="1595987"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卷积</a:t>
            </a:r>
            <a:r>
              <a:rPr lang="en" sz="1865" dirty="0">
                <a:solidFill>
                  <a:prstClr val="black"/>
                </a:solidFill>
                <a:latin typeface="Calibri" panose="020F0502020204030204"/>
              </a:rPr>
              <a: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D x H x W</a:t>
            </a:r>
            <a:endParaRPr sz="1865" dirty="0">
              <a:solidFill>
                <a:prstClr val="black"/>
              </a:solidFill>
              <a:latin typeface="Calibri" panose="020F0502020204030204"/>
            </a:endParaRPr>
          </a:p>
        </p:txBody>
      </p:sp>
      <p:cxnSp>
        <p:nvCxnSpPr>
          <p:cNvPr id="11" name="Google Shape;273;p19">
            <a:extLst>
              <a:ext uri="{FF2B5EF4-FFF2-40B4-BE49-F238E27FC236}">
                <a16:creationId xmlns:a16="http://schemas.microsoft.com/office/drawing/2014/main" id="{DBF2E15B-AA78-E84A-91BF-727486FAE0BD}"/>
              </a:ext>
            </a:extLst>
          </p:cNvPr>
          <p:cNvCxnSpPr/>
          <p:nvPr/>
        </p:nvCxnSpPr>
        <p:spPr>
          <a:xfrm>
            <a:off x="2086356" y="3483977"/>
            <a:ext cx="374003" cy="0"/>
          </a:xfrm>
          <a:prstGeom prst="straightConnector1">
            <a:avLst/>
          </a:prstGeom>
          <a:noFill/>
          <a:ln w="19050" cap="flat" cmpd="sng">
            <a:solidFill>
              <a:schemeClr val="dk2"/>
            </a:solidFill>
            <a:prstDash val="solid"/>
            <a:round/>
            <a:headEnd type="none" w="med" len="med"/>
            <a:tailEnd type="triangle" w="med" len="med"/>
          </a:ln>
        </p:spPr>
      </p:cxnSp>
      <p:sp>
        <p:nvSpPr>
          <p:cNvPr id="12" name="Google Shape;274;p19">
            <a:extLst>
              <a:ext uri="{FF2B5EF4-FFF2-40B4-BE49-F238E27FC236}">
                <a16:creationId xmlns:a16="http://schemas.microsoft.com/office/drawing/2014/main" id="{9734E85E-688A-EF49-9E54-416C43385D97}"/>
              </a:ext>
            </a:extLst>
          </p:cNvPr>
          <p:cNvSpPr txBox="1"/>
          <p:nvPr/>
        </p:nvSpPr>
        <p:spPr>
          <a:xfrm>
            <a:off x="1919899" y="3118372"/>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a:solidFill>
                  <a:prstClr val="black"/>
                </a:solidFill>
                <a:latin typeface="Calibri" panose="020F0502020204030204"/>
              </a:rPr>
              <a:t>Conv</a:t>
            </a:r>
            <a:endParaRPr sz="1865">
              <a:solidFill>
                <a:prstClr val="black"/>
              </a:solidFill>
              <a:latin typeface="Calibri" panose="020F0502020204030204"/>
            </a:endParaRPr>
          </a:p>
        </p:txBody>
      </p:sp>
      <p:cxnSp>
        <p:nvCxnSpPr>
          <p:cNvPr id="13" name="Google Shape;275;p19">
            <a:extLst>
              <a:ext uri="{FF2B5EF4-FFF2-40B4-BE49-F238E27FC236}">
                <a16:creationId xmlns:a16="http://schemas.microsoft.com/office/drawing/2014/main" id="{BC277B10-80F0-1C46-A835-7C378D281C1B}"/>
              </a:ext>
            </a:extLst>
          </p:cNvPr>
          <p:cNvCxnSpPr/>
          <p:nvPr/>
        </p:nvCxnSpPr>
        <p:spPr>
          <a:xfrm>
            <a:off x="3000518" y="3483977"/>
            <a:ext cx="374003" cy="0"/>
          </a:xfrm>
          <a:prstGeom prst="straightConnector1">
            <a:avLst/>
          </a:prstGeom>
          <a:noFill/>
          <a:ln w="19050" cap="flat" cmpd="sng">
            <a:solidFill>
              <a:schemeClr val="dk2"/>
            </a:solidFill>
            <a:prstDash val="solid"/>
            <a:round/>
            <a:headEnd type="none" w="med" len="med"/>
            <a:tailEnd type="triangle" w="med" len="med"/>
          </a:ln>
        </p:spPr>
      </p:cxnSp>
      <p:sp>
        <p:nvSpPr>
          <p:cNvPr id="14" name="Google Shape;276;p19">
            <a:extLst>
              <a:ext uri="{FF2B5EF4-FFF2-40B4-BE49-F238E27FC236}">
                <a16:creationId xmlns:a16="http://schemas.microsoft.com/office/drawing/2014/main" id="{819136F7-4FA7-6445-BC5E-86B40424897D}"/>
              </a:ext>
            </a:extLst>
          </p:cNvPr>
          <p:cNvSpPr txBox="1"/>
          <p:nvPr/>
        </p:nvSpPr>
        <p:spPr>
          <a:xfrm>
            <a:off x="2834062" y="3118372"/>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dirty="0">
                <a:solidFill>
                  <a:prstClr val="black"/>
                </a:solidFill>
                <a:latin typeface="Calibri" panose="020F0502020204030204"/>
              </a:rPr>
              <a:t>Conv</a:t>
            </a:r>
            <a:endParaRPr sz="1865" dirty="0">
              <a:solidFill>
                <a:prstClr val="black"/>
              </a:solidFill>
              <a:latin typeface="Calibri" panose="020F0502020204030204"/>
            </a:endParaRPr>
          </a:p>
        </p:txBody>
      </p:sp>
      <p:cxnSp>
        <p:nvCxnSpPr>
          <p:cNvPr id="15" name="Google Shape;277;p19">
            <a:extLst>
              <a:ext uri="{FF2B5EF4-FFF2-40B4-BE49-F238E27FC236}">
                <a16:creationId xmlns:a16="http://schemas.microsoft.com/office/drawing/2014/main" id="{390F0046-40B3-0945-B02F-4EDA9FE4B2C4}"/>
              </a:ext>
            </a:extLst>
          </p:cNvPr>
          <p:cNvCxnSpPr/>
          <p:nvPr/>
        </p:nvCxnSpPr>
        <p:spPr>
          <a:xfrm>
            <a:off x="3990860" y="3483977"/>
            <a:ext cx="374003" cy="0"/>
          </a:xfrm>
          <a:prstGeom prst="straightConnector1">
            <a:avLst/>
          </a:prstGeom>
          <a:noFill/>
          <a:ln w="19050" cap="flat" cmpd="sng">
            <a:solidFill>
              <a:schemeClr val="dk2"/>
            </a:solidFill>
            <a:prstDash val="solid"/>
            <a:round/>
            <a:headEnd type="none" w="med" len="med"/>
            <a:tailEnd type="triangle" w="med" len="med"/>
          </a:ln>
        </p:spPr>
      </p:cxnSp>
      <p:sp>
        <p:nvSpPr>
          <p:cNvPr id="16" name="Google Shape;278;p19">
            <a:extLst>
              <a:ext uri="{FF2B5EF4-FFF2-40B4-BE49-F238E27FC236}">
                <a16:creationId xmlns:a16="http://schemas.microsoft.com/office/drawing/2014/main" id="{9C949F74-4950-3A4E-AFA0-0CA75767CFD3}"/>
              </a:ext>
            </a:extLst>
          </p:cNvPr>
          <p:cNvSpPr txBox="1"/>
          <p:nvPr/>
        </p:nvSpPr>
        <p:spPr>
          <a:xfrm>
            <a:off x="3824404" y="3118372"/>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a:solidFill>
                  <a:prstClr val="black"/>
                </a:solidFill>
                <a:latin typeface="Calibri" panose="020F0502020204030204"/>
              </a:rPr>
              <a:t>Conv</a:t>
            </a:r>
            <a:endParaRPr sz="1865">
              <a:solidFill>
                <a:prstClr val="black"/>
              </a:solidFill>
              <a:latin typeface="Calibri" panose="020F0502020204030204"/>
            </a:endParaRPr>
          </a:p>
        </p:txBody>
      </p:sp>
      <p:cxnSp>
        <p:nvCxnSpPr>
          <p:cNvPr id="17" name="Google Shape;279;p19">
            <a:extLst>
              <a:ext uri="{FF2B5EF4-FFF2-40B4-BE49-F238E27FC236}">
                <a16:creationId xmlns:a16="http://schemas.microsoft.com/office/drawing/2014/main" id="{F1D35BFB-1E77-2241-86D1-61BC21E0A4D6}"/>
              </a:ext>
            </a:extLst>
          </p:cNvPr>
          <p:cNvCxnSpPr/>
          <p:nvPr/>
        </p:nvCxnSpPr>
        <p:spPr>
          <a:xfrm>
            <a:off x="4993126" y="3514419"/>
            <a:ext cx="374003" cy="0"/>
          </a:xfrm>
          <a:prstGeom prst="straightConnector1">
            <a:avLst/>
          </a:prstGeom>
          <a:noFill/>
          <a:ln w="19050" cap="flat" cmpd="sng">
            <a:solidFill>
              <a:schemeClr val="dk2"/>
            </a:solidFill>
            <a:prstDash val="solid"/>
            <a:round/>
            <a:headEnd type="none" w="med" len="med"/>
            <a:tailEnd type="triangle" w="med" len="med"/>
          </a:ln>
        </p:spPr>
      </p:cxnSp>
      <p:sp>
        <p:nvSpPr>
          <p:cNvPr id="18" name="Google Shape;280;p19">
            <a:extLst>
              <a:ext uri="{FF2B5EF4-FFF2-40B4-BE49-F238E27FC236}">
                <a16:creationId xmlns:a16="http://schemas.microsoft.com/office/drawing/2014/main" id="{28B84FCE-21F8-1B48-A48F-01852E91F157}"/>
              </a:ext>
            </a:extLst>
          </p:cNvPr>
          <p:cNvSpPr txBox="1"/>
          <p:nvPr/>
        </p:nvSpPr>
        <p:spPr>
          <a:xfrm>
            <a:off x="4826670" y="3148815"/>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dirty="0">
                <a:solidFill>
                  <a:prstClr val="black"/>
                </a:solidFill>
                <a:latin typeface="Calibri" panose="020F0502020204030204"/>
              </a:rPr>
              <a:t>Conv</a:t>
            </a:r>
            <a:endParaRPr sz="1865" dirty="0">
              <a:solidFill>
                <a:prstClr val="black"/>
              </a:solidFill>
              <a:latin typeface="Calibri" panose="020F0502020204030204"/>
            </a:endParaRPr>
          </a:p>
        </p:txBody>
      </p:sp>
      <p:sp>
        <p:nvSpPr>
          <p:cNvPr id="19" name="Google Shape;281;p19">
            <a:extLst>
              <a:ext uri="{FF2B5EF4-FFF2-40B4-BE49-F238E27FC236}">
                <a16:creationId xmlns:a16="http://schemas.microsoft.com/office/drawing/2014/main" id="{FE3C4983-2D5D-5543-AF6E-4DDC25FB4CB6}"/>
              </a:ext>
            </a:extLst>
          </p:cNvPr>
          <p:cNvSpPr/>
          <p:nvPr/>
        </p:nvSpPr>
        <p:spPr>
          <a:xfrm rot="5400000">
            <a:off x="3589065" y="3120897"/>
            <a:ext cx="345210" cy="2558333"/>
          </a:xfrm>
          <a:prstGeom prst="rightBrace">
            <a:avLst>
              <a:gd name="adj1" fmla="val 47241"/>
              <a:gd name="adj2" fmla="val 50000"/>
            </a:avLst>
          </a:prstGeom>
          <a:no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grpSp>
        <p:nvGrpSpPr>
          <p:cNvPr id="20" name="Google Shape;282;p19">
            <a:extLst>
              <a:ext uri="{FF2B5EF4-FFF2-40B4-BE49-F238E27FC236}">
                <a16:creationId xmlns:a16="http://schemas.microsoft.com/office/drawing/2014/main" id="{E5B60F84-3245-6242-88ED-8E20A8613898}"/>
              </a:ext>
            </a:extLst>
          </p:cNvPr>
          <p:cNvGrpSpPr/>
          <p:nvPr/>
        </p:nvGrpSpPr>
        <p:grpSpPr>
          <a:xfrm>
            <a:off x="7153389" y="2662454"/>
            <a:ext cx="1935342" cy="1437587"/>
            <a:chOff x="3688175" y="943350"/>
            <a:chExt cx="5279100" cy="3521825"/>
          </a:xfrm>
        </p:grpSpPr>
        <p:sp>
          <p:nvSpPr>
            <p:cNvPr id="21" name="Google Shape;283;p19">
              <a:extLst>
                <a:ext uri="{FF2B5EF4-FFF2-40B4-BE49-F238E27FC236}">
                  <a16:creationId xmlns:a16="http://schemas.microsoft.com/office/drawing/2014/main" id="{415333A8-F062-224F-838A-D4EB2B7C020A}"/>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2" name="Google Shape;284;p19">
              <a:extLst>
                <a:ext uri="{FF2B5EF4-FFF2-40B4-BE49-F238E27FC236}">
                  <a16:creationId xmlns:a16="http://schemas.microsoft.com/office/drawing/2014/main" id="{F5BD9A81-ABC5-714E-BD88-0EBF3716381A}"/>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23" name="Google Shape;285;p19">
              <a:extLst>
                <a:ext uri="{FF2B5EF4-FFF2-40B4-BE49-F238E27FC236}">
                  <a16:creationId xmlns:a16="http://schemas.microsoft.com/office/drawing/2014/main" id="{4C1E0773-E852-FC40-8658-6577EE72580F}"/>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24" name="Google Shape;286;p19">
              <a:extLst>
                <a:ext uri="{FF2B5EF4-FFF2-40B4-BE49-F238E27FC236}">
                  <a16:creationId xmlns:a16="http://schemas.microsoft.com/office/drawing/2014/main" id="{ACB2AD29-8590-A54A-B37F-1F6CDC7A192F}"/>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25" name="Google Shape;287;p19">
            <a:extLst>
              <a:ext uri="{FF2B5EF4-FFF2-40B4-BE49-F238E27FC236}">
                <a16:creationId xmlns:a16="http://schemas.microsoft.com/office/drawing/2014/main" id="{5BBAA763-172D-104C-A167-BD2E3FA346E6}"/>
              </a:ext>
            </a:extLst>
          </p:cNvPr>
          <p:cNvSpPr/>
          <p:nvPr/>
        </p:nvSpPr>
        <p:spPr>
          <a:xfrm>
            <a:off x="5494477" y="2639971"/>
            <a:ext cx="825085" cy="1525103"/>
          </a:xfrm>
          <a:prstGeom prst="cube">
            <a:avLst>
              <a:gd name="adj" fmla="val 3835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6" name="Google Shape;288;p19">
            <a:extLst>
              <a:ext uri="{FF2B5EF4-FFF2-40B4-BE49-F238E27FC236}">
                <a16:creationId xmlns:a16="http://schemas.microsoft.com/office/drawing/2014/main" id="{E2EF782E-FBCA-5C48-B59A-9801D9CF5F53}"/>
              </a:ext>
            </a:extLst>
          </p:cNvPr>
          <p:cNvSpPr txBox="1"/>
          <p:nvPr/>
        </p:nvSpPr>
        <p:spPr>
          <a:xfrm>
            <a:off x="5317217" y="4267948"/>
            <a:ext cx="1336752"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分值</a:t>
            </a:r>
            <a:r>
              <a:rPr lang="en" sz="1865" dirty="0">
                <a:solidFill>
                  <a:prstClr val="black"/>
                </a:solidFill>
                <a:latin typeface="Calibri" panose="020F0502020204030204"/>
              </a:rPr>
              <a: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C x H x W</a:t>
            </a:r>
            <a:endParaRPr sz="1865" dirty="0">
              <a:solidFill>
                <a:prstClr val="black"/>
              </a:solidFill>
              <a:latin typeface="Calibri" panose="020F0502020204030204"/>
            </a:endParaRPr>
          </a:p>
        </p:txBody>
      </p:sp>
      <p:cxnSp>
        <p:nvCxnSpPr>
          <p:cNvPr id="27" name="Google Shape;289;p19">
            <a:extLst>
              <a:ext uri="{FF2B5EF4-FFF2-40B4-BE49-F238E27FC236}">
                <a16:creationId xmlns:a16="http://schemas.microsoft.com/office/drawing/2014/main" id="{B95ABB72-18E3-9142-B54E-0AC6220497DA}"/>
              </a:ext>
            </a:extLst>
          </p:cNvPr>
          <p:cNvCxnSpPr/>
          <p:nvPr/>
        </p:nvCxnSpPr>
        <p:spPr>
          <a:xfrm>
            <a:off x="6468352" y="3514419"/>
            <a:ext cx="374003" cy="0"/>
          </a:xfrm>
          <a:prstGeom prst="straightConnector1">
            <a:avLst/>
          </a:prstGeom>
          <a:noFill/>
          <a:ln w="19050" cap="flat" cmpd="sng">
            <a:solidFill>
              <a:schemeClr val="dk2"/>
            </a:solidFill>
            <a:prstDash val="solid"/>
            <a:round/>
            <a:headEnd type="none" w="med" len="med"/>
            <a:tailEnd type="triangle" w="med" len="med"/>
          </a:ln>
        </p:spPr>
      </p:cxnSp>
      <p:sp>
        <p:nvSpPr>
          <p:cNvPr id="28" name="Google Shape;290;p19">
            <a:extLst>
              <a:ext uri="{FF2B5EF4-FFF2-40B4-BE49-F238E27FC236}">
                <a16:creationId xmlns:a16="http://schemas.microsoft.com/office/drawing/2014/main" id="{A0ED5867-7386-5B41-A66A-D490DB68C1F8}"/>
              </a:ext>
            </a:extLst>
          </p:cNvPr>
          <p:cNvSpPr txBox="1"/>
          <p:nvPr/>
        </p:nvSpPr>
        <p:spPr>
          <a:xfrm>
            <a:off x="6225717" y="3148815"/>
            <a:ext cx="1004150" cy="365605"/>
          </a:xfrm>
          <a:prstGeom prst="rect">
            <a:avLst/>
          </a:prstGeom>
          <a:noFill/>
          <a:ln>
            <a:noFill/>
          </a:ln>
        </p:spPr>
        <p:txBody>
          <a:bodyPr spcFirstLastPara="1" wrap="square" lIns="91401" tIns="91401" rIns="91401" bIns="91401" anchor="t" anchorCtr="0">
            <a:noAutofit/>
          </a:bodyPr>
          <a:lstStyle/>
          <a:p>
            <a:pPr algn="ctr" defTabSz="685800"/>
            <a:r>
              <a:rPr lang="en" sz="1865" dirty="0">
                <a:solidFill>
                  <a:prstClr val="black"/>
                </a:solidFill>
                <a:latin typeface="Calibri" panose="020F0502020204030204"/>
              </a:rPr>
              <a:t>argmax</a:t>
            </a:r>
            <a:endParaRPr sz="1865" dirty="0">
              <a:solidFill>
                <a:prstClr val="black"/>
              </a:solidFill>
              <a:latin typeface="Calibri" panose="020F0502020204030204"/>
            </a:endParaRPr>
          </a:p>
        </p:txBody>
      </p:sp>
      <p:sp>
        <p:nvSpPr>
          <p:cNvPr id="29" name="Google Shape;291;p19">
            <a:extLst>
              <a:ext uri="{FF2B5EF4-FFF2-40B4-BE49-F238E27FC236}">
                <a16:creationId xmlns:a16="http://schemas.microsoft.com/office/drawing/2014/main" id="{7710A404-CDBB-3545-8A0F-F4F79CF8A43B}"/>
              </a:ext>
            </a:extLst>
          </p:cNvPr>
          <p:cNvSpPr txBox="1"/>
          <p:nvPr/>
        </p:nvSpPr>
        <p:spPr>
          <a:xfrm>
            <a:off x="7460680" y="4299289"/>
            <a:ext cx="1336752"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预测</a:t>
            </a:r>
            <a:r>
              <a:rPr lang="en" sz="1865" dirty="0">
                <a:solidFill>
                  <a:prstClr val="black"/>
                </a:solidFill>
                <a:latin typeface="Calibri" panose="020F0502020204030204"/>
              </a:rPr>
              <a: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H x W</a:t>
            </a:r>
            <a:endParaRPr sz="1865" dirty="0">
              <a:solidFill>
                <a:prstClr val="black"/>
              </a:solidFill>
              <a:latin typeface="Calibri" panose="020F0502020204030204"/>
            </a:endParaRPr>
          </a:p>
        </p:txBody>
      </p:sp>
      <p:sp>
        <p:nvSpPr>
          <p:cNvPr id="30" name="Google Shape;292;p19">
            <a:extLst>
              <a:ext uri="{FF2B5EF4-FFF2-40B4-BE49-F238E27FC236}">
                <a16:creationId xmlns:a16="http://schemas.microsoft.com/office/drawing/2014/main" id="{199179BB-FC45-7D45-8224-1418FCFECDFE}"/>
              </a:ext>
            </a:extLst>
          </p:cNvPr>
          <p:cNvSpPr txBox="1"/>
          <p:nvPr/>
        </p:nvSpPr>
        <p:spPr>
          <a:xfrm>
            <a:off x="2021237" y="1721290"/>
            <a:ext cx="4848837" cy="821482"/>
          </a:xfrm>
          <a:prstGeom prst="rect">
            <a:avLst/>
          </a:prstGeom>
          <a:noFill/>
          <a:ln>
            <a:noFill/>
          </a:ln>
        </p:spPr>
        <p:txBody>
          <a:bodyPr spcFirstLastPara="1" wrap="square" lIns="91401" tIns="91401" rIns="91401" bIns="91401" anchor="t" anchorCtr="0">
            <a:noAutofit/>
          </a:bodyPr>
          <a:lstStyle/>
          <a:p>
            <a:pPr defTabSz="685800"/>
            <a:r>
              <a:rPr lang="zh-CN" altLang="en" sz="1865" dirty="0">
                <a:solidFill>
                  <a:prstClr val="black"/>
                </a:solidFill>
              </a:rPr>
              <a:t>将</a:t>
            </a:r>
            <a:r>
              <a:rPr lang="zh-CN" altLang="en-US" sz="1865" dirty="0">
                <a:solidFill>
                  <a:prstClr val="black"/>
                </a:solidFill>
              </a:rPr>
              <a:t>网络设计为多个卷积层级联来一次实现所有像素预测</a:t>
            </a:r>
            <a:r>
              <a:rPr lang="en" sz="1865" dirty="0">
                <a:solidFill>
                  <a:prstClr val="black"/>
                </a:solidFill>
                <a:latin typeface="Calibri" panose="020F0502020204030204"/>
              </a:rPr>
              <a:t>!</a:t>
            </a:r>
            <a:endParaRPr sz="1865" dirty="0">
              <a:solidFill>
                <a:prstClr val="black"/>
              </a:solidFill>
              <a:latin typeface="Calibri" panose="020F0502020204030204"/>
            </a:endParaRPr>
          </a:p>
        </p:txBody>
      </p:sp>
      <p:sp>
        <p:nvSpPr>
          <p:cNvPr id="31" name="TextBox 30">
            <a:extLst>
              <a:ext uri="{FF2B5EF4-FFF2-40B4-BE49-F238E27FC236}">
                <a16:creationId xmlns:a16="http://schemas.microsoft.com/office/drawing/2014/main" id="{50011888-E393-BF45-B92E-3799DA1045DE}"/>
              </a:ext>
            </a:extLst>
          </p:cNvPr>
          <p:cNvSpPr txBox="1"/>
          <p:nvPr/>
        </p:nvSpPr>
        <p:spPr>
          <a:xfrm>
            <a:off x="5334236" y="5215924"/>
            <a:ext cx="3071675" cy="415498"/>
          </a:xfrm>
          <a:prstGeom prst="rect">
            <a:avLst/>
          </a:prstGeom>
          <a:noFill/>
        </p:spPr>
        <p:txBody>
          <a:bodyPr wrap="none" rtlCol="0">
            <a:spAutoFit/>
          </a:bodyPr>
          <a:lstStyle/>
          <a:p>
            <a:pPr defTabSz="685800"/>
            <a:r>
              <a:rPr lang="zh-CN" altLang="en-US" sz="2100" dirty="0">
                <a:solidFill>
                  <a:prstClr val="black"/>
                </a:solidFill>
                <a:latin typeface="Calibri" panose="020F0502020204030204"/>
              </a:rPr>
              <a:t>损失函数</a:t>
            </a:r>
            <a:r>
              <a:rPr lang="en-US" sz="2100" dirty="0">
                <a:solidFill>
                  <a:prstClr val="black"/>
                </a:solidFill>
                <a:latin typeface="Calibri" panose="020F0502020204030204"/>
              </a:rPr>
              <a:t>: </a:t>
            </a:r>
            <a:r>
              <a:rPr lang="zh-CN" altLang="en-US" sz="2100" dirty="0">
                <a:solidFill>
                  <a:prstClr val="black"/>
                </a:solidFill>
                <a:latin typeface="Calibri" panose="020F0502020204030204"/>
              </a:rPr>
              <a:t>每像素交叉熵</a:t>
            </a:r>
            <a:endParaRPr lang="en-US" sz="2100" dirty="0">
              <a:solidFill>
                <a:prstClr val="black"/>
              </a:solidFill>
              <a:latin typeface="Calibri" panose="020F0502020204030204"/>
            </a:endParaRPr>
          </a:p>
        </p:txBody>
      </p:sp>
      <p:sp>
        <p:nvSpPr>
          <p:cNvPr id="32" name="TextBox 31">
            <a:extLst>
              <a:ext uri="{FF2B5EF4-FFF2-40B4-BE49-F238E27FC236}">
                <a16:creationId xmlns:a16="http://schemas.microsoft.com/office/drawing/2014/main" id="{0FEC7EBB-43F7-3049-8AC0-00A753505B4F}"/>
              </a:ext>
            </a:extLst>
          </p:cNvPr>
          <p:cNvSpPr txBox="1"/>
          <p:nvPr/>
        </p:nvSpPr>
        <p:spPr>
          <a:xfrm>
            <a:off x="14935" y="5416922"/>
            <a:ext cx="4620176" cy="253916"/>
          </a:xfrm>
          <a:prstGeom prst="rect">
            <a:avLst/>
          </a:prstGeom>
          <a:noFill/>
        </p:spPr>
        <p:txBody>
          <a:bodyPr wrap="none" rtlCol="0">
            <a:spAutoFit/>
          </a:bodyPr>
          <a:lstStyle/>
          <a:p>
            <a:pPr defTabSz="685800"/>
            <a:r>
              <a:rPr lang="en-US" sz="1050" dirty="0">
                <a:solidFill>
                  <a:prstClr val="black"/>
                </a:solidFill>
                <a:latin typeface="Calibri" panose="020F0502020204030204"/>
              </a:rPr>
              <a:t>Long et al, “Fully convolutional networks for semantic segmentation”, CVPR 2015</a:t>
            </a:r>
          </a:p>
        </p:txBody>
      </p:sp>
    </p:spTree>
    <p:extLst>
      <p:ext uri="{BB962C8B-B14F-4D97-AF65-F5344CB8AC3E}">
        <p14:creationId xmlns:p14="http://schemas.microsoft.com/office/powerpoint/2010/main" val="3058750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4E57-BD14-D640-B8E3-CB64C720D4EC}"/>
              </a:ext>
            </a:extLst>
          </p:cNvPr>
          <p:cNvSpPr>
            <a:spLocks noGrp="1"/>
          </p:cNvSpPr>
          <p:nvPr>
            <p:ph type="title"/>
          </p:nvPr>
        </p:nvSpPr>
        <p:spPr>
          <a:xfrm>
            <a:off x="628650" y="1131094"/>
            <a:ext cx="8342356" cy="513268"/>
          </a:xfrm>
        </p:spPr>
        <p:txBody>
          <a:bodyPr>
            <a:normAutofit fontScale="90000"/>
          </a:bodyPr>
          <a:lstStyle/>
          <a:p>
            <a:r>
              <a:rPr lang="zh-CN" altLang="en-US" dirty="0"/>
              <a:t>语义分割</a:t>
            </a:r>
            <a:r>
              <a:rPr lang="en-US" altLang="zh-CN" dirty="0"/>
              <a:t>: </a:t>
            </a:r>
            <a:r>
              <a:rPr lang="zh-CN" altLang="en-US" dirty="0"/>
              <a:t>全卷积网络</a:t>
            </a:r>
            <a:endParaRPr lang="en-US" dirty="0"/>
          </a:p>
        </p:txBody>
      </p:sp>
      <p:sp>
        <p:nvSpPr>
          <p:cNvPr id="3" name="Slide Number Placeholder 2">
            <a:extLst>
              <a:ext uri="{FF2B5EF4-FFF2-40B4-BE49-F238E27FC236}">
                <a16:creationId xmlns:a16="http://schemas.microsoft.com/office/drawing/2014/main" id="{A137D9BE-1C96-D440-B3A8-41AD779C3BCE}"/>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34</a:t>
            </a:fld>
            <a:endParaRPr lang="en-US" dirty="0">
              <a:latin typeface="Calibri" panose="020F0502020204030204"/>
            </a:endParaRPr>
          </a:p>
        </p:txBody>
      </p:sp>
      <p:pic>
        <p:nvPicPr>
          <p:cNvPr id="4" name="Google Shape;266;p19">
            <a:extLst>
              <a:ext uri="{FF2B5EF4-FFF2-40B4-BE49-F238E27FC236}">
                <a16:creationId xmlns:a16="http://schemas.microsoft.com/office/drawing/2014/main" id="{E38DDD4D-FFDC-D649-A37B-2BE08BF4ACA9}"/>
              </a:ext>
            </a:extLst>
          </p:cNvPr>
          <p:cNvPicPr preferRelativeResize="0"/>
          <p:nvPr/>
        </p:nvPicPr>
        <p:blipFill>
          <a:blip r:embed="rId2">
            <a:alphaModFix/>
          </a:blip>
          <a:stretch>
            <a:fillRect/>
          </a:stretch>
        </p:blipFill>
        <p:spPr>
          <a:xfrm>
            <a:off x="190725" y="2895995"/>
            <a:ext cx="1794359" cy="1195763"/>
          </a:xfrm>
          <a:prstGeom prst="rect">
            <a:avLst/>
          </a:prstGeom>
          <a:noFill/>
          <a:ln>
            <a:noFill/>
          </a:ln>
        </p:spPr>
      </p:pic>
      <p:sp>
        <p:nvSpPr>
          <p:cNvPr id="5" name="Google Shape;267;p19">
            <a:extLst>
              <a:ext uri="{FF2B5EF4-FFF2-40B4-BE49-F238E27FC236}">
                <a16:creationId xmlns:a16="http://schemas.microsoft.com/office/drawing/2014/main" id="{7F0292F9-1CD2-3046-AF41-B6A607FCC916}"/>
              </a:ext>
            </a:extLst>
          </p:cNvPr>
          <p:cNvSpPr txBox="1"/>
          <p:nvPr/>
        </p:nvSpPr>
        <p:spPr>
          <a:xfrm>
            <a:off x="666676" y="4126685"/>
            <a:ext cx="9598" cy="38390"/>
          </a:xfrm>
          <a:prstGeom prst="rect">
            <a:avLst/>
          </a:prstGeom>
          <a:noFill/>
          <a:ln>
            <a:noFill/>
          </a:ln>
        </p:spPr>
        <p:txBody>
          <a:bodyPr spcFirstLastPara="1" wrap="square" lIns="91401" tIns="91401" rIns="91401" bIns="91401" anchor="t" anchorCtr="0">
            <a:noAutofit/>
          </a:bodyPr>
          <a:lstStyle/>
          <a:p>
            <a:pPr defTabSz="685800"/>
            <a:endParaRPr sz="1865">
              <a:solidFill>
                <a:prstClr val="black"/>
              </a:solidFill>
              <a:latin typeface="Calibri" panose="020F0502020204030204"/>
            </a:endParaRPr>
          </a:p>
        </p:txBody>
      </p:sp>
      <p:sp>
        <p:nvSpPr>
          <p:cNvPr id="6" name="Google Shape;268;p19">
            <a:extLst>
              <a:ext uri="{FF2B5EF4-FFF2-40B4-BE49-F238E27FC236}">
                <a16:creationId xmlns:a16="http://schemas.microsoft.com/office/drawing/2014/main" id="{2C5D563F-50FF-2146-B4AC-5D690E75215E}"/>
              </a:ext>
            </a:extLst>
          </p:cNvPr>
          <p:cNvSpPr txBox="1"/>
          <p:nvPr/>
        </p:nvSpPr>
        <p:spPr>
          <a:xfrm>
            <a:off x="545945" y="4126684"/>
            <a:ext cx="1083918" cy="546758"/>
          </a:xfrm>
          <a:prstGeom prst="rect">
            <a:avLst/>
          </a:prstGeom>
          <a:noFill/>
          <a:ln>
            <a:noFill/>
          </a:ln>
        </p:spPr>
        <p:txBody>
          <a:bodyPr spcFirstLastPara="1" wrap="square" lIns="91401" tIns="91401" rIns="91401" bIns="91401" anchor="t" anchorCtr="0">
            <a:noAutofit/>
          </a:bodyPr>
          <a:lstStyle/>
          <a:p>
            <a:pPr algn="ctr" defTabSz="685800"/>
            <a:r>
              <a:rPr lang="en" sz="1865">
                <a:solidFill>
                  <a:prstClr val="black"/>
                </a:solidFill>
                <a:latin typeface="Calibri" panose="020F0502020204030204"/>
              </a:rPr>
              <a:t>Input:</a:t>
            </a:r>
            <a:endParaRPr sz="1865">
              <a:solidFill>
                <a:prstClr val="black"/>
              </a:solidFill>
              <a:latin typeface="Calibri" panose="020F0502020204030204"/>
            </a:endParaRPr>
          </a:p>
          <a:p>
            <a:pPr algn="ctr" defTabSz="685800"/>
            <a:r>
              <a:rPr lang="en" sz="1865">
                <a:solidFill>
                  <a:prstClr val="black"/>
                </a:solidFill>
                <a:latin typeface="Calibri" panose="020F0502020204030204"/>
              </a:rPr>
              <a:t>3 x H x W</a:t>
            </a:r>
            <a:endParaRPr sz="1865">
              <a:solidFill>
                <a:prstClr val="black"/>
              </a:solidFill>
              <a:latin typeface="Calibri" panose="020F0502020204030204"/>
            </a:endParaRPr>
          </a:p>
        </p:txBody>
      </p:sp>
      <p:sp>
        <p:nvSpPr>
          <p:cNvPr id="7" name="Google Shape;269;p19">
            <a:extLst>
              <a:ext uri="{FF2B5EF4-FFF2-40B4-BE49-F238E27FC236}">
                <a16:creationId xmlns:a16="http://schemas.microsoft.com/office/drawing/2014/main" id="{15CB9842-41D8-7242-A73A-2DBCCCE6514F}"/>
              </a:ext>
            </a:extLst>
          </p:cNvPr>
          <p:cNvSpPr/>
          <p:nvPr/>
        </p:nvSpPr>
        <p:spPr>
          <a:xfrm>
            <a:off x="2557833" y="2601582"/>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8" name="Google Shape;270;p19">
            <a:extLst>
              <a:ext uri="{FF2B5EF4-FFF2-40B4-BE49-F238E27FC236}">
                <a16:creationId xmlns:a16="http://schemas.microsoft.com/office/drawing/2014/main" id="{8BED8981-D098-3145-A301-1DC3C4DDB9F3}"/>
              </a:ext>
            </a:extLst>
          </p:cNvPr>
          <p:cNvSpPr/>
          <p:nvPr/>
        </p:nvSpPr>
        <p:spPr>
          <a:xfrm>
            <a:off x="3515959" y="2601582"/>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9" name="Google Shape;271;p19">
            <a:extLst>
              <a:ext uri="{FF2B5EF4-FFF2-40B4-BE49-F238E27FC236}">
                <a16:creationId xmlns:a16="http://schemas.microsoft.com/office/drawing/2014/main" id="{1FD717A2-8FA5-5444-B537-787BFFEEB5A1}"/>
              </a:ext>
            </a:extLst>
          </p:cNvPr>
          <p:cNvSpPr/>
          <p:nvPr/>
        </p:nvSpPr>
        <p:spPr>
          <a:xfrm>
            <a:off x="4496423" y="2601582"/>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11" name="Google Shape;273;p19">
            <a:extLst>
              <a:ext uri="{FF2B5EF4-FFF2-40B4-BE49-F238E27FC236}">
                <a16:creationId xmlns:a16="http://schemas.microsoft.com/office/drawing/2014/main" id="{DBF2E15B-AA78-E84A-91BF-727486FAE0BD}"/>
              </a:ext>
            </a:extLst>
          </p:cNvPr>
          <p:cNvCxnSpPr/>
          <p:nvPr/>
        </p:nvCxnSpPr>
        <p:spPr>
          <a:xfrm>
            <a:off x="2086356" y="3483977"/>
            <a:ext cx="374003" cy="0"/>
          </a:xfrm>
          <a:prstGeom prst="straightConnector1">
            <a:avLst/>
          </a:prstGeom>
          <a:noFill/>
          <a:ln w="19050" cap="flat" cmpd="sng">
            <a:solidFill>
              <a:schemeClr val="dk2"/>
            </a:solidFill>
            <a:prstDash val="solid"/>
            <a:round/>
            <a:headEnd type="none" w="med" len="med"/>
            <a:tailEnd type="triangle" w="med" len="med"/>
          </a:ln>
        </p:spPr>
      </p:cxnSp>
      <p:sp>
        <p:nvSpPr>
          <p:cNvPr id="12" name="Google Shape;274;p19">
            <a:extLst>
              <a:ext uri="{FF2B5EF4-FFF2-40B4-BE49-F238E27FC236}">
                <a16:creationId xmlns:a16="http://schemas.microsoft.com/office/drawing/2014/main" id="{9734E85E-688A-EF49-9E54-416C43385D97}"/>
              </a:ext>
            </a:extLst>
          </p:cNvPr>
          <p:cNvSpPr txBox="1"/>
          <p:nvPr/>
        </p:nvSpPr>
        <p:spPr>
          <a:xfrm>
            <a:off x="1919899" y="3118372"/>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a:solidFill>
                  <a:prstClr val="black"/>
                </a:solidFill>
                <a:latin typeface="Calibri" panose="020F0502020204030204"/>
              </a:rPr>
              <a:t>Conv</a:t>
            </a:r>
            <a:endParaRPr sz="1865">
              <a:solidFill>
                <a:prstClr val="black"/>
              </a:solidFill>
              <a:latin typeface="Calibri" panose="020F0502020204030204"/>
            </a:endParaRPr>
          </a:p>
        </p:txBody>
      </p:sp>
      <p:cxnSp>
        <p:nvCxnSpPr>
          <p:cNvPr id="13" name="Google Shape;275;p19">
            <a:extLst>
              <a:ext uri="{FF2B5EF4-FFF2-40B4-BE49-F238E27FC236}">
                <a16:creationId xmlns:a16="http://schemas.microsoft.com/office/drawing/2014/main" id="{BC277B10-80F0-1C46-A835-7C378D281C1B}"/>
              </a:ext>
            </a:extLst>
          </p:cNvPr>
          <p:cNvCxnSpPr/>
          <p:nvPr/>
        </p:nvCxnSpPr>
        <p:spPr>
          <a:xfrm>
            <a:off x="3000518" y="3483977"/>
            <a:ext cx="374003" cy="0"/>
          </a:xfrm>
          <a:prstGeom prst="straightConnector1">
            <a:avLst/>
          </a:prstGeom>
          <a:noFill/>
          <a:ln w="19050" cap="flat" cmpd="sng">
            <a:solidFill>
              <a:schemeClr val="dk2"/>
            </a:solidFill>
            <a:prstDash val="solid"/>
            <a:round/>
            <a:headEnd type="none" w="med" len="med"/>
            <a:tailEnd type="triangle" w="med" len="med"/>
          </a:ln>
        </p:spPr>
      </p:cxnSp>
      <p:sp>
        <p:nvSpPr>
          <p:cNvPr id="14" name="Google Shape;276;p19">
            <a:extLst>
              <a:ext uri="{FF2B5EF4-FFF2-40B4-BE49-F238E27FC236}">
                <a16:creationId xmlns:a16="http://schemas.microsoft.com/office/drawing/2014/main" id="{819136F7-4FA7-6445-BC5E-86B40424897D}"/>
              </a:ext>
            </a:extLst>
          </p:cNvPr>
          <p:cNvSpPr txBox="1"/>
          <p:nvPr/>
        </p:nvSpPr>
        <p:spPr>
          <a:xfrm>
            <a:off x="2834062" y="3118372"/>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dirty="0">
                <a:solidFill>
                  <a:prstClr val="black"/>
                </a:solidFill>
                <a:latin typeface="Calibri" panose="020F0502020204030204"/>
              </a:rPr>
              <a:t>Conv</a:t>
            </a:r>
            <a:endParaRPr sz="1865" dirty="0">
              <a:solidFill>
                <a:prstClr val="black"/>
              </a:solidFill>
              <a:latin typeface="Calibri" panose="020F0502020204030204"/>
            </a:endParaRPr>
          </a:p>
        </p:txBody>
      </p:sp>
      <p:cxnSp>
        <p:nvCxnSpPr>
          <p:cNvPr id="15" name="Google Shape;277;p19">
            <a:extLst>
              <a:ext uri="{FF2B5EF4-FFF2-40B4-BE49-F238E27FC236}">
                <a16:creationId xmlns:a16="http://schemas.microsoft.com/office/drawing/2014/main" id="{390F0046-40B3-0945-B02F-4EDA9FE4B2C4}"/>
              </a:ext>
            </a:extLst>
          </p:cNvPr>
          <p:cNvCxnSpPr/>
          <p:nvPr/>
        </p:nvCxnSpPr>
        <p:spPr>
          <a:xfrm>
            <a:off x="3990860" y="3483977"/>
            <a:ext cx="374003" cy="0"/>
          </a:xfrm>
          <a:prstGeom prst="straightConnector1">
            <a:avLst/>
          </a:prstGeom>
          <a:noFill/>
          <a:ln w="19050" cap="flat" cmpd="sng">
            <a:solidFill>
              <a:schemeClr val="dk2"/>
            </a:solidFill>
            <a:prstDash val="solid"/>
            <a:round/>
            <a:headEnd type="none" w="med" len="med"/>
            <a:tailEnd type="triangle" w="med" len="med"/>
          </a:ln>
        </p:spPr>
      </p:cxnSp>
      <p:sp>
        <p:nvSpPr>
          <p:cNvPr id="16" name="Google Shape;278;p19">
            <a:extLst>
              <a:ext uri="{FF2B5EF4-FFF2-40B4-BE49-F238E27FC236}">
                <a16:creationId xmlns:a16="http://schemas.microsoft.com/office/drawing/2014/main" id="{9C949F74-4950-3A4E-AFA0-0CA75767CFD3}"/>
              </a:ext>
            </a:extLst>
          </p:cNvPr>
          <p:cNvSpPr txBox="1"/>
          <p:nvPr/>
        </p:nvSpPr>
        <p:spPr>
          <a:xfrm>
            <a:off x="3824404" y="3118372"/>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a:solidFill>
                  <a:prstClr val="black"/>
                </a:solidFill>
                <a:latin typeface="Calibri" panose="020F0502020204030204"/>
              </a:rPr>
              <a:t>Conv</a:t>
            </a:r>
            <a:endParaRPr sz="1865">
              <a:solidFill>
                <a:prstClr val="black"/>
              </a:solidFill>
              <a:latin typeface="Calibri" panose="020F0502020204030204"/>
            </a:endParaRPr>
          </a:p>
        </p:txBody>
      </p:sp>
      <p:cxnSp>
        <p:nvCxnSpPr>
          <p:cNvPr id="17" name="Google Shape;279;p19">
            <a:extLst>
              <a:ext uri="{FF2B5EF4-FFF2-40B4-BE49-F238E27FC236}">
                <a16:creationId xmlns:a16="http://schemas.microsoft.com/office/drawing/2014/main" id="{F1D35BFB-1E77-2241-86D1-61BC21E0A4D6}"/>
              </a:ext>
            </a:extLst>
          </p:cNvPr>
          <p:cNvCxnSpPr/>
          <p:nvPr/>
        </p:nvCxnSpPr>
        <p:spPr>
          <a:xfrm>
            <a:off x="4993126" y="3514419"/>
            <a:ext cx="374003" cy="0"/>
          </a:xfrm>
          <a:prstGeom prst="straightConnector1">
            <a:avLst/>
          </a:prstGeom>
          <a:noFill/>
          <a:ln w="19050" cap="flat" cmpd="sng">
            <a:solidFill>
              <a:schemeClr val="dk2"/>
            </a:solidFill>
            <a:prstDash val="solid"/>
            <a:round/>
            <a:headEnd type="none" w="med" len="med"/>
            <a:tailEnd type="triangle" w="med" len="med"/>
          </a:ln>
        </p:spPr>
      </p:cxnSp>
      <p:sp>
        <p:nvSpPr>
          <p:cNvPr id="18" name="Google Shape;280;p19">
            <a:extLst>
              <a:ext uri="{FF2B5EF4-FFF2-40B4-BE49-F238E27FC236}">
                <a16:creationId xmlns:a16="http://schemas.microsoft.com/office/drawing/2014/main" id="{28B84FCE-21F8-1B48-A48F-01852E91F157}"/>
              </a:ext>
            </a:extLst>
          </p:cNvPr>
          <p:cNvSpPr txBox="1"/>
          <p:nvPr/>
        </p:nvSpPr>
        <p:spPr>
          <a:xfrm>
            <a:off x="4826670" y="3148815"/>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dirty="0">
                <a:solidFill>
                  <a:prstClr val="black"/>
                </a:solidFill>
                <a:latin typeface="Calibri" panose="020F0502020204030204"/>
              </a:rPr>
              <a:t>Conv</a:t>
            </a:r>
            <a:endParaRPr sz="1865" dirty="0">
              <a:solidFill>
                <a:prstClr val="black"/>
              </a:solidFill>
              <a:latin typeface="Calibri" panose="020F0502020204030204"/>
            </a:endParaRPr>
          </a:p>
        </p:txBody>
      </p:sp>
      <p:grpSp>
        <p:nvGrpSpPr>
          <p:cNvPr id="20" name="Google Shape;282;p19">
            <a:extLst>
              <a:ext uri="{FF2B5EF4-FFF2-40B4-BE49-F238E27FC236}">
                <a16:creationId xmlns:a16="http://schemas.microsoft.com/office/drawing/2014/main" id="{E5B60F84-3245-6242-88ED-8E20A8613898}"/>
              </a:ext>
            </a:extLst>
          </p:cNvPr>
          <p:cNvGrpSpPr/>
          <p:nvPr/>
        </p:nvGrpSpPr>
        <p:grpSpPr>
          <a:xfrm>
            <a:off x="7153389" y="2662454"/>
            <a:ext cx="1935342" cy="1437587"/>
            <a:chOff x="3688175" y="943350"/>
            <a:chExt cx="5279100" cy="3521825"/>
          </a:xfrm>
        </p:grpSpPr>
        <p:sp>
          <p:nvSpPr>
            <p:cNvPr id="21" name="Google Shape;283;p19">
              <a:extLst>
                <a:ext uri="{FF2B5EF4-FFF2-40B4-BE49-F238E27FC236}">
                  <a16:creationId xmlns:a16="http://schemas.microsoft.com/office/drawing/2014/main" id="{415333A8-F062-224F-838A-D4EB2B7C020A}"/>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2" name="Google Shape;284;p19">
              <a:extLst>
                <a:ext uri="{FF2B5EF4-FFF2-40B4-BE49-F238E27FC236}">
                  <a16:creationId xmlns:a16="http://schemas.microsoft.com/office/drawing/2014/main" id="{F5BD9A81-ABC5-714E-BD88-0EBF3716381A}"/>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23" name="Google Shape;285;p19">
              <a:extLst>
                <a:ext uri="{FF2B5EF4-FFF2-40B4-BE49-F238E27FC236}">
                  <a16:creationId xmlns:a16="http://schemas.microsoft.com/office/drawing/2014/main" id="{4C1E0773-E852-FC40-8658-6577EE72580F}"/>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24" name="Google Shape;286;p19">
              <a:extLst>
                <a:ext uri="{FF2B5EF4-FFF2-40B4-BE49-F238E27FC236}">
                  <a16:creationId xmlns:a16="http://schemas.microsoft.com/office/drawing/2014/main" id="{ACB2AD29-8590-A54A-B37F-1F6CDC7A192F}"/>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25" name="Google Shape;287;p19">
            <a:extLst>
              <a:ext uri="{FF2B5EF4-FFF2-40B4-BE49-F238E27FC236}">
                <a16:creationId xmlns:a16="http://schemas.microsoft.com/office/drawing/2014/main" id="{5BBAA763-172D-104C-A167-BD2E3FA346E6}"/>
              </a:ext>
            </a:extLst>
          </p:cNvPr>
          <p:cNvSpPr/>
          <p:nvPr/>
        </p:nvSpPr>
        <p:spPr>
          <a:xfrm>
            <a:off x="5494477" y="2639971"/>
            <a:ext cx="825085" cy="1525103"/>
          </a:xfrm>
          <a:prstGeom prst="cube">
            <a:avLst>
              <a:gd name="adj" fmla="val 3835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27" name="Google Shape;289;p19">
            <a:extLst>
              <a:ext uri="{FF2B5EF4-FFF2-40B4-BE49-F238E27FC236}">
                <a16:creationId xmlns:a16="http://schemas.microsoft.com/office/drawing/2014/main" id="{B95ABB72-18E3-9142-B54E-0AC6220497DA}"/>
              </a:ext>
            </a:extLst>
          </p:cNvPr>
          <p:cNvCxnSpPr/>
          <p:nvPr/>
        </p:nvCxnSpPr>
        <p:spPr>
          <a:xfrm>
            <a:off x="6468352" y="3514419"/>
            <a:ext cx="374003" cy="0"/>
          </a:xfrm>
          <a:prstGeom prst="straightConnector1">
            <a:avLst/>
          </a:prstGeom>
          <a:noFill/>
          <a:ln w="19050" cap="flat" cmpd="sng">
            <a:solidFill>
              <a:schemeClr val="dk2"/>
            </a:solidFill>
            <a:prstDash val="solid"/>
            <a:round/>
            <a:headEnd type="none" w="med" len="med"/>
            <a:tailEnd type="triangle" w="med" len="med"/>
          </a:ln>
        </p:spPr>
      </p:cxnSp>
      <p:sp>
        <p:nvSpPr>
          <p:cNvPr id="28" name="Google Shape;290;p19">
            <a:extLst>
              <a:ext uri="{FF2B5EF4-FFF2-40B4-BE49-F238E27FC236}">
                <a16:creationId xmlns:a16="http://schemas.microsoft.com/office/drawing/2014/main" id="{A0ED5867-7386-5B41-A66A-D490DB68C1F8}"/>
              </a:ext>
            </a:extLst>
          </p:cNvPr>
          <p:cNvSpPr txBox="1"/>
          <p:nvPr/>
        </p:nvSpPr>
        <p:spPr>
          <a:xfrm>
            <a:off x="6225717" y="3148815"/>
            <a:ext cx="1004150" cy="365605"/>
          </a:xfrm>
          <a:prstGeom prst="rect">
            <a:avLst/>
          </a:prstGeom>
          <a:noFill/>
          <a:ln>
            <a:noFill/>
          </a:ln>
        </p:spPr>
        <p:txBody>
          <a:bodyPr spcFirstLastPara="1" wrap="square" lIns="91401" tIns="91401" rIns="91401" bIns="91401" anchor="t" anchorCtr="0">
            <a:noAutofit/>
          </a:bodyPr>
          <a:lstStyle/>
          <a:p>
            <a:pPr algn="ctr" defTabSz="685800"/>
            <a:r>
              <a:rPr lang="en" sz="1865" dirty="0">
                <a:solidFill>
                  <a:prstClr val="black"/>
                </a:solidFill>
                <a:latin typeface="Calibri" panose="020F0502020204030204"/>
              </a:rPr>
              <a:t>argmax</a:t>
            </a:r>
            <a:endParaRPr sz="1865" dirty="0">
              <a:solidFill>
                <a:prstClr val="black"/>
              </a:solidFill>
              <a:latin typeface="Calibri" panose="020F0502020204030204"/>
            </a:endParaRPr>
          </a:p>
        </p:txBody>
      </p:sp>
      <p:sp>
        <p:nvSpPr>
          <p:cNvPr id="30" name="Google Shape;292;p19">
            <a:extLst>
              <a:ext uri="{FF2B5EF4-FFF2-40B4-BE49-F238E27FC236}">
                <a16:creationId xmlns:a16="http://schemas.microsoft.com/office/drawing/2014/main" id="{199179BB-FC45-7D45-8224-1418FCFECDFE}"/>
              </a:ext>
            </a:extLst>
          </p:cNvPr>
          <p:cNvSpPr txBox="1"/>
          <p:nvPr/>
        </p:nvSpPr>
        <p:spPr>
          <a:xfrm>
            <a:off x="2021237" y="1721290"/>
            <a:ext cx="4848837" cy="821482"/>
          </a:xfrm>
          <a:prstGeom prst="rect">
            <a:avLst/>
          </a:prstGeom>
          <a:noFill/>
          <a:ln>
            <a:noFill/>
          </a:ln>
        </p:spPr>
        <p:txBody>
          <a:bodyPr spcFirstLastPara="1" wrap="square" lIns="91401" tIns="91401" rIns="91401" bIns="91401" anchor="t" anchorCtr="0">
            <a:noAutofit/>
          </a:bodyPr>
          <a:lstStyle/>
          <a:p>
            <a:pPr defTabSz="685800"/>
            <a:r>
              <a:rPr lang="zh-CN" altLang="en" sz="1865" dirty="0">
                <a:solidFill>
                  <a:prstClr val="black"/>
                </a:solidFill>
              </a:rPr>
              <a:t>将</a:t>
            </a:r>
            <a:r>
              <a:rPr lang="zh-CN" altLang="en-US" sz="1865" dirty="0">
                <a:solidFill>
                  <a:prstClr val="black"/>
                </a:solidFill>
              </a:rPr>
              <a:t>网络设计为多个卷积层级联来一次实现所有像素预测</a:t>
            </a:r>
            <a:r>
              <a:rPr lang="en" sz="1865" dirty="0">
                <a:solidFill>
                  <a:prstClr val="black"/>
                </a:solidFill>
                <a:latin typeface="Calibri" panose="020F0502020204030204"/>
              </a:rPr>
              <a:t>!</a:t>
            </a:r>
            <a:endParaRPr sz="1865" dirty="0">
              <a:solidFill>
                <a:prstClr val="black"/>
              </a:solidFill>
              <a:latin typeface="Calibri" panose="020F0502020204030204"/>
            </a:endParaRPr>
          </a:p>
        </p:txBody>
      </p:sp>
      <p:sp>
        <p:nvSpPr>
          <p:cNvPr id="33" name="Google Shape;326;p20">
            <a:extLst>
              <a:ext uri="{FF2B5EF4-FFF2-40B4-BE49-F238E27FC236}">
                <a16:creationId xmlns:a16="http://schemas.microsoft.com/office/drawing/2014/main" id="{B9FCE812-4F60-D643-AC41-6ED3859E30B0}"/>
              </a:ext>
            </a:extLst>
          </p:cNvPr>
          <p:cNvSpPr txBox="1"/>
          <p:nvPr/>
        </p:nvSpPr>
        <p:spPr>
          <a:xfrm>
            <a:off x="1657917" y="4110745"/>
            <a:ext cx="3239893" cy="1317244"/>
          </a:xfrm>
          <a:prstGeom prst="rect">
            <a:avLst/>
          </a:prstGeom>
          <a:noFill/>
          <a:ln>
            <a:noFill/>
          </a:ln>
        </p:spPr>
        <p:txBody>
          <a:bodyPr spcFirstLastPara="1" wrap="square" lIns="91401" tIns="91401" rIns="91401" bIns="91401" anchor="t" anchorCtr="0">
            <a:noAutofit/>
          </a:bodyPr>
          <a:lstStyle/>
          <a:p>
            <a:pPr defTabSz="685800"/>
            <a:r>
              <a:rPr lang="zh-CN" altLang="en" sz="1865" b="1" dirty="0">
                <a:solidFill>
                  <a:srgbClr val="FF0000"/>
                </a:solidFill>
                <a:latin typeface="Calibri" panose="020F0502020204030204"/>
              </a:rPr>
              <a:t>问题</a:t>
            </a:r>
            <a:r>
              <a:rPr lang="en" sz="1865" b="1" dirty="0">
                <a:solidFill>
                  <a:srgbClr val="FF0000"/>
                </a:solidFill>
                <a:latin typeface="Calibri" panose="020F0502020204030204"/>
              </a:rPr>
              <a:t> #1</a:t>
            </a:r>
            <a:r>
              <a:rPr lang="en" sz="1865" dirty="0">
                <a:solidFill>
                  <a:srgbClr val="FF0000"/>
                </a:solidFill>
                <a:latin typeface="Calibri" panose="020F0502020204030204"/>
              </a:rPr>
              <a:t>: </a:t>
            </a:r>
            <a:r>
              <a:rPr lang="zh-CN" altLang="en" sz="1865" dirty="0">
                <a:solidFill>
                  <a:srgbClr val="FF0000"/>
                </a:solidFill>
                <a:latin typeface="Calibri" panose="020F0502020204030204"/>
              </a:rPr>
              <a:t>有效</a:t>
            </a:r>
            <a:r>
              <a:rPr lang="zh-CN" altLang="en-US" sz="1865" dirty="0">
                <a:solidFill>
                  <a:srgbClr val="FF0000"/>
                </a:solidFill>
                <a:latin typeface="Calibri" panose="020F0502020204030204"/>
              </a:rPr>
              <a:t>的感受野是卷积层数的线性函数</a:t>
            </a:r>
            <a:r>
              <a:rPr lang="en" sz="1865" dirty="0">
                <a:solidFill>
                  <a:srgbClr val="FF0000"/>
                </a:solidFill>
                <a:latin typeface="Calibri" panose="020F0502020204030204"/>
              </a:rPr>
              <a:t>: </a:t>
            </a:r>
            <a:r>
              <a:rPr lang="en-US" sz="1865" dirty="0">
                <a:solidFill>
                  <a:srgbClr val="FF0000"/>
                </a:solidFill>
                <a:latin typeface="Calibri" panose="020F0502020204030204"/>
              </a:rPr>
              <a:t>L</a:t>
            </a:r>
            <a:r>
              <a:rPr lang="zh-CN" altLang="en-US" sz="1865" dirty="0">
                <a:solidFill>
                  <a:srgbClr val="FF0000"/>
                </a:solidFill>
                <a:latin typeface="Calibri" panose="020F0502020204030204"/>
              </a:rPr>
              <a:t>个</a:t>
            </a:r>
            <a:r>
              <a:rPr lang="en-US" sz="1865" dirty="0">
                <a:solidFill>
                  <a:srgbClr val="FF0000"/>
                </a:solidFill>
                <a:latin typeface="Calibri" panose="020F0502020204030204"/>
              </a:rPr>
              <a:t>3x3 conv</a:t>
            </a:r>
            <a:r>
              <a:rPr lang="zh-CN" altLang="en-US" sz="1865" dirty="0">
                <a:solidFill>
                  <a:srgbClr val="FF0000"/>
                </a:solidFill>
                <a:latin typeface="Calibri" panose="020F0502020204030204"/>
              </a:rPr>
              <a:t>层</a:t>
            </a:r>
            <a:r>
              <a:rPr lang="en-US" sz="1865" dirty="0">
                <a:solidFill>
                  <a:srgbClr val="FF0000"/>
                </a:solidFill>
                <a:latin typeface="Calibri" panose="020F0502020204030204"/>
              </a:rPr>
              <a:t>, </a:t>
            </a:r>
            <a:r>
              <a:rPr lang="zh-CN" altLang="en-US" sz="1865" dirty="0">
                <a:solidFill>
                  <a:srgbClr val="FF0000"/>
                </a:solidFill>
                <a:latin typeface="Calibri" panose="020F0502020204030204"/>
              </a:rPr>
              <a:t>感受野是</a:t>
            </a:r>
            <a:r>
              <a:rPr lang="en-US" sz="1865" dirty="0">
                <a:solidFill>
                  <a:srgbClr val="FF0000"/>
                </a:solidFill>
                <a:latin typeface="Calibri" panose="020F0502020204030204"/>
              </a:rPr>
              <a:t>1+2L</a:t>
            </a:r>
            <a:endParaRPr sz="1865" dirty="0">
              <a:solidFill>
                <a:srgbClr val="FF0000"/>
              </a:solidFill>
              <a:latin typeface="Calibri" panose="020F0502020204030204"/>
            </a:endParaRPr>
          </a:p>
        </p:txBody>
      </p:sp>
      <p:sp>
        <p:nvSpPr>
          <p:cNvPr id="39" name="TextBox 38">
            <a:extLst>
              <a:ext uri="{FF2B5EF4-FFF2-40B4-BE49-F238E27FC236}">
                <a16:creationId xmlns:a16="http://schemas.microsoft.com/office/drawing/2014/main" id="{29E7DE46-69EB-644F-9861-6A917711377E}"/>
              </a:ext>
            </a:extLst>
          </p:cNvPr>
          <p:cNvSpPr txBox="1"/>
          <p:nvPr/>
        </p:nvSpPr>
        <p:spPr>
          <a:xfrm>
            <a:off x="14935" y="5416922"/>
            <a:ext cx="4620176" cy="253916"/>
          </a:xfrm>
          <a:prstGeom prst="rect">
            <a:avLst/>
          </a:prstGeom>
          <a:noFill/>
        </p:spPr>
        <p:txBody>
          <a:bodyPr wrap="none" rtlCol="0">
            <a:spAutoFit/>
          </a:bodyPr>
          <a:lstStyle/>
          <a:p>
            <a:pPr defTabSz="685800"/>
            <a:r>
              <a:rPr lang="en-US" sz="1050" dirty="0">
                <a:solidFill>
                  <a:prstClr val="black"/>
                </a:solidFill>
                <a:latin typeface="Calibri" panose="020F0502020204030204"/>
              </a:rPr>
              <a:t>Long et al, “Fully convolutional networks for semantic segmentation”, CVPR 2015</a:t>
            </a:r>
          </a:p>
        </p:txBody>
      </p:sp>
    </p:spTree>
    <p:extLst>
      <p:ext uri="{BB962C8B-B14F-4D97-AF65-F5344CB8AC3E}">
        <p14:creationId xmlns:p14="http://schemas.microsoft.com/office/powerpoint/2010/main" val="3096415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E4E57-BD14-D640-B8E3-CB64C720D4EC}"/>
              </a:ext>
            </a:extLst>
          </p:cNvPr>
          <p:cNvSpPr>
            <a:spLocks noGrp="1"/>
          </p:cNvSpPr>
          <p:nvPr>
            <p:ph type="title"/>
          </p:nvPr>
        </p:nvSpPr>
        <p:spPr>
          <a:xfrm>
            <a:off x="628650" y="1131094"/>
            <a:ext cx="8342356" cy="513268"/>
          </a:xfrm>
        </p:spPr>
        <p:txBody>
          <a:bodyPr>
            <a:normAutofit fontScale="90000"/>
          </a:bodyPr>
          <a:lstStyle/>
          <a:p>
            <a:r>
              <a:rPr lang="zh-CN" altLang="en-US" dirty="0"/>
              <a:t>语义分割</a:t>
            </a:r>
            <a:r>
              <a:rPr lang="en-US" altLang="zh-CN" dirty="0"/>
              <a:t>: </a:t>
            </a:r>
            <a:r>
              <a:rPr lang="zh-CN" altLang="en-US" dirty="0"/>
              <a:t>全卷积网络</a:t>
            </a:r>
            <a:endParaRPr lang="en-US" dirty="0"/>
          </a:p>
        </p:txBody>
      </p:sp>
      <p:sp>
        <p:nvSpPr>
          <p:cNvPr id="3" name="Slide Number Placeholder 2">
            <a:extLst>
              <a:ext uri="{FF2B5EF4-FFF2-40B4-BE49-F238E27FC236}">
                <a16:creationId xmlns:a16="http://schemas.microsoft.com/office/drawing/2014/main" id="{A137D9BE-1C96-D440-B3A8-41AD779C3BCE}"/>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35</a:t>
            </a:fld>
            <a:endParaRPr lang="en-US" dirty="0">
              <a:latin typeface="Calibri" panose="020F0502020204030204"/>
            </a:endParaRPr>
          </a:p>
        </p:txBody>
      </p:sp>
      <p:pic>
        <p:nvPicPr>
          <p:cNvPr id="4" name="Google Shape;266;p19">
            <a:extLst>
              <a:ext uri="{FF2B5EF4-FFF2-40B4-BE49-F238E27FC236}">
                <a16:creationId xmlns:a16="http://schemas.microsoft.com/office/drawing/2014/main" id="{E38DDD4D-FFDC-D649-A37B-2BE08BF4ACA9}"/>
              </a:ext>
            </a:extLst>
          </p:cNvPr>
          <p:cNvPicPr preferRelativeResize="0"/>
          <p:nvPr/>
        </p:nvPicPr>
        <p:blipFill>
          <a:blip r:embed="rId2">
            <a:alphaModFix/>
          </a:blip>
          <a:stretch>
            <a:fillRect/>
          </a:stretch>
        </p:blipFill>
        <p:spPr>
          <a:xfrm>
            <a:off x="190725" y="2895995"/>
            <a:ext cx="1794359" cy="1195763"/>
          </a:xfrm>
          <a:prstGeom prst="rect">
            <a:avLst/>
          </a:prstGeom>
          <a:noFill/>
          <a:ln>
            <a:noFill/>
          </a:ln>
        </p:spPr>
      </p:pic>
      <p:sp>
        <p:nvSpPr>
          <p:cNvPr id="5" name="Google Shape;267;p19">
            <a:extLst>
              <a:ext uri="{FF2B5EF4-FFF2-40B4-BE49-F238E27FC236}">
                <a16:creationId xmlns:a16="http://schemas.microsoft.com/office/drawing/2014/main" id="{7F0292F9-1CD2-3046-AF41-B6A607FCC916}"/>
              </a:ext>
            </a:extLst>
          </p:cNvPr>
          <p:cNvSpPr txBox="1"/>
          <p:nvPr/>
        </p:nvSpPr>
        <p:spPr>
          <a:xfrm>
            <a:off x="666676" y="4126685"/>
            <a:ext cx="9598" cy="38390"/>
          </a:xfrm>
          <a:prstGeom prst="rect">
            <a:avLst/>
          </a:prstGeom>
          <a:noFill/>
          <a:ln>
            <a:noFill/>
          </a:ln>
        </p:spPr>
        <p:txBody>
          <a:bodyPr spcFirstLastPara="1" wrap="square" lIns="91401" tIns="91401" rIns="91401" bIns="91401" anchor="t" anchorCtr="0">
            <a:noAutofit/>
          </a:bodyPr>
          <a:lstStyle/>
          <a:p>
            <a:pPr defTabSz="685800"/>
            <a:endParaRPr sz="1865">
              <a:solidFill>
                <a:prstClr val="black"/>
              </a:solidFill>
              <a:latin typeface="Calibri" panose="020F0502020204030204"/>
            </a:endParaRPr>
          </a:p>
        </p:txBody>
      </p:sp>
      <p:sp>
        <p:nvSpPr>
          <p:cNvPr id="6" name="Google Shape;268;p19">
            <a:extLst>
              <a:ext uri="{FF2B5EF4-FFF2-40B4-BE49-F238E27FC236}">
                <a16:creationId xmlns:a16="http://schemas.microsoft.com/office/drawing/2014/main" id="{2C5D563F-50FF-2146-B4AC-5D690E75215E}"/>
              </a:ext>
            </a:extLst>
          </p:cNvPr>
          <p:cNvSpPr txBox="1"/>
          <p:nvPr/>
        </p:nvSpPr>
        <p:spPr>
          <a:xfrm>
            <a:off x="545945" y="4126684"/>
            <a:ext cx="1083918" cy="546758"/>
          </a:xfrm>
          <a:prstGeom prst="rect">
            <a:avLst/>
          </a:prstGeom>
          <a:noFill/>
          <a:ln>
            <a:noFill/>
          </a:ln>
        </p:spPr>
        <p:txBody>
          <a:bodyPr spcFirstLastPara="1" wrap="square" lIns="91401" tIns="91401" rIns="91401" bIns="91401" anchor="t" anchorCtr="0">
            <a:noAutofit/>
          </a:bodyPr>
          <a:lstStyle/>
          <a:p>
            <a:pPr algn="ctr" defTabSz="685800"/>
            <a:r>
              <a:rPr lang="en" sz="1865">
                <a:solidFill>
                  <a:prstClr val="black"/>
                </a:solidFill>
                <a:latin typeface="Calibri" panose="020F0502020204030204"/>
              </a:rPr>
              <a:t>Input:</a:t>
            </a:r>
            <a:endParaRPr sz="1865">
              <a:solidFill>
                <a:prstClr val="black"/>
              </a:solidFill>
              <a:latin typeface="Calibri" panose="020F0502020204030204"/>
            </a:endParaRPr>
          </a:p>
          <a:p>
            <a:pPr algn="ctr" defTabSz="685800"/>
            <a:r>
              <a:rPr lang="en" sz="1865">
                <a:solidFill>
                  <a:prstClr val="black"/>
                </a:solidFill>
                <a:latin typeface="Calibri" panose="020F0502020204030204"/>
              </a:rPr>
              <a:t>3 x H x W</a:t>
            </a:r>
            <a:endParaRPr sz="1865">
              <a:solidFill>
                <a:prstClr val="black"/>
              </a:solidFill>
              <a:latin typeface="Calibri" panose="020F0502020204030204"/>
            </a:endParaRPr>
          </a:p>
        </p:txBody>
      </p:sp>
      <p:sp>
        <p:nvSpPr>
          <p:cNvPr id="7" name="Google Shape;269;p19">
            <a:extLst>
              <a:ext uri="{FF2B5EF4-FFF2-40B4-BE49-F238E27FC236}">
                <a16:creationId xmlns:a16="http://schemas.microsoft.com/office/drawing/2014/main" id="{15CB9842-41D8-7242-A73A-2DBCCCE6514F}"/>
              </a:ext>
            </a:extLst>
          </p:cNvPr>
          <p:cNvSpPr/>
          <p:nvPr/>
        </p:nvSpPr>
        <p:spPr>
          <a:xfrm>
            <a:off x="2557833" y="2601582"/>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8" name="Google Shape;270;p19">
            <a:extLst>
              <a:ext uri="{FF2B5EF4-FFF2-40B4-BE49-F238E27FC236}">
                <a16:creationId xmlns:a16="http://schemas.microsoft.com/office/drawing/2014/main" id="{8BED8981-D098-3145-A301-1DC3C4DDB9F3}"/>
              </a:ext>
            </a:extLst>
          </p:cNvPr>
          <p:cNvSpPr/>
          <p:nvPr/>
        </p:nvSpPr>
        <p:spPr>
          <a:xfrm>
            <a:off x="3515959" y="2601582"/>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9" name="Google Shape;271;p19">
            <a:extLst>
              <a:ext uri="{FF2B5EF4-FFF2-40B4-BE49-F238E27FC236}">
                <a16:creationId xmlns:a16="http://schemas.microsoft.com/office/drawing/2014/main" id="{1FD717A2-8FA5-5444-B537-787BFFEEB5A1}"/>
              </a:ext>
            </a:extLst>
          </p:cNvPr>
          <p:cNvSpPr/>
          <p:nvPr/>
        </p:nvSpPr>
        <p:spPr>
          <a:xfrm>
            <a:off x="4496423" y="2601582"/>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11" name="Google Shape;273;p19">
            <a:extLst>
              <a:ext uri="{FF2B5EF4-FFF2-40B4-BE49-F238E27FC236}">
                <a16:creationId xmlns:a16="http://schemas.microsoft.com/office/drawing/2014/main" id="{DBF2E15B-AA78-E84A-91BF-727486FAE0BD}"/>
              </a:ext>
            </a:extLst>
          </p:cNvPr>
          <p:cNvCxnSpPr/>
          <p:nvPr/>
        </p:nvCxnSpPr>
        <p:spPr>
          <a:xfrm>
            <a:off x="2086356" y="3483977"/>
            <a:ext cx="374003" cy="0"/>
          </a:xfrm>
          <a:prstGeom prst="straightConnector1">
            <a:avLst/>
          </a:prstGeom>
          <a:noFill/>
          <a:ln w="19050" cap="flat" cmpd="sng">
            <a:solidFill>
              <a:schemeClr val="dk2"/>
            </a:solidFill>
            <a:prstDash val="solid"/>
            <a:round/>
            <a:headEnd type="none" w="med" len="med"/>
            <a:tailEnd type="triangle" w="med" len="med"/>
          </a:ln>
        </p:spPr>
      </p:cxnSp>
      <p:sp>
        <p:nvSpPr>
          <p:cNvPr id="12" name="Google Shape;274;p19">
            <a:extLst>
              <a:ext uri="{FF2B5EF4-FFF2-40B4-BE49-F238E27FC236}">
                <a16:creationId xmlns:a16="http://schemas.microsoft.com/office/drawing/2014/main" id="{9734E85E-688A-EF49-9E54-416C43385D97}"/>
              </a:ext>
            </a:extLst>
          </p:cNvPr>
          <p:cNvSpPr txBox="1"/>
          <p:nvPr/>
        </p:nvSpPr>
        <p:spPr>
          <a:xfrm>
            <a:off x="1919899" y="3118372"/>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a:solidFill>
                  <a:prstClr val="black"/>
                </a:solidFill>
                <a:latin typeface="Calibri" panose="020F0502020204030204"/>
              </a:rPr>
              <a:t>Conv</a:t>
            </a:r>
            <a:endParaRPr sz="1865">
              <a:solidFill>
                <a:prstClr val="black"/>
              </a:solidFill>
              <a:latin typeface="Calibri" panose="020F0502020204030204"/>
            </a:endParaRPr>
          </a:p>
        </p:txBody>
      </p:sp>
      <p:cxnSp>
        <p:nvCxnSpPr>
          <p:cNvPr id="13" name="Google Shape;275;p19">
            <a:extLst>
              <a:ext uri="{FF2B5EF4-FFF2-40B4-BE49-F238E27FC236}">
                <a16:creationId xmlns:a16="http://schemas.microsoft.com/office/drawing/2014/main" id="{BC277B10-80F0-1C46-A835-7C378D281C1B}"/>
              </a:ext>
            </a:extLst>
          </p:cNvPr>
          <p:cNvCxnSpPr/>
          <p:nvPr/>
        </p:nvCxnSpPr>
        <p:spPr>
          <a:xfrm>
            <a:off x="3000518" y="3483977"/>
            <a:ext cx="374003" cy="0"/>
          </a:xfrm>
          <a:prstGeom prst="straightConnector1">
            <a:avLst/>
          </a:prstGeom>
          <a:noFill/>
          <a:ln w="19050" cap="flat" cmpd="sng">
            <a:solidFill>
              <a:schemeClr val="dk2"/>
            </a:solidFill>
            <a:prstDash val="solid"/>
            <a:round/>
            <a:headEnd type="none" w="med" len="med"/>
            <a:tailEnd type="triangle" w="med" len="med"/>
          </a:ln>
        </p:spPr>
      </p:cxnSp>
      <p:sp>
        <p:nvSpPr>
          <p:cNvPr id="14" name="Google Shape;276;p19">
            <a:extLst>
              <a:ext uri="{FF2B5EF4-FFF2-40B4-BE49-F238E27FC236}">
                <a16:creationId xmlns:a16="http://schemas.microsoft.com/office/drawing/2014/main" id="{819136F7-4FA7-6445-BC5E-86B40424897D}"/>
              </a:ext>
            </a:extLst>
          </p:cNvPr>
          <p:cNvSpPr txBox="1"/>
          <p:nvPr/>
        </p:nvSpPr>
        <p:spPr>
          <a:xfrm>
            <a:off x="2834062" y="3118372"/>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dirty="0">
                <a:solidFill>
                  <a:prstClr val="black"/>
                </a:solidFill>
                <a:latin typeface="Calibri" panose="020F0502020204030204"/>
              </a:rPr>
              <a:t>Conv</a:t>
            </a:r>
            <a:endParaRPr sz="1865" dirty="0">
              <a:solidFill>
                <a:prstClr val="black"/>
              </a:solidFill>
              <a:latin typeface="Calibri" panose="020F0502020204030204"/>
            </a:endParaRPr>
          </a:p>
        </p:txBody>
      </p:sp>
      <p:cxnSp>
        <p:nvCxnSpPr>
          <p:cNvPr id="15" name="Google Shape;277;p19">
            <a:extLst>
              <a:ext uri="{FF2B5EF4-FFF2-40B4-BE49-F238E27FC236}">
                <a16:creationId xmlns:a16="http://schemas.microsoft.com/office/drawing/2014/main" id="{390F0046-40B3-0945-B02F-4EDA9FE4B2C4}"/>
              </a:ext>
            </a:extLst>
          </p:cNvPr>
          <p:cNvCxnSpPr/>
          <p:nvPr/>
        </p:nvCxnSpPr>
        <p:spPr>
          <a:xfrm>
            <a:off x="3990860" y="3483977"/>
            <a:ext cx="374003" cy="0"/>
          </a:xfrm>
          <a:prstGeom prst="straightConnector1">
            <a:avLst/>
          </a:prstGeom>
          <a:noFill/>
          <a:ln w="19050" cap="flat" cmpd="sng">
            <a:solidFill>
              <a:schemeClr val="dk2"/>
            </a:solidFill>
            <a:prstDash val="solid"/>
            <a:round/>
            <a:headEnd type="none" w="med" len="med"/>
            <a:tailEnd type="triangle" w="med" len="med"/>
          </a:ln>
        </p:spPr>
      </p:cxnSp>
      <p:sp>
        <p:nvSpPr>
          <p:cNvPr id="16" name="Google Shape;278;p19">
            <a:extLst>
              <a:ext uri="{FF2B5EF4-FFF2-40B4-BE49-F238E27FC236}">
                <a16:creationId xmlns:a16="http://schemas.microsoft.com/office/drawing/2014/main" id="{9C949F74-4950-3A4E-AFA0-0CA75767CFD3}"/>
              </a:ext>
            </a:extLst>
          </p:cNvPr>
          <p:cNvSpPr txBox="1"/>
          <p:nvPr/>
        </p:nvSpPr>
        <p:spPr>
          <a:xfrm>
            <a:off x="3824404" y="3118372"/>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a:solidFill>
                  <a:prstClr val="black"/>
                </a:solidFill>
                <a:latin typeface="Calibri" panose="020F0502020204030204"/>
              </a:rPr>
              <a:t>Conv</a:t>
            </a:r>
            <a:endParaRPr sz="1865">
              <a:solidFill>
                <a:prstClr val="black"/>
              </a:solidFill>
              <a:latin typeface="Calibri" panose="020F0502020204030204"/>
            </a:endParaRPr>
          </a:p>
        </p:txBody>
      </p:sp>
      <p:cxnSp>
        <p:nvCxnSpPr>
          <p:cNvPr id="17" name="Google Shape;279;p19">
            <a:extLst>
              <a:ext uri="{FF2B5EF4-FFF2-40B4-BE49-F238E27FC236}">
                <a16:creationId xmlns:a16="http://schemas.microsoft.com/office/drawing/2014/main" id="{F1D35BFB-1E77-2241-86D1-61BC21E0A4D6}"/>
              </a:ext>
            </a:extLst>
          </p:cNvPr>
          <p:cNvCxnSpPr/>
          <p:nvPr/>
        </p:nvCxnSpPr>
        <p:spPr>
          <a:xfrm>
            <a:off x="4993126" y="3514419"/>
            <a:ext cx="374003" cy="0"/>
          </a:xfrm>
          <a:prstGeom prst="straightConnector1">
            <a:avLst/>
          </a:prstGeom>
          <a:noFill/>
          <a:ln w="19050" cap="flat" cmpd="sng">
            <a:solidFill>
              <a:schemeClr val="dk2"/>
            </a:solidFill>
            <a:prstDash val="solid"/>
            <a:round/>
            <a:headEnd type="none" w="med" len="med"/>
            <a:tailEnd type="triangle" w="med" len="med"/>
          </a:ln>
        </p:spPr>
      </p:cxnSp>
      <p:sp>
        <p:nvSpPr>
          <p:cNvPr id="18" name="Google Shape;280;p19">
            <a:extLst>
              <a:ext uri="{FF2B5EF4-FFF2-40B4-BE49-F238E27FC236}">
                <a16:creationId xmlns:a16="http://schemas.microsoft.com/office/drawing/2014/main" id="{28B84FCE-21F8-1B48-A48F-01852E91F157}"/>
              </a:ext>
            </a:extLst>
          </p:cNvPr>
          <p:cNvSpPr txBox="1"/>
          <p:nvPr/>
        </p:nvSpPr>
        <p:spPr>
          <a:xfrm>
            <a:off x="4826670" y="3148815"/>
            <a:ext cx="706916" cy="365605"/>
          </a:xfrm>
          <a:prstGeom prst="rect">
            <a:avLst/>
          </a:prstGeom>
          <a:noFill/>
          <a:ln>
            <a:noFill/>
          </a:ln>
        </p:spPr>
        <p:txBody>
          <a:bodyPr spcFirstLastPara="1" wrap="square" lIns="91401" tIns="91401" rIns="91401" bIns="91401" anchor="t" anchorCtr="0">
            <a:noAutofit/>
          </a:bodyPr>
          <a:lstStyle/>
          <a:p>
            <a:pPr algn="ctr" defTabSz="685800"/>
            <a:r>
              <a:rPr lang="en" sz="1865" dirty="0">
                <a:solidFill>
                  <a:prstClr val="black"/>
                </a:solidFill>
                <a:latin typeface="Calibri" panose="020F0502020204030204"/>
              </a:rPr>
              <a:t>Conv</a:t>
            </a:r>
            <a:endParaRPr sz="1865" dirty="0">
              <a:solidFill>
                <a:prstClr val="black"/>
              </a:solidFill>
              <a:latin typeface="Calibri" panose="020F0502020204030204"/>
            </a:endParaRPr>
          </a:p>
        </p:txBody>
      </p:sp>
      <p:grpSp>
        <p:nvGrpSpPr>
          <p:cNvPr id="20" name="Google Shape;282;p19">
            <a:extLst>
              <a:ext uri="{FF2B5EF4-FFF2-40B4-BE49-F238E27FC236}">
                <a16:creationId xmlns:a16="http://schemas.microsoft.com/office/drawing/2014/main" id="{E5B60F84-3245-6242-88ED-8E20A8613898}"/>
              </a:ext>
            </a:extLst>
          </p:cNvPr>
          <p:cNvGrpSpPr/>
          <p:nvPr/>
        </p:nvGrpSpPr>
        <p:grpSpPr>
          <a:xfrm>
            <a:off x="7153389" y="2662454"/>
            <a:ext cx="1935342" cy="1437587"/>
            <a:chOff x="3688175" y="943350"/>
            <a:chExt cx="5279100" cy="3521825"/>
          </a:xfrm>
        </p:grpSpPr>
        <p:sp>
          <p:nvSpPr>
            <p:cNvPr id="21" name="Google Shape;283;p19">
              <a:extLst>
                <a:ext uri="{FF2B5EF4-FFF2-40B4-BE49-F238E27FC236}">
                  <a16:creationId xmlns:a16="http://schemas.microsoft.com/office/drawing/2014/main" id="{415333A8-F062-224F-838A-D4EB2B7C020A}"/>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2" name="Google Shape;284;p19">
              <a:extLst>
                <a:ext uri="{FF2B5EF4-FFF2-40B4-BE49-F238E27FC236}">
                  <a16:creationId xmlns:a16="http://schemas.microsoft.com/office/drawing/2014/main" id="{F5BD9A81-ABC5-714E-BD88-0EBF3716381A}"/>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23" name="Google Shape;285;p19">
              <a:extLst>
                <a:ext uri="{FF2B5EF4-FFF2-40B4-BE49-F238E27FC236}">
                  <a16:creationId xmlns:a16="http://schemas.microsoft.com/office/drawing/2014/main" id="{4C1E0773-E852-FC40-8658-6577EE72580F}"/>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24" name="Google Shape;286;p19">
              <a:extLst>
                <a:ext uri="{FF2B5EF4-FFF2-40B4-BE49-F238E27FC236}">
                  <a16:creationId xmlns:a16="http://schemas.microsoft.com/office/drawing/2014/main" id="{ACB2AD29-8590-A54A-B37F-1F6CDC7A192F}"/>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25" name="Google Shape;287;p19">
            <a:extLst>
              <a:ext uri="{FF2B5EF4-FFF2-40B4-BE49-F238E27FC236}">
                <a16:creationId xmlns:a16="http://schemas.microsoft.com/office/drawing/2014/main" id="{5BBAA763-172D-104C-A167-BD2E3FA346E6}"/>
              </a:ext>
            </a:extLst>
          </p:cNvPr>
          <p:cNvSpPr/>
          <p:nvPr/>
        </p:nvSpPr>
        <p:spPr>
          <a:xfrm>
            <a:off x="5494477" y="2639971"/>
            <a:ext cx="825085" cy="1525103"/>
          </a:xfrm>
          <a:prstGeom prst="cube">
            <a:avLst>
              <a:gd name="adj" fmla="val 3835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27" name="Google Shape;289;p19">
            <a:extLst>
              <a:ext uri="{FF2B5EF4-FFF2-40B4-BE49-F238E27FC236}">
                <a16:creationId xmlns:a16="http://schemas.microsoft.com/office/drawing/2014/main" id="{B95ABB72-18E3-9142-B54E-0AC6220497DA}"/>
              </a:ext>
            </a:extLst>
          </p:cNvPr>
          <p:cNvCxnSpPr/>
          <p:nvPr/>
        </p:nvCxnSpPr>
        <p:spPr>
          <a:xfrm>
            <a:off x="6468352" y="3514419"/>
            <a:ext cx="374003" cy="0"/>
          </a:xfrm>
          <a:prstGeom prst="straightConnector1">
            <a:avLst/>
          </a:prstGeom>
          <a:noFill/>
          <a:ln w="19050" cap="flat" cmpd="sng">
            <a:solidFill>
              <a:schemeClr val="dk2"/>
            </a:solidFill>
            <a:prstDash val="solid"/>
            <a:round/>
            <a:headEnd type="none" w="med" len="med"/>
            <a:tailEnd type="triangle" w="med" len="med"/>
          </a:ln>
        </p:spPr>
      </p:cxnSp>
      <p:sp>
        <p:nvSpPr>
          <p:cNvPr id="28" name="Google Shape;290;p19">
            <a:extLst>
              <a:ext uri="{FF2B5EF4-FFF2-40B4-BE49-F238E27FC236}">
                <a16:creationId xmlns:a16="http://schemas.microsoft.com/office/drawing/2014/main" id="{A0ED5867-7386-5B41-A66A-D490DB68C1F8}"/>
              </a:ext>
            </a:extLst>
          </p:cNvPr>
          <p:cNvSpPr txBox="1"/>
          <p:nvPr/>
        </p:nvSpPr>
        <p:spPr>
          <a:xfrm>
            <a:off x="6225717" y="3148815"/>
            <a:ext cx="1004150" cy="365605"/>
          </a:xfrm>
          <a:prstGeom prst="rect">
            <a:avLst/>
          </a:prstGeom>
          <a:noFill/>
          <a:ln>
            <a:noFill/>
          </a:ln>
        </p:spPr>
        <p:txBody>
          <a:bodyPr spcFirstLastPara="1" wrap="square" lIns="91401" tIns="91401" rIns="91401" bIns="91401" anchor="t" anchorCtr="0">
            <a:noAutofit/>
          </a:bodyPr>
          <a:lstStyle/>
          <a:p>
            <a:pPr algn="ctr" defTabSz="685800"/>
            <a:r>
              <a:rPr lang="en" sz="1865" dirty="0">
                <a:solidFill>
                  <a:prstClr val="black"/>
                </a:solidFill>
                <a:latin typeface="Calibri" panose="020F0502020204030204"/>
              </a:rPr>
              <a:t>argmax</a:t>
            </a:r>
            <a:endParaRPr sz="1865" dirty="0">
              <a:solidFill>
                <a:prstClr val="black"/>
              </a:solidFill>
              <a:latin typeface="Calibri" panose="020F0502020204030204"/>
            </a:endParaRPr>
          </a:p>
        </p:txBody>
      </p:sp>
      <p:sp>
        <p:nvSpPr>
          <p:cNvPr id="30" name="Google Shape;292;p19">
            <a:extLst>
              <a:ext uri="{FF2B5EF4-FFF2-40B4-BE49-F238E27FC236}">
                <a16:creationId xmlns:a16="http://schemas.microsoft.com/office/drawing/2014/main" id="{199179BB-FC45-7D45-8224-1418FCFECDFE}"/>
              </a:ext>
            </a:extLst>
          </p:cNvPr>
          <p:cNvSpPr txBox="1"/>
          <p:nvPr/>
        </p:nvSpPr>
        <p:spPr>
          <a:xfrm>
            <a:off x="2021237" y="1721290"/>
            <a:ext cx="4848837" cy="821482"/>
          </a:xfrm>
          <a:prstGeom prst="rect">
            <a:avLst/>
          </a:prstGeom>
          <a:noFill/>
          <a:ln>
            <a:noFill/>
          </a:ln>
        </p:spPr>
        <p:txBody>
          <a:bodyPr spcFirstLastPara="1" wrap="square" lIns="91401" tIns="91401" rIns="91401" bIns="91401" anchor="t" anchorCtr="0">
            <a:noAutofit/>
          </a:bodyPr>
          <a:lstStyle/>
          <a:p>
            <a:pPr defTabSz="685800"/>
            <a:r>
              <a:rPr lang="zh-CN" altLang="en" sz="1865" dirty="0">
                <a:solidFill>
                  <a:prstClr val="black"/>
                </a:solidFill>
                <a:latin typeface="Calibri" panose="020F0502020204030204"/>
              </a:rPr>
              <a:t>将</a:t>
            </a:r>
            <a:r>
              <a:rPr lang="zh-CN" altLang="en-US" sz="1865" dirty="0">
                <a:solidFill>
                  <a:prstClr val="black"/>
                </a:solidFill>
                <a:latin typeface="Calibri" panose="020F0502020204030204"/>
              </a:rPr>
              <a:t>网络设计为多个卷积层级联来一次实现所有像素预测</a:t>
            </a:r>
            <a:r>
              <a:rPr lang="en" sz="1865" dirty="0">
                <a:solidFill>
                  <a:prstClr val="black"/>
                </a:solidFill>
                <a:latin typeface="Calibri" panose="020F0502020204030204"/>
              </a:rPr>
              <a:t>!</a:t>
            </a:r>
            <a:endParaRPr sz="1865" dirty="0">
              <a:solidFill>
                <a:prstClr val="black"/>
              </a:solidFill>
              <a:latin typeface="Calibri" panose="020F0502020204030204"/>
            </a:endParaRPr>
          </a:p>
        </p:txBody>
      </p:sp>
      <p:sp>
        <p:nvSpPr>
          <p:cNvPr id="33" name="Google Shape;326;p20">
            <a:extLst>
              <a:ext uri="{FF2B5EF4-FFF2-40B4-BE49-F238E27FC236}">
                <a16:creationId xmlns:a16="http://schemas.microsoft.com/office/drawing/2014/main" id="{B9FCE812-4F60-D643-AC41-6ED3859E30B0}"/>
              </a:ext>
            </a:extLst>
          </p:cNvPr>
          <p:cNvSpPr txBox="1"/>
          <p:nvPr/>
        </p:nvSpPr>
        <p:spPr>
          <a:xfrm>
            <a:off x="1657917" y="4110745"/>
            <a:ext cx="3239893" cy="1317244"/>
          </a:xfrm>
          <a:prstGeom prst="rect">
            <a:avLst/>
          </a:prstGeom>
          <a:noFill/>
          <a:ln>
            <a:noFill/>
          </a:ln>
        </p:spPr>
        <p:txBody>
          <a:bodyPr spcFirstLastPara="1" wrap="square" lIns="91401" tIns="91401" rIns="91401" bIns="91401" anchor="t" anchorCtr="0">
            <a:noAutofit/>
          </a:bodyPr>
          <a:lstStyle/>
          <a:p>
            <a:pPr defTabSz="685800"/>
            <a:r>
              <a:rPr lang="zh-CN" altLang="en-US" sz="1865" b="1" dirty="0">
                <a:solidFill>
                  <a:srgbClr val="FF0000"/>
                </a:solidFill>
              </a:rPr>
              <a:t>问题 </a:t>
            </a:r>
            <a:r>
              <a:rPr lang="en-US" altLang="zh-CN" sz="1865" b="1" dirty="0">
                <a:solidFill>
                  <a:srgbClr val="FF0000"/>
                </a:solidFill>
              </a:rPr>
              <a:t>#1</a:t>
            </a:r>
            <a:r>
              <a:rPr lang="en-US" altLang="zh-CN" sz="1865" dirty="0">
                <a:solidFill>
                  <a:srgbClr val="FF0000"/>
                </a:solidFill>
              </a:rPr>
              <a:t>: </a:t>
            </a:r>
            <a:r>
              <a:rPr lang="zh-CN" altLang="en-US" sz="1865" dirty="0">
                <a:solidFill>
                  <a:srgbClr val="FF0000"/>
                </a:solidFill>
              </a:rPr>
              <a:t>有效的感受野是卷积层数的线性函数</a:t>
            </a:r>
            <a:r>
              <a:rPr lang="en-US" altLang="zh-CN" sz="1865" dirty="0">
                <a:solidFill>
                  <a:srgbClr val="FF0000"/>
                </a:solidFill>
              </a:rPr>
              <a:t>: </a:t>
            </a:r>
            <a:r>
              <a:rPr lang="en" altLang="zh-CN" sz="1865" dirty="0">
                <a:solidFill>
                  <a:srgbClr val="FF0000"/>
                </a:solidFill>
              </a:rPr>
              <a:t>L</a:t>
            </a:r>
            <a:r>
              <a:rPr lang="zh-CN" altLang="en-US" sz="1865" dirty="0">
                <a:solidFill>
                  <a:srgbClr val="FF0000"/>
                </a:solidFill>
              </a:rPr>
              <a:t>个</a:t>
            </a:r>
            <a:r>
              <a:rPr lang="en-US" altLang="zh-CN" sz="1865" dirty="0">
                <a:solidFill>
                  <a:srgbClr val="FF0000"/>
                </a:solidFill>
              </a:rPr>
              <a:t>3</a:t>
            </a:r>
            <a:r>
              <a:rPr lang="en" altLang="zh-CN" sz="1865" dirty="0">
                <a:solidFill>
                  <a:srgbClr val="FF0000"/>
                </a:solidFill>
              </a:rPr>
              <a:t>x3 conv</a:t>
            </a:r>
            <a:r>
              <a:rPr lang="zh-CN" altLang="en-US" sz="1865" dirty="0">
                <a:solidFill>
                  <a:srgbClr val="FF0000"/>
                </a:solidFill>
              </a:rPr>
              <a:t>层</a:t>
            </a:r>
            <a:r>
              <a:rPr lang="en-US" altLang="zh-CN" sz="1865" dirty="0">
                <a:solidFill>
                  <a:srgbClr val="FF0000"/>
                </a:solidFill>
              </a:rPr>
              <a:t>, </a:t>
            </a:r>
            <a:r>
              <a:rPr lang="zh-CN" altLang="en-US" sz="1865" dirty="0">
                <a:solidFill>
                  <a:srgbClr val="FF0000"/>
                </a:solidFill>
              </a:rPr>
              <a:t>感受野是</a:t>
            </a:r>
            <a:r>
              <a:rPr lang="en-US" altLang="zh-CN" sz="1865" dirty="0">
                <a:solidFill>
                  <a:srgbClr val="FF0000"/>
                </a:solidFill>
              </a:rPr>
              <a:t>1+2</a:t>
            </a:r>
            <a:r>
              <a:rPr lang="en" altLang="zh-CN" sz="1865" dirty="0">
                <a:solidFill>
                  <a:srgbClr val="FF0000"/>
                </a:solidFill>
              </a:rPr>
              <a:t>L</a:t>
            </a:r>
          </a:p>
        </p:txBody>
      </p:sp>
      <p:sp>
        <p:nvSpPr>
          <p:cNvPr id="37" name="Google Shape;326;p20">
            <a:extLst>
              <a:ext uri="{FF2B5EF4-FFF2-40B4-BE49-F238E27FC236}">
                <a16:creationId xmlns:a16="http://schemas.microsoft.com/office/drawing/2014/main" id="{CD35660A-16C0-964A-9981-B70C5616D5F4}"/>
              </a:ext>
            </a:extLst>
          </p:cNvPr>
          <p:cNvSpPr txBox="1"/>
          <p:nvPr/>
        </p:nvSpPr>
        <p:spPr>
          <a:xfrm>
            <a:off x="4897809" y="4165074"/>
            <a:ext cx="3341059" cy="1317244"/>
          </a:xfrm>
          <a:prstGeom prst="rect">
            <a:avLst/>
          </a:prstGeom>
          <a:noFill/>
          <a:ln>
            <a:noFill/>
          </a:ln>
        </p:spPr>
        <p:txBody>
          <a:bodyPr spcFirstLastPara="1" wrap="square" lIns="91401" tIns="91401" rIns="91401" bIns="91401" anchor="t" anchorCtr="0">
            <a:noAutofit/>
          </a:bodyPr>
          <a:lstStyle/>
          <a:p>
            <a:pPr defTabSz="685800"/>
            <a:r>
              <a:rPr lang="zh-CN" altLang="en-US" sz="1865" b="1" dirty="0">
                <a:solidFill>
                  <a:srgbClr val="FF0000"/>
                </a:solidFill>
                <a:latin typeface="Calibri" panose="020F0502020204030204"/>
              </a:rPr>
              <a:t>问题</a:t>
            </a:r>
            <a:r>
              <a:rPr lang="en-US" sz="1865" b="1" dirty="0">
                <a:solidFill>
                  <a:srgbClr val="FF0000"/>
                </a:solidFill>
                <a:latin typeface="Calibri" panose="020F0502020204030204"/>
              </a:rPr>
              <a:t> #2: </a:t>
            </a:r>
            <a:r>
              <a:rPr lang="zh-CN" altLang="en-US" sz="1865" dirty="0">
                <a:solidFill>
                  <a:srgbClr val="FF0000"/>
                </a:solidFill>
                <a:latin typeface="Calibri" panose="020F0502020204030204"/>
              </a:rPr>
              <a:t>高分辨率图像卷积代价是高昂的</a:t>
            </a:r>
            <a:r>
              <a:rPr lang="en-US" sz="1865" dirty="0">
                <a:solidFill>
                  <a:srgbClr val="FF0000"/>
                </a:solidFill>
                <a:latin typeface="Calibri" panose="020F0502020204030204"/>
              </a:rPr>
              <a:t>! </a:t>
            </a:r>
            <a:r>
              <a:rPr lang="zh-CN" altLang="en-US" sz="1865" dirty="0">
                <a:solidFill>
                  <a:srgbClr val="FF0000"/>
                </a:solidFill>
                <a:latin typeface="Calibri" panose="020F0502020204030204"/>
              </a:rPr>
              <a:t>回顾</a:t>
            </a:r>
            <a:r>
              <a:rPr lang="en-US" sz="1865" dirty="0">
                <a:solidFill>
                  <a:srgbClr val="FF0000"/>
                </a:solidFill>
                <a:latin typeface="Calibri" panose="020F0502020204030204"/>
              </a:rPr>
              <a:t> </a:t>
            </a:r>
            <a:r>
              <a:rPr lang="en-US" sz="1865" dirty="0" err="1">
                <a:solidFill>
                  <a:srgbClr val="FF0000"/>
                </a:solidFill>
                <a:latin typeface="Calibri" panose="020F0502020204030204"/>
              </a:rPr>
              <a:t>ResNet</a:t>
            </a:r>
            <a:r>
              <a:rPr lang="en-US" sz="1865" dirty="0">
                <a:solidFill>
                  <a:srgbClr val="FF0000"/>
                </a:solidFill>
                <a:latin typeface="Calibri" panose="020F0502020204030204"/>
              </a:rPr>
              <a:t> </a:t>
            </a:r>
            <a:r>
              <a:rPr lang="zh-CN" altLang="en-US" sz="1865" dirty="0">
                <a:solidFill>
                  <a:srgbClr val="FF0000"/>
                </a:solidFill>
                <a:latin typeface="Calibri" panose="020F0502020204030204"/>
              </a:rPr>
              <a:t>主干网络下采样方法</a:t>
            </a:r>
            <a:endParaRPr sz="1865" dirty="0">
              <a:solidFill>
                <a:srgbClr val="FF0000"/>
              </a:solidFill>
              <a:latin typeface="Calibri" panose="020F0502020204030204"/>
            </a:endParaRPr>
          </a:p>
        </p:txBody>
      </p:sp>
      <p:sp>
        <p:nvSpPr>
          <p:cNvPr id="29" name="TextBox 28">
            <a:extLst>
              <a:ext uri="{FF2B5EF4-FFF2-40B4-BE49-F238E27FC236}">
                <a16:creationId xmlns:a16="http://schemas.microsoft.com/office/drawing/2014/main" id="{FDF0CA50-52B8-6E4C-BA35-2C5AB2235BF2}"/>
              </a:ext>
            </a:extLst>
          </p:cNvPr>
          <p:cNvSpPr txBox="1"/>
          <p:nvPr/>
        </p:nvSpPr>
        <p:spPr>
          <a:xfrm>
            <a:off x="14935" y="5416922"/>
            <a:ext cx="4620176" cy="253916"/>
          </a:xfrm>
          <a:prstGeom prst="rect">
            <a:avLst/>
          </a:prstGeom>
          <a:noFill/>
        </p:spPr>
        <p:txBody>
          <a:bodyPr wrap="none" rtlCol="0">
            <a:spAutoFit/>
          </a:bodyPr>
          <a:lstStyle/>
          <a:p>
            <a:pPr defTabSz="685800"/>
            <a:r>
              <a:rPr lang="en-US" sz="1050" dirty="0">
                <a:solidFill>
                  <a:prstClr val="black"/>
                </a:solidFill>
                <a:latin typeface="Calibri" panose="020F0502020204030204"/>
              </a:rPr>
              <a:t>Long et al, “Fully convolutional networks for semantic segmentation”, CVPR 2015</a:t>
            </a:r>
          </a:p>
        </p:txBody>
      </p:sp>
    </p:spTree>
    <p:extLst>
      <p:ext uri="{BB962C8B-B14F-4D97-AF65-F5344CB8AC3E}">
        <p14:creationId xmlns:p14="http://schemas.microsoft.com/office/powerpoint/2010/main" val="2458835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FFE2C-71BD-7A41-A5CB-7004077AF9A5}"/>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36</a:t>
            </a:fld>
            <a:endParaRPr lang="en-US" dirty="0">
              <a:latin typeface="Calibri" panose="020F0502020204030204"/>
            </a:endParaRPr>
          </a:p>
        </p:txBody>
      </p:sp>
      <p:sp>
        <p:nvSpPr>
          <p:cNvPr id="5" name="Title 1">
            <a:extLst>
              <a:ext uri="{FF2B5EF4-FFF2-40B4-BE49-F238E27FC236}">
                <a16:creationId xmlns:a16="http://schemas.microsoft.com/office/drawing/2014/main" id="{2D523DD1-ADE1-2140-9099-FDDBA31C42AE}"/>
              </a:ext>
            </a:extLst>
          </p:cNvPr>
          <p:cNvSpPr>
            <a:spLocks noGrp="1"/>
          </p:cNvSpPr>
          <p:nvPr>
            <p:ph type="title"/>
          </p:nvPr>
        </p:nvSpPr>
        <p:spPr>
          <a:xfrm>
            <a:off x="628650" y="1131094"/>
            <a:ext cx="8342356" cy="513268"/>
          </a:xfrm>
        </p:spPr>
        <p:txBody>
          <a:bodyPr>
            <a:normAutofit fontScale="90000"/>
          </a:bodyPr>
          <a:lstStyle/>
          <a:p>
            <a:r>
              <a:rPr lang="zh-CN" altLang="en-US" dirty="0"/>
              <a:t>语义分割</a:t>
            </a:r>
            <a:r>
              <a:rPr lang="en-US" altLang="zh-CN" dirty="0"/>
              <a:t>: </a:t>
            </a:r>
            <a:r>
              <a:rPr lang="zh-CN" altLang="en-US" dirty="0"/>
              <a:t>全卷积网络</a:t>
            </a:r>
            <a:endParaRPr lang="en-US" dirty="0"/>
          </a:p>
        </p:txBody>
      </p:sp>
      <p:sp>
        <p:nvSpPr>
          <p:cNvPr id="6" name="Google Shape;332;p21">
            <a:extLst>
              <a:ext uri="{FF2B5EF4-FFF2-40B4-BE49-F238E27FC236}">
                <a16:creationId xmlns:a16="http://schemas.microsoft.com/office/drawing/2014/main" id="{86A963E3-D1BD-8048-B173-719D49EF5DA8}"/>
              </a:ext>
            </a:extLst>
          </p:cNvPr>
          <p:cNvSpPr/>
          <p:nvPr/>
        </p:nvSpPr>
        <p:spPr>
          <a:xfrm>
            <a:off x="2405473" y="2722063"/>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7" name="Google Shape;333;p21">
            <a:extLst>
              <a:ext uri="{FF2B5EF4-FFF2-40B4-BE49-F238E27FC236}">
                <a16:creationId xmlns:a16="http://schemas.microsoft.com/office/drawing/2014/main" id="{3105CE40-BB16-684F-A58F-EF2C3B64057A}"/>
              </a:ext>
            </a:extLst>
          </p:cNvPr>
          <p:cNvSpPr/>
          <p:nvPr/>
        </p:nvSpPr>
        <p:spPr>
          <a:xfrm>
            <a:off x="2557833" y="2722063"/>
            <a:ext cx="389599" cy="1525103"/>
          </a:xfrm>
          <a:prstGeom prst="cube">
            <a:avLst>
              <a:gd name="adj" fmla="val 78785"/>
            </a:avLst>
          </a:prstGeom>
          <a:solidFill>
            <a:srgbClr val="F4CCCC"/>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9" name="Google Shape;337;p21">
            <a:extLst>
              <a:ext uri="{FF2B5EF4-FFF2-40B4-BE49-F238E27FC236}">
                <a16:creationId xmlns:a16="http://schemas.microsoft.com/office/drawing/2014/main" id="{6E65A717-553A-A942-A34B-25B67F3EC0F8}"/>
              </a:ext>
            </a:extLst>
          </p:cNvPr>
          <p:cNvSpPr txBox="1"/>
          <p:nvPr/>
        </p:nvSpPr>
        <p:spPr>
          <a:xfrm>
            <a:off x="666676" y="4145221"/>
            <a:ext cx="9598" cy="38390"/>
          </a:xfrm>
          <a:prstGeom prst="rect">
            <a:avLst/>
          </a:prstGeom>
          <a:noFill/>
          <a:ln>
            <a:noFill/>
          </a:ln>
        </p:spPr>
        <p:txBody>
          <a:bodyPr spcFirstLastPara="1" wrap="square" lIns="91401" tIns="91401" rIns="91401" bIns="91401" anchor="t" anchorCtr="0">
            <a:noAutofit/>
          </a:bodyPr>
          <a:lstStyle/>
          <a:p>
            <a:pPr defTabSz="685800"/>
            <a:endParaRPr sz="1865">
              <a:solidFill>
                <a:prstClr val="black"/>
              </a:solidFill>
              <a:latin typeface="Calibri" panose="020F0502020204030204"/>
            </a:endParaRPr>
          </a:p>
        </p:txBody>
      </p:sp>
      <p:sp>
        <p:nvSpPr>
          <p:cNvPr id="11" name="Google Shape;339;p21">
            <a:extLst>
              <a:ext uri="{FF2B5EF4-FFF2-40B4-BE49-F238E27FC236}">
                <a16:creationId xmlns:a16="http://schemas.microsoft.com/office/drawing/2014/main" id="{C6329A15-F07E-1D47-936F-A34623F3B758}"/>
              </a:ext>
            </a:extLst>
          </p:cNvPr>
          <p:cNvSpPr/>
          <p:nvPr/>
        </p:nvSpPr>
        <p:spPr>
          <a:xfrm>
            <a:off x="2755332"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18" name="Google Shape;346;p21">
            <a:extLst>
              <a:ext uri="{FF2B5EF4-FFF2-40B4-BE49-F238E27FC236}">
                <a16:creationId xmlns:a16="http://schemas.microsoft.com/office/drawing/2014/main" id="{81C38B5F-AE1D-B147-9F31-EAF97B0D7202}"/>
              </a:ext>
            </a:extLst>
          </p:cNvPr>
          <p:cNvSpPr txBox="1"/>
          <p:nvPr/>
        </p:nvSpPr>
        <p:spPr>
          <a:xfrm>
            <a:off x="2003378" y="1684497"/>
            <a:ext cx="5617638" cy="655901"/>
          </a:xfrm>
          <a:prstGeom prst="rect">
            <a:avLst/>
          </a:prstGeom>
          <a:noFill/>
          <a:ln>
            <a:noFill/>
          </a:ln>
        </p:spPr>
        <p:txBody>
          <a:bodyPr spcFirstLastPara="1" wrap="square" lIns="91401" tIns="91401" rIns="91401" bIns="91401" anchor="ctr" anchorCtr="0">
            <a:noAutofit/>
          </a:bodyPr>
          <a:lstStyle/>
          <a:p>
            <a:pPr defTabSz="685800"/>
            <a:r>
              <a:rPr lang="zh-CN" altLang="en" dirty="0">
                <a:solidFill>
                  <a:prstClr val="black"/>
                </a:solidFill>
              </a:rPr>
              <a:t>将</a:t>
            </a:r>
            <a:r>
              <a:rPr lang="zh-CN" altLang="en-US" dirty="0">
                <a:solidFill>
                  <a:prstClr val="black"/>
                </a:solidFill>
              </a:rPr>
              <a:t>网络设计为多个卷积层级联</a:t>
            </a:r>
            <a:r>
              <a:rPr lang="en" dirty="0">
                <a:solidFill>
                  <a:prstClr val="black"/>
                </a:solidFill>
                <a:latin typeface="Calibri" panose="020F0502020204030204"/>
              </a:rPr>
              <a:t>, </a:t>
            </a:r>
            <a:r>
              <a:rPr lang="zh-CN" altLang="en" dirty="0">
                <a:solidFill>
                  <a:prstClr val="black"/>
                </a:solidFill>
                <a:latin typeface="Calibri" panose="020F0502020204030204"/>
              </a:rPr>
              <a:t>中间</a:t>
            </a:r>
            <a:r>
              <a:rPr lang="zh-CN" altLang="en-US" dirty="0">
                <a:solidFill>
                  <a:prstClr val="black"/>
                </a:solidFill>
                <a:latin typeface="Calibri" panose="020F0502020204030204"/>
              </a:rPr>
              <a:t>带有</a:t>
            </a:r>
            <a:r>
              <a:rPr lang="zh-CN" altLang="en-US" dirty="0">
                <a:solidFill>
                  <a:srgbClr val="D60093"/>
                </a:solidFill>
                <a:latin typeface="Calibri" panose="020F0502020204030204"/>
              </a:rPr>
              <a:t>下采样</a:t>
            </a:r>
            <a:r>
              <a:rPr lang="zh-CN" altLang="en" dirty="0">
                <a:solidFill>
                  <a:prstClr val="black"/>
                </a:solidFill>
                <a:latin typeface="Calibri" panose="020F0502020204030204"/>
              </a:rPr>
              <a:t>和</a:t>
            </a:r>
            <a:r>
              <a:rPr lang="zh-CN" altLang="en-US" dirty="0">
                <a:solidFill>
                  <a:srgbClr val="D60093"/>
                </a:solidFill>
                <a:latin typeface="Calibri" panose="020F0502020204030204"/>
              </a:rPr>
              <a:t>上采样</a:t>
            </a:r>
            <a:r>
              <a:rPr lang="en" dirty="0">
                <a:solidFill>
                  <a:prstClr val="black"/>
                </a:solidFill>
                <a:latin typeface="Calibri" panose="020F0502020204030204"/>
              </a:rPr>
              <a:t>!</a:t>
            </a:r>
            <a:endParaRPr dirty="0">
              <a:solidFill>
                <a:prstClr val="black"/>
              </a:solidFill>
              <a:latin typeface="Calibri" panose="020F0502020204030204"/>
            </a:endParaRPr>
          </a:p>
        </p:txBody>
      </p:sp>
      <p:sp>
        <p:nvSpPr>
          <p:cNvPr id="19" name="Google Shape;347;p21">
            <a:extLst>
              <a:ext uri="{FF2B5EF4-FFF2-40B4-BE49-F238E27FC236}">
                <a16:creationId xmlns:a16="http://schemas.microsoft.com/office/drawing/2014/main" id="{61147BEF-8290-8E46-B289-BE54D9B77FB6}"/>
              </a:ext>
            </a:extLst>
          </p:cNvPr>
          <p:cNvSpPr/>
          <p:nvPr/>
        </p:nvSpPr>
        <p:spPr>
          <a:xfrm>
            <a:off x="3060053"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0" name="Google Shape;348;p21">
            <a:extLst>
              <a:ext uri="{FF2B5EF4-FFF2-40B4-BE49-F238E27FC236}">
                <a16:creationId xmlns:a16="http://schemas.microsoft.com/office/drawing/2014/main" id="{A6303817-E4D2-1246-AEF1-2B84BE0467C3}"/>
              </a:ext>
            </a:extLst>
          </p:cNvPr>
          <p:cNvSpPr/>
          <p:nvPr/>
        </p:nvSpPr>
        <p:spPr>
          <a:xfrm>
            <a:off x="3364773" y="3094415"/>
            <a:ext cx="483474" cy="857177"/>
          </a:xfrm>
          <a:prstGeom prst="cube">
            <a:avLst>
              <a:gd name="adj" fmla="val 48764"/>
            </a:avLst>
          </a:prstGeom>
          <a:solidFill>
            <a:srgbClr val="F4CCCC"/>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1" name="Google Shape;349;p21">
            <a:extLst>
              <a:ext uri="{FF2B5EF4-FFF2-40B4-BE49-F238E27FC236}">
                <a16:creationId xmlns:a16="http://schemas.microsoft.com/office/drawing/2014/main" id="{3A135EDF-CA6B-6C4A-9E4E-96A06CA112DF}"/>
              </a:ext>
            </a:extLst>
          </p:cNvPr>
          <p:cNvSpPr/>
          <p:nvPr/>
        </p:nvSpPr>
        <p:spPr>
          <a:xfrm>
            <a:off x="3656135" y="3291390"/>
            <a:ext cx="650231" cy="526363"/>
          </a:xfrm>
          <a:prstGeom prst="cube">
            <a:avLst>
              <a:gd name="adj" fmla="val 3032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2" name="Google Shape;350;p21">
            <a:extLst>
              <a:ext uri="{FF2B5EF4-FFF2-40B4-BE49-F238E27FC236}">
                <a16:creationId xmlns:a16="http://schemas.microsoft.com/office/drawing/2014/main" id="{40E5A289-58B5-E140-AD15-68803935E01C}"/>
              </a:ext>
            </a:extLst>
          </p:cNvPr>
          <p:cNvSpPr/>
          <p:nvPr/>
        </p:nvSpPr>
        <p:spPr>
          <a:xfrm>
            <a:off x="4193320" y="3291390"/>
            <a:ext cx="650231" cy="526363"/>
          </a:xfrm>
          <a:prstGeom prst="cube">
            <a:avLst>
              <a:gd name="adj" fmla="val 3032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3" name="Google Shape;351;p21">
            <a:extLst>
              <a:ext uri="{FF2B5EF4-FFF2-40B4-BE49-F238E27FC236}">
                <a16:creationId xmlns:a16="http://schemas.microsoft.com/office/drawing/2014/main" id="{5866036E-8A66-6C41-802A-2E77DE1900FC}"/>
              </a:ext>
            </a:extLst>
          </p:cNvPr>
          <p:cNvSpPr/>
          <p:nvPr/>
        </p:nvSpPr>
        <p:spPr>
          <a:xfrm>
            <a:off x="4812197" y="3094415"/>
            <a:ext cx="483474" cy="857177"/>
          </a:xfrm>
          <a:prstGeom prst="cube">
            <a:avLst>
              <a:gd name="adj" fmla="val 48764"/>
            </a:avLst>
          </a:prstGeom>
          <a:solidFill>
            <a:srgbClr val="C9DAF8"/>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4" name="Google Shape;352;p21">
            <a:extLst>
              <a:ext uri="{FF2B5EF4-FFF2-40B4-BE49-F238E27FC236}">
                <a16:creationId xmlns:a16="http://schemas.microsoft.com/office/drawing/2014/main" id="{1AF6714B-391C-8944-9C54-733CA78A0257}"/>
              </a:ext>
            </a:extLst>
          </p:cNvPr>
          <p:cNvSpPr/>
          <p:nvPr/>
        </p:nvSpPr>
        <p:spPr>
          <a:xfrm>
            <a:off x="5116917"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5" name="Google Shape;353;p21">
            <a:extLst>
              <a:ext uri="{FF2B5EF4-FFF2-40B4-BE49-F238E27FC236}">
                <a16:creationId xmlns:a16="http://schemas.microsoft.com/office/drawing/2014/main" id="{15FB1E99-D712-5044-8A5E-367A876971E4}"/>
              </a:ext>
            </a:extLst>
          </p:cNvPr>
          <p:cNvSpPr/>
          <p:nvPr/>
        </p:nvSpPr>
        <p:spPr>
          <a:xfrm>
            <a:off x="5421638"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6" name="Google Shape;354;p21">
            <a:extLst>
              <a:ext uri="{FF2B5EF4-FFF2-40B4-BE49-F238E27FC236}">
                <a16:creationId xmlns:a16="http://schemas.microsoft.com/office/drawing/2014/main" id="{36385EAD-4F89-114E-BE78-DC00D51091BA}"/>
              </a:ext>
            </a:extLst>
          </p:cNvPr>
          <p:cNvSpPr/>
          <p:nvPr/>
        </p:nvSpPr>
        <p:spPr>
          <a:xfrm>
            <a:off x="5833581" y="2722063"/>
            <a:ext cx="389599" cy="1525103"/>
          </a:xfrm>
          <a:prstGeom prst="cube">
            <a:avLst>
              <a:gd name="adj" fmla="val 78785"/>
            </a:avLst>
          </a:prstGeom>
          <a:solidFill>
            <a:srgbClr val="C9DAF8"/>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7" name="Google Shape;355;p21">
            <a:extLst>
              <a:ext uri="{FF2B5EF4-FFF2-40B4-BE49-F238E27FC236}">
                <a16:creationId xmlns:a16="http://schemas.microsoft.com/office/drawing/2014/main" id="{6407BBF4-1BCF-0846-8642-5F97B6D2EC94}"/>
              </a:ext>
            </a:extLst>
          </p:cNvPr>
          <p:cNvSpPr/>
          <p:nvPr/>
        </p:nvSpPr>
        <p:spPr>
          <a:xfrm>
            <a:off x="5985941" y="2722063"/>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8" name="Google Shape;356;p21">
            <a:extLst>
              <a:ext uri="{FF2B5EF4-FFF2-40B4-BE49-F238E27FC236}">
                <a16:creationId xmlns:a16="http://schemas.microsoft.com/office/drawing/2014/main" id="{9B6D2E5D-17EB-9C44-945D-681D539C4831}"/>
              </a:ext>
            </a:extLst>
          </p:cNvPr>
          <p:cNvSpPr txBox="1"/>
          <p:nvPr/>
        </p:nvSpPr>
        <p:spPr>
          <a:xfrm>
            <a:off x="1694184" y="4336871"/>
            <a:ext cx="1729075"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High-res: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1 </a:t>
            </a:r>
            <a:r>
              <a:rPr lang="en" dirty="0">
                <a:solidFill>
                  <a:prstClr val="black"/>
                </a:solidFill>
                <a:latin typeface="Calibri" panose="020F0502020204030204"/>
              </a:rPr>
              <a:t>x H/2 x W/2</a:t>
            </a:r>
            <a:endParaRPr dirty="0">
              <a:solidFill>
                <a:prstClr val="black"/>
              </a:solidFill>
              <a:latin typeface="Calibri" panose="020F0502020204030204"/>
            </a:endParaRPr>
          </a:p>
        </p:txBody>
      </p:sp>
      <p:sp>
        <p:nvSpPr>
          <p:cNvPr id="29" name="Google Shape;357;p21">
            <a:extLst>
              <a:ext uri="{FF2B5EF4-FFF2-40B4-BE49-F238E27FC236}">
                <a16:creationId xmlns:a16="http://schemas.microsoft.com/office/drawing/2014/main" id="{BCE8D8AF-53F5-3F40-BC93-60C125D3C636}"/>
              </a:ext>
            </a:extLst>
          </p:cNvPr>
          <p:cNvSpPr txBox="1"/>
          <p:nvPr/>
        </p:nvSpPr>
        <p:spPr>
          <a:xfrm>
            <a:off x="5180038" y="4382030"/>
            <a:ext cx="1696683"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High-res: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1 </a:t>
            </a:r>
            <a:r>
              <a:rPr lang="en" dirty="0">
                <a:solidFill>
                  <a:prstClr val="black"/>
                </a:solidFill>
                <a:latin typeface="Calibri" panose="020F0502020204030204"/>
              </a:rPr>
              <a:t>x H/2 x W/2</a:t>
            </a:r>
            <a:endParaRPr dirty="0">
              <a:solidFill>
                <a:prstClr val="black"/>
              </a:solidFill>
              <a:latin typeface="Calibri" panose="020F0502020204030204"/>
            </a:endParaRPr>
          </a:p>
        </p:txBody>
      </p:sp>
      <p:sp>
        <p:nvSpPr>
          <p:cNvPr id="30" name="Google Shape;358;p21">
            <a:extLst>
              <a:ext uri="{FF2B5EF4-FFF2-40B4-BE49-F238E27FC236}">
                <a16:creationId xmlns:a16="http://schemas.microsoft.com/office/drawing/2014/main" id="{9560E4F7-DC56-424D-AC11-67D96091FCB5}"/>
              </a:ext>
            </a:extLst>
          </p:cNvPr>
          <p:cNvSpPr txBox="1"/>
          <p:nvPr/>
        </p:nvSpPr>
        <p:spPr>
          <a:xfrm>
            <a:off x="2838283" y="2468845"/>
            <a:ext cx="1708607"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Med-res: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2 </a:t>
            </a:r>
            <a:r>
              <a:rPr lang="en" dirty="0">
                <a:solidFill>
                  <a:prstClr val="black"/>
                </a:solidFill>
                <a:latin typeface="Calibri" panose="020F0502020204030204"/>
              </a:rPr>
              <a:t>x H/4 x W/4</a:t>
            </a:r>
            <a:endParaRPr dirty="0">
              <a:solidFill>
                <a:prstClr val="black"/>
              </a:solidFill>
              <a:latin typeface="Calibri" panose="020F0502020204030204"/>
            </a:endParaRPr>
          </a:p>
        </p:txBody>
      </p:sp>
      <p:sp>
        <p:nvSpPr>
          <p:cNvPr id="31" name="Google Shape;359;p21">
            <a:extLst>
              <a:ext uri="{FF2B5EF4-FFF2-40B4-BE49-F238E27FC236}">
                <a16:creationId xmlns:a16="http://schemas.microsoft.com/office/drawing/2014/main" id="{9CE2A542-56B6-3B40-984B-CC2B37A8BE89}"/>
              </a:ext>
            </a:extLst>
          </p:cNvPr>
          <p:cNvSpPr txBox="1"/>
          <p:nvPr/>
        </p:nvSpPr>
        <p:spPr>
          <a:xfrm>
            <a:off x="4454767" y="2468845"/>
            <a:ext cx="1708607"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Med-res: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2 </a:t>
            </a:r>
            <a:r>
              <a:rPr lang="en" dirty="0">
                <a:solidFill>
                  <a:prstClr val="black"/>
                </a:solidFill>
                <a:latin typeface="Calibri" panose="020F0502020204030204"/>
              </a:rPr>
              <a:t>x H/4 x W/4</a:t>
            </a:r>
            <a:endParaRPr dirty="0">
              <a:solidFill>
                <a:prstClr val="black"/>
              </a:solidFill>
              <a:latin typeface="Calibri" panose="020F0502020204030204"/>
            </a:endParaRPr>
          </a:p>
        </p:txBody>
      </p:sp>
      <p:sp>
        <p:nvSpPr>
          <p:cNvPr id="32" name="Google Shape;360;p21">
            <a:extLst>
              <a:ext uri="{FF2B5EF4-FFF2-40B4-BE49-F238E27FC236}">
                <a16:creationId xmlns:a16="http://schemas.microsoft.com/office/drawing/2014/main" id="{97FCC1B6-D830-2340-9880-E98291E7DC5C}"/>
              </a:ext>
            </a:extLst>
          </p:cNvPr>
          <p:cNvSpPr txBox="1"/>
          <p:nvPr/>
        </p:nvSpPr>
        <p:spPr>
          <a:xfrm>
            <a:off x="3423259" y="3995097"/>
            <a:ext cx="1541299"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Low-res: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3 </a:t>
            </a:r>
            <a:r>
              <a:rPr lang="en" dirty="0">
                <a:solidFill>
                  <a:prstClr val="black"/>
                </a:solidFill>
                <a:latin typeface="Calibri" panose="020F0502020204030204"/>
              </a:rPr>
              <a:t>x H/4 x W/4</a:t>
            </a:r>
            <a:endParaRPr dirty="0">
              <a:solidFill>
                <a:prstClr val="black"/>
              </a:solidFill>
              <a:latin typeface="Calibri" panose="020F0502020204030204"/>
            </a:endParaRPr>
          </a:p>
        </p:txBody>
      </p:sp>
      <p:sp>
        <p:nvSpPr>
          <p:cNvPr id="33" name="Google Shape;361;p21">
            <a:extLst>
              <a:ext uri="{FF2B5EF4-FFF2-40B4-BE49-F238E27FC236}">
                <a16:creationId xmlns:a16="http://schemas.microsoft.com/office/drawing/2014/main" id="{A1D60410-6A93-BA49-BAE4-6798172E64E3}"/>
              </a:ext>
            </a:extLst>
          </p:cNvPr>
          <p:cNvSpPr txBox="1"/>
          <p:nvPr/>
        </p:nvSpPr>
        <p:spPr>
          <a:xfrm>
            <a:off x="-28893" y="5257282"/>
            <a:ext cx="5950150" cy="300222"/>
          </a:xfrm>
          <a:prstGeom prst="rect">
            <a:avLst/>
          </a:prstGeom>
          <a:noFill/>
          <a:ln>
            <a:noFill/>
          </a:ln>
        </p:spPr>
        <p:txBody>
          <a:bodyPr spcFirstLastPara="1" wrap="square" lIns="91401" tIns="91401" rIns="91401" bIns="91401" anchor="t" anchorCtr="0">
            <a:noAutofit/>
          </a:bodyPr>
          <a:lstStyle/>
          <a:p>
            <a:pPr defTabSz="685800">
              <a:lnSpc>
                <a:spcPct val="115000"/>
              </a:lnSpc>
            </a:pPr>
            <a:r>
              <a:rPr lang="en" sz="800" dirty="0">
                <a:solidFill>
                  <a:prstClr val="black"/>
                </a:solidFill>
                <a:latin typeface="Calibri" panose="020F0502020204030204"/>
              </a:rPr>
              <a:t>Long, </a:t>
            </a:r>
            <a:r>
              <a:rPr lang="en" sz="800" dirty="0" err="1">
                <a:solidFill>
                  <a:prstClr val="black"/>
                </a:solidFill>
                <a:latin typeface="Calibri" panose="020F0502020204030204"/>
              </a:rPr>
              <a:t>Shelhamer</a:t>
            </a:r>
            <a:r>
              <a:rPr lang="en" sz="800" dirty="0">
                <a:solidFill>
                  <a:prstClr val="black"/>
                </a:solidFill>
                <a:latin typeface="Calibri" panose="020F0502020204030204"/>
              </a:rPr>
              <a:t>, and Darrell, “Fully Convolutional Networks for Semantic Segmentation”, CVPR 2015</a:t>
            </a:r>
            <a:br>
              <a:rPr lang="en" sz="800" dirty="0">
                <a:solidFill>
                  <a:prstClr val="black"/>
                </a:solidFill>
                <a:latin typeface="Calibri" panose="020F0502020204030204"/>
              </a:rPr>
            </a:br>
            <a:r>
              <a:rPr lang="en" sz="800" dirty="0">
                <a:solidFill>
                  <a:prstClr val="black"/>
                </a:solidFill>
                <a:latin typeface="Calibri" panose="020F0502020204030204"/>
              </a:rPr>
              <a:t>Noh et al, “Learning Deconvolution Network for Semantic Segmentation”, ICCV 2015</a:t>
            </a:r>
            <a:endParaRPr sz="800" dirty="0">
              <a:solidFill>
                <a:prstClr val="black"/>
              </a:solidFill>
              <a:latin typeface="Calibri" panose="020F0502020204030204"/>
            </a:endParaRPr>
          </a:p>
        </p:txBody>
      </p:sp>
      <p:pic>
        <p:nvPicPr>
          <p:cNvPr id="34" name="Google Shape;266;p19">
            <a:extLst>
              <a:ext uri="{FF2B5EF4-FFF2-40B4-BE49-F238E27FC236}">
                <a16:creationId xmlns:a16="http://schemas.microsoft.com/office/drawing/2014/main" id="{A900C467-CA75-BF48-B67B-D485926865AD}"/>
              </a:ext>
            </a:extLst>
          </p:cNvPr>
          <p:cNvPicPr preferRelativeResize="0"/>
          <p:nvPr/>
        </p:nvPicPr>
        <p:blipFill>
          <a:blip r:embed="rId2">
            <a:alphaModFix/>
          </a:blip>
          <a:stretch>
            <a:fillRect/>
          </a:stretch>
        </p:blipFill>
        <p:spPr>
          <a:xfrm>
            <a:off x="190725" y="2895995"/>
            <a:ext cx="1794359" cy="1195763"/>
          </a:xfrm>
          <a:prstGeom prst="rect">
            <a:avLst/>
          </a:prstGeom>
          <a:noFill/>
          <a:ln>
            <a:noFill/>
          </a:ln>
        </p:spPr>
      </p:pic>
      <p:sp>
        <p:nvSpPr>
          <p:cNvPr id="35" name="Google Shape;268;p19">
            <a:extLst>
              <a:ext uri="{FF2B5EF4-FFF2-40B4-BE49-F238E27FC236}">
                <a16:creationId xmlns:a16="http://schemas.microsoft.com/office/drawing/2014/main" id="{F9C30292-BC49-4F4F-890B-5D5230B3422E}"/>
              </a:ext>
            </a:extLst>
          </p:cNvPr>
          <p:cNvSpPr txBox="1"/>
          <p:nvPr/>
        </p:nvSpPr>
        <p:spPr>
          <a:xfrm>
            <a:off x="545945" y="4126684"/>
            <a:ext cx="1083918"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输入</a:t>
            </a:r>
            <a:r>
              <a:rPr lang="en" sz="1865" dirty="0">
                <a:solidFill>
                  <a:prstClr val="black"/>
                </a:solidFill>
                <a:latin typeface="Calibri" panose="020F0502020204030204"/>
              </a:rPr>
              <a: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3 x H x W</a:t>
            </a:r>
            <a:endParaRPr sz="1865" dirty="0">
              <a:solidFill>
                <a:prstClr val="black"/>
              </a:solidFill>
              <a:latin typeface="Calibri" panose="020F0502020204030204"/>
            </a:endParaRPr>
          </a:p>
        </p:txBody>
      </p:sp>
      <p:grpSp>
        <p:nvGrpSpPr>
          <p:cNvPr id="36" name="Google Shape;282;p19">
            <a:extLst>
              <a:ext uri="{FF2B5EF4-FFF2-40B4-BE49-F238E27FC236}">
                <a16:creationId xmlns:a16="http://schemas.microsoft.com/office/drawing/2014/main" id="{88AE2F03-F2C4-9C48-972B-755A695B1888}"/>
              </a:ext>
            </a:extLst>
          </p:cNvPr>
          <p:cNvGrpSpPr/>
          <p:nvPr/>
        </p:nvGrpSpPr>
        <p:grpSpPr>
          <a:xfrm>
            <a:off x="7153389" y="2662454"/>
            <a:ext cx="1935342" cy="1437587"/>
            <a:chOff x="3688175" y="943350"/>
            <a:chExt cx="5279100" cy="3521825"/>
          </a:xfrm>
        </p:grpSpPr>
        <p:sp>
          <p:nvSpPr>
            <p:cNvPr id="37" name="Google Shape;283;p19">
              <a:extLst>
                <a:ext uri="{FF2B5EF4-FFF2-40B4-BE49-F238E27FC236}">
                  <a16:creationId xmlns:a16="http://schemas.microsoft.com/office/drawing/2014/main" id="{A48DF554-068C-A245-8C25-7A7FCA4C881F}"/>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8" name="Google Shape;284;p19">
              <a:extLst>
                <a:ext uri="{FF2B5EF4-FFF2-40B4-BE49-F238E27FC236}">
                  <a16:creationId xmlns:a16="http://schemas.microsoft.com/office/drawing/2014/main" id="{879C8A1A-9C4B-DD42-9962-FA90001AD202}"/>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39" name="Google Shape;285;p19">
              <a:extLst>
                <a:ext uri="{FF2B5EF4-FFF2-40B4-BE49-F238E27FC236}">
                  <a16:creationId xmlns:a16="http://schemas.microsoft.com/office/drawing/2014/main" id="{3DCEC88E-67B1-9F42-863E-68AEF7B5B8D2}"/>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40" name="Google Shape;286;p19">
              <a:extLst>
                <a:ext uri="{FF2B5EF4-FFF2-40B4-BE49-F238E27FC236}">
                  <a16:creationId xmlns:a16="http://schemas.microsoft.com/office/drawing/2014/main" id="{C95290D1-D806-0247-A58C-7BBB9C9B9632}"/>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41" name="Google Shape;291;p19">
            <a:extLst>
              <a:ext uri="{FF2B5EF4-FFF2-40B4-BE49-F238E27FC236}">
                <a16:creationId xmlns:a16="http://schemas.microsoft.com/office/drawing/2014/main" id="{92909337-705A-1140-9A91-DE13C4FDAF6C}"/>
              </a:ext>
            </a:extLst>
          </p:cNvPr>
          <p:cNvSpPr txBox="1"/>
          <p:nvPr/>
        </p:nvSpPr>
        <p:spPr>
          <a:xfrm>
            <a:off x="7460680" y="4299289"/>
            <a:ext cx="1336752"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预测</a:t>
            </a:r>
            <a:r>
              <a:rPr lang="en" sz="1865" dirty="0">
                <a:solidFill>
                  <a:prstClr val="black"/>
                </a:solidFill>
                <a:latin typeface="Calibri" panose="020F0502020204030204"/>
              </a:rPr>
              <a: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H x W</a:t>
            </a:r>
            <a:endParaRPr sz="1865" dirty="0">
              <a:solidFill>
                <a:prstClr val="black"/>
              </a:solidFill>
              <a:latin typeface="Calibri" panose="020F0502020204030204"/>
            </a:endParaRPr>
          </a:p>
        </p:txBody>
      </p:sp>
    </p:spTree>
    <p:extLst>
      <p:ext uri="{BB962C8B-B14F-4D97-AF65-F5344CB8AC3E}">
        <p14:creationId xmlns:p14="http://schemas.microsoft.com/office/powerpoint/2010/main" val="3998035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FFE2C-71BD-7A41-A5CB-7004077AF9A5}"/>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37</a:t>
            </a:fld>
            <a:endParaRPr lang="en-US" dirty="0">
              <a:latin typeface="Calibri" panose="020F0502020204030204"/>
            </a:endParaRPr>
          </a:p>
        </p:txBody>
      </p:sp>
      <p:sp>
        <p:nvSpPr>
          <p:cNvPr id="5" name="Title 1">
            <a:extLst>
              <a:ext uri="{FF2B5EF4-FFF2-40B4-BE49-F238E27FC236}">
                <a16:creationId xmlns:a16="http://schemas.microsoft.com/office/drawing/2014/main" id="{2D523DD1-ADE1-2140-9099-FDDBA31C42AE}"/>
              </a:ext>
            </a:extLst>
          </p:cNvPr>
          <p:cNvSpPr>
            <a:spLocks noGrp="1"/>
          </p:cNvSpPr>
          <p:nvPr>
            <p:ph type="title"/>
          </p:nvPr>
        </p:nvSpPr>
        <p:spPr>
          <a:xfrm>
            <a:off x="628650" y="1131094"/>
            <a:ext cx="8342356" cy="513268"/>
          </a:xfrm>
        </p:spPr>
        <p:txBody>
          <a:bodyPr>
            <a:normAutofit fontScale="90000"/>
          </a:bodyPr>
          <a:lstStyle/>
          <a:p>
            <a:r>
              <a:rPr lang="zh-CN" altLang="en-US" dirty="0"/>
              <a:t>语义分割</a:t>
            </a:r>
            <a:r>
              <a:rPr lang="en-US" altLang="zh-CN" dirty="0"/>
              <a:t>: </a:t>
            </a:r>
            <a:r>
              <a:rPr lang="zh-CN" altLang="en-US" dirty="0"/>
              <a:t>全卷积网络</a:t>
            </a:r>
            <a:endParaRPr lang="en-US" dirty="0"/>
          </a:p>
        </p:txBody>
      </p:sp>
      <p:sp>
        <p:nvSpPr>
          <p:cNvPr id="6" name="Google Shape;332;p21">
            <a:extLst>
              <a:ext uri="{FF2B5EF4-FFF2-40B4-BE49-F238E27FC236}">
                <a16:creationId xmlns:a16="http://schemas.microsoft.com/office/drawing/2014/main" id="{86A963E3-D1BD-8048-B173-719D49EF5DA8}"/>
              </a:ext>
            </a:extLst>
          </p:cNvPr>
          <p:cNvSpPr/>
          <p:nvPr/>
        </p:nvSpPr>
        <p:spPr>
          <a:xfrm>
            <a:off x="2405473" y="2722063"/>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7" name="Google Shape;333;p21">
            <a:extLst>
              <a:ext uri="{FF2B5EF4-FFF2-40B4-BE49-F238E27FC236}">
                <a16:creationId xmlns:a16="http://schemas.microsoft.com/office/drawing/2014/main" id="{3105CE40-BB16-684F-A58F-EF2C3B64057A}"/>
              </a:ext>
            </a:extLst>
          </p:cNvPr>
          <p:cNvSpPr/>
          <p:nvPr/>
        </p:nvSpPr>
        <p:spPr>
          <a:xfrm>
            <a:off x="2557833" y="2722063"/>
            <a:ext cx="389599" cy="1525103"/>
          </a:xfrm>
          <a:prstGeom prst="cube">
            <a:avLst>
              <a:gd name="adj" fmla="val 78785"/>
            </a:avLst>
          </a:prstGeom>
          <a:solidFill>
            <a:srgbClr val="F4CCCC"/>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9" name="Google Shape;337;p21">
            <a:extLst>
              <a:ext uri="{FF2B5EF4-FFF2-40B4-BE49-F238E27FC236}">
                <a16:creationId xmlns:a16="http://schemas.microsoft.com/office/drawing/2014/main" id="{6E65A717-553A-A942-A34B-25B67F3EC0F8}"/>
              </a:ext>
            </a:extLst>
          </p:cNvPr>
          <p:cNvSpPr txBox="1"/>
          <p:nvPr/>
        </p:nvSpPr>
        <p:spPr>
          <a:xfrm>
            <a:off x="666676" y="4145221"/>
            <a:ext cx="9598" cy="38390"/>
          </a:xfrm>
          <a:prstGeom prst="rect">
            <a:avLst/>
          </a:prstGeom>
          <a:noFill/>
          <a:ln>
            <a:noFill/>
          </a:ln>
        </p:spPr>
        <p:txBody>
          <a:bodyPr spcFirstLastPara="1" wrap="square" lIns="91401" tIns="91401" rIns="91401" bIns="91401" anchor="t" anchorCtr="0">
            <a:noAutofit/>
          </a:bodyPr>
          <a:lstStyle/>
          <a:p>
            <a:pPr defTabSz="685800"/>
            <a:endParaRPr sz="1865">
              <a:solidFill>
                <a:prstClr val="black"/>
              </a:solidFill>
              <a:latin typeface="Calibri" panose="020F0502020204030204"/>
            </a:endParaRPr>
          </a:p>
        </p:txBody>
      </p:sp>
      <p:sp>
        <p:nvSpPr>
          <p:cNvPr id="11" name="Google Shape;339;p21">
            <a:extLst>
              <a:ext uri="{FF2B5EF4-FFF2-40B4-BE49-F238E27FC236}">
                <a16:creationId xmlns:a16="http://schemas.microsoft.com/office/drawing/2014/main" id="{C6329A15-F07E-1D47-936F-A34623F3B758}"/>
              </a:ext>
            </a:extLst>
          </p:cNvPr>
          <p:cNvSpPr/>
          <p:nvPr/>
        </p:nvSpPr>
        <p:spPr>
          <a:xfrm>
            <a:off x="2755332"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18" name="Google Shape;346;p21">
            <a:extLst>
              <a:ext uri="{FF2B5EF4-FFF2-40B4-BE49-F238E27FC236}">
                <a16:creationId xmlns:a16="http://schemas.microsoft.com/office/drawing/2014/main" id="{81C38B5F-AE1D-B147-9F31-EAF97B0D7202}"/>
              </a:ext>
            </a:extLst>
          </p:cNvPr>
          <p:cNvSpPr txBox="1"/>
          <p:nvPr/>
        </p:nvSpPr>
        <p:spPr>
          <a:xfrm>
            <a:off x="2003378" y="1684497"/>
            <a:ext cx="5617638" cy="655901"/>
          </a:xfrm>
          <a:prstGeom prst="rect">
            <a:avLst/>
          </a:prstGeom>
          <a:noFill/>
          <a:ln>
            <a:noFill/>
          </a:ln>
        </p:spPr>
        <p:txBody>
          <a:bodyPr spcFirstLastPara="1" wrap="square" lIns="91401" tIns="91401" rIns="91401" bIns="91401" anchor="ctr" anchorCtr="0">
            <a:noAutofit/>
          </a:bodyPr>
          <a:lstStyle/>
          <a:p>
            <a:pPr defTabSz="685800"/>
            <a:r>
              <a:rPr lang="zh-CN" altLang="en-US" dirty="0">
                <a:solidFill>
                  <a:prstClr val="black"/>
                </a:solidFill>
              </a:rPr>
              <a:t>将网络设计为多个卷积层级联</a:t>
            </a:r>
            <a:r>
              <a:rPr lang="en-US" altLang="zh-CN" dirty="0">
                <a:solidFill>
                  <a:prstClr val="black"/>
                </a:solidFill>
              </a:rPr>
              <a:t>, </a:t>
            </a:r>
            <a:r>
              <a:rPr lang="zh-CN" altLang="en-US" dirty="0">
                <a:solidFill>
                  <a:prstClr val="black"/>
                </a:solidFill>
              </a:rPr>
              <a:t>中间带有</a:t>
            </a:r>
            <a:r>
              <a:rPr lang="zh-CN" altLang="en-US" dirty="0">
                <a:solidFill>
                  <a:srgbClr val="D60093"/>
                </a:solidFill>
              </a:rPr>
              <a:t>下采样</a:t>
            </a:r>
            <a:r>
              <a:rPr lang="zh-CN" altLang="en-US" dirty="0">
                <a:solidFill>
                  <a:prstClr val="black"/>
                </a:solidFill>
              </a:rPr>
              <a:t>和</a:t>
            </a:r>
            <a:r>
              <a:rPr lang="zh-CN" altLang="en-US" dirty="0">
                <a:solidFill>
                  <a:srgbClr val="D60093"/>
                </a:solidFill>
              </a:rPr>
              <a:t>上采样</a:t>
            </a:r>
            <a:r>
              <a:rPr lang="en-US" altLang="zh-CN" dirty="0">
                <a:solidFill>
                  <a:prstClr val="black"/>
                </a:solidFill>
              </a:rPr>
              <a:t>!</a:t>
            </a:r>
            <a:endParaRPr lang="zh-CN" altLang="en-US" dirty="0">
              <a:solidFill>
                <a:prstClr val="black"/>
              </a:solidFill>
            </a:endParaRPr>
          </a:p>
        </p:txBody>
      </p:sp>
      <p:sp>
        <p:nvSpPr>
          <p:cNvPr id="19" name="Google Shape;347;p21">
            <a:extLst>
              <a:ext uri="{FF2B5EF4-FFF2-40B4-BE49-F238E27FC236}">
                <a16:creationId xmlns:a16="http://schemas.microsoft.com/office/drawing/2014/main" id="{61147BEF-8290-8E46-B289-BE54D9B77FB6}"/>
              </a:ext>
            </a:extLst>
          </p:cNvPr>
          <p:cNvSpPr/>
          <p:nvPr/>
        </p:nvSpPr>
        <p:spPr>
          <a:xfrm>
            <a:off x="3060053"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0" name="Google Shape;348;p21">
            <a:extLst>
              <a:ext uri="{FF2B5EF4-FFF2-40B4-BE49-F238E27FC236}">
                <a16:creationId xmlns:a16="http://schemas.microsoft.com/office/drawing/2014/main" id="{A6303817-E4D2-1246-AEF1-2B84BE0467C3}"/>
              </a:ext>
            </a:extLst>
          </p:cNvPr>
          <p:cNvSpPr/>
          <p:nvPr/>
        </p:nvSpPr>
        <p:spPr>
          <a:xfrm>
            <a:off x="3364773" y="3094415"/>
            <a:ext cx="483474" cy="857177"/>
          </a:xfrm>
          <a:prstGeom prst="cube">
            <a:avLst>
              <a:gd name="adj" fmla="val 48764"/>
            </a:avLst>
          </a:prstGeom>
          <a:solidFill>
            <a:srgbClr val="F4CCCC"/>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1" name="Google Shape;349;p21">
            <a:extLst>
              <a:ext uri="{FF2B5EF4-FFF2-40B4-BE49-F238E27FC236}">
                <a16:creationId xmlns:a16="http://schemas.microsoft.com/office/drawing/2014/main" id="{3A135EDF-CA6B-6C4A-9E4E-96A06CA112DF}"/>
              </a:ext>
            </a:extLst>
          </p:cNvPr>
          <p:cNvSpPr/>
          <p:nvPr/>
        </p:nvSpPr>
        <p:spPr>
          <a:xfrm>
            <a:off x="3656135" y="3291390"/>
            <a:ext cx="650231" cy="526363"/>
          </a:xfrm>
          <a:prstGeom prst="cube">
            <a:avLst>
              <a:gd name="adj" fmla="val 3032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2" name="Google Shape;350;p21">
            <a:extLst>
              <a:ext uri="{FF2B5EF4-FFF2-40B4-BE49-F238E27FC236}">
                <a16:creationId xmlns:a16="http://schemas.microsoft.com/office/drawing/2014/main" id="{40E5A289-58B5-E140-AD15-68803935E01C}"/>
              </a:ext>
            </a:extLst>
          </p:cNvPr>
          <p:cNvSpPr/>
          <p:nvPr/>
        </p:nvSpPr>
        <p:spPr>
          <a:xfrm>
            <a:off x="4193320" y="3291390"/>
            <a:ext cx="650231" cy="526363"/>
          </a:xfrm>
          <a:prstGeom prst="cube">
            <a:avLst>
              <a:gd name="adj" fmla="val 3032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3" name="Google Shape;351;p21">
            <a:extLst>
              <a:ext uri="{FF2B5EF4-FFF2-40B4-BE49-F238E27FC236}">
                <a16:creationId xmlns:a16="http://schemas.microsoft.com/office/drawing/2014/main" id="{5866036E-8A66-6C41-802A-2E77DE1900FC}"/>
              </a:ext>
            </a:extLst>
          </p:cNvPr>
          <p:cNvSpPr/>
          <p:nvPr/>
        </p:nvSpPr>
        <p:spPr>
          <a:xfrm>
            <a:off x="4812197" y="3094415"/>
            <a:ext cx="483474" cy="857177"/>
          </a:xfrm>
          <a:prstGeom prst="cube">
            <a:avLst>
              <a:gd name="adj" fmla="val 48764"/>
            </a:avLst>
          </a:prstGeom>
          <a:solidFill>
            <a:srgbClr val="C9DAF8"/>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4" name="Google Shape;352;p21">
            <a:extLst>
              <a:ext uri="{FF2B5EF4-FFF2-40B4-BE49-F238E27FC236}">
                <a16:creationId xmlns:a16="http://schemas.microsoft.com/office/drawing/2014/main" id="{1AF6714B-391C-8944-9C54-733CA78A0257}"/>
              </a:ext>
            </a:extLst>
          </p:cNvPr>
          <p:cNvSpPr/>
          <p:nvPr/>
        </p:nvSpPr>
        <p:spPr>
          <a:xfrm>
            <a:off x="5116917"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5" name="Google Shape;353;p21">
            <a:extLst>
              <a:ext uri="{FF2B5EF4-FFF2-40B4-BE49-F238E27FC236}">
                <a16:creationId xmlns:a16="http://schemas.microsoft.com/office/drawing/2014/main" id="{15FB1E99-D712-5044-8A5E-367A876971E4}"/>
              </a:ext>
            </a:extLst>
          </p:cNvPr>
          <p:cNvSpPr/>
          <p:nvPr/>
        </p:nvSpPr>
        <p:spPr>
          <a:xfrm>
            <a:off x="5421638"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6" name="Google Shape;354;p21">
            <a:extLst>
              <a:ext uri="{FF2B5EF4-FFF2-40B4-BE49-F238E27FC236}">
                <a16:creationId xmlns:a16="http://schemas.microsoft.com/office/drawing/2014/main" id="{36385EAD-4F89-114E-BE78-DC00D51091BA}"/>
              </a:ext>
            </a:extLst>
          </p:cNvPr>
          <p:cNvSpPr/>
          <p:nvPr/>
        </p:nvSpPr>
        <p:spPr>
          <a:xfrm>
            <a:off x="5833581" y="2722063"/>
            <a:ext cx="389599" cy="1525103"/>
          </a:xfrm>
          <a:prstGeom prst="cube">
            <a:avLst>
              <a:gd name="adj" fmla="val 78785"/>
            </a:avLst>
          </a:prstGeom>
          <a:solidFill>
            <a:srgbClr val="C9DAF8"/>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7" name="Google Shape;355;p21">
            <a:extLst>
              <a:ext uri="{FF2B5EF4-FFF2-40B4-BE49-F238E27FC236}">
                <a16:creationId xmlns:a16="http://schemas.microsoft.com/office/drawing/2014/main" id="{6407BBF4-1BCF-0846-8642-5F97B6D2EC94}"/>
              </a:ext>
            </a:extLst>
          </p:cNvPr>
          <p:cNvSpPr/>
          <p:nvPr/>
        </p:nvSpPr>
        <p:spPr>
          <a:xfrm>
            <a:off x="5985941" y="2722063"/>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8" name="Google Shape;356;p21">
            <a:extLst>
              <a:ext uri="{FF2B5EF4-FFF2-40B4-BE49-F238E27FC236}">
                <a16:creationId xmlns:a16="http://schemas.microsoft.com/office/drawing/2014/main" id="{9B6D2E5D-17EB-9C44-945D-681D539C4831}"/>
              </a:ext>
            </a:extLst>
          </p:cNvPr>
          <p:cNvSpPr txBox="1"/>
          <p:nvPr/>
        </p:nvSpPr>
        <p:spPr>
          <a:xfrm>
            <a:off x="1694184" y="4336871"/>
            <a:ext cx="1729075"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High-res: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1 </a:t>
            </a:r>
            <a:r>
              <a:rPr lang="en" dirty="0">
                <a:solidFill>
                  <a:prstClr val="black"/>
                </a:solidFill>
                <a:latin typeface="Calibri" panose="020F0502020204030204"/>
              </a:rPr>
              <a:t>x H/2 x W/2</a:t>
            </a:r>
            <a:endParaRPr dirty="0">
              <a:solidFill>
                <a:prstClr val="black"/>
              </a:solidFill>
              <a:latin typeface="Calibri" panose="020F0502020204030204"/>
            </a:endParaRPr>
          </a:p>
        </p:txBody>
      </p:sp>
      <p:sp>
        <p:nvSpPr>
          <p:cNvPr id="29" name="Google Shape;357;p21">
            <a:extLst>
              <a:ext uri="{FF2B5EF4-FFF2-40B4-BE49-F238E27FC236}">
                <a16:creationId xmlns:a16="http://schemas.microsoft.com/office/drawing/2014/main" id="{BCE8D8AF-53F5-3F40-BC93-60C125D3C636}"/>
              </a:ext>
            </a:extLst>
          </p:cNvPr>
          <p:cNvSpPr txBox="1"/>
          <p:nvPr/>
        </p:nvSpPr>
        <p:spPr>
          <a:xfrm>
            <a:off x="5180038" y="4382030"/>
            <a:ext cx="1696683"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High-res: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1 </a:t>
            </a:r>
            <a:r>
              <a:rPr lang="en" dirty="0">
                <a:solidFill>
                  <a:prstClr val="black"/>
                </a:solidFill>
                <a:latin typeface="Calibri" panose="020F0502020204030204"/>
              </a:rPr>
              <a:t>x H/2 x W/2</a:t>
            </a:r>
            <a:endParaRPr dirty="0">
              <a:solidFill>
                <a:prstClr val="black"/>
              </a:solidFill>
              <a:latin typeface="Calibri" panose="020F0502020204030204"/>
            </a:endParaRPr>
          </a:p>
        </p:txBody>
      </p:sp>
      <p:sp>
        <p:nvSpPr>
          <p:cNvPr id="30" name="Google Shape;358;p21">
            <a:extLst>
              <a:ext uri="{FF2B5EF4-FFF2-40B4-BE49-F238E27FC236}">
                <a16:creationId xmlns:a16="http://schemas.microsoft.com/office/drawing/2014/main" id="{9560E4F7-DC56-424D-AC11-67D96091FCB5}"/>
              </a:ext>
            </a:extLst>
          </p:cNvPr>
          <p:cNvSpPr txBox="1"/>
          <p:nvPr/>
        </p:nvSpPr>
        <p:spPr>
          <a:xfrm>
            <a:off x="2838283" y="2468845"/>
            <a:ext cx="1708607"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Med-res: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2 </a:t>
            </a:r>
            <a:r>
              <a:rPr lang="en" dirty="0">
                <a:solidFill>
                  <a:prstClr val="black"/>
                </a:solidFill>
                <a:latin typeface="Calibri" panose="020F0502020204030204"/>
              </a:rPr>
              <a:t>x H/4 x W/4</a:t>
            </a:r>
            <a:endParaRPr dirty="0">
              <a:solidFill>
                <a:prstClr val="black"/>
              </a:solidFill>
              <a:latin typeface="Calibri" panose="020F0502020204030204"/>
            </a:endParaRPr>
          </a:p>
        </p:txBody>
      </p:sp>
      <p:sp>
        <p:nvSpPr>
          <p:cNvPr id="31" name="Google Shape;359;p21">
            <a:extLst>
              <a:ext uri="{FF2B5EF4-FFF2-40B4-BE49-F238E27FC236}">
                <a16:creationId xmlns:a16="http://schemas.microsoft.com/office/drawing/2014/main" id="{9CE2A542-56B6-3B40-984B-CC2B37A8BE89}"/>
              </a:ext>
            </a:extLst>
          </p:cNvPr>
          <p:cNvSpPr txBox="1"/>
          <p:nvPr/>
        </p:nvSpPr>
        <p:spPr>
          <a:xfrm>
            <a:off x="4454767" y="2468845"/>
            <a:ext cx="1708607"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Med-res: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2 </a:t>
            </a:r>
            <a:r>
              <a:rPr lang="en" dirty="0">
                <a:solidFill>
                  <a:prstClr val="black"/>
                </a:solidFill>
                <a:latin typeface="Calibri" panose="020F0502020204030204"/>
              </a:rPr>
              <a:t>x H/4 x W/4</a:t>
            </a:r>
            <a:endParaRPr dirty="0">
              <a:solidFill>
                <a:prstClr val="black"/>
              </a:solidFill>
              <a:latin typeface="Calibri" panose="020F0502020204030204"/>
            </a:endParaRPr>
          </a:p>
        </p:txBody>
      </p:sp>
      <p:sp>
        <p:nvSpPr>
          <p:cNvPr id="32" name="Google Shape;360;p21">
            <a:extLst>
              <a:ext uri="{FF2B5EF4-FFF2-40B4-BE49-F238E27FC236}">
                <a16:creationId xmlns:a16="http://schemas.microsoft.com/office/drawing/2014/main" id="{97FCC1B6-D830-2340-9880-E98291E7DC5C}"/>
              </a:ext>
            </a:extLst>
          </p:cNvPr>
          <p:cNvSpPr txBox="1"/>
          <p:nvPr/>
        </p:nvSpPr>
        <p:spPr>
          <a:xfrm>
            <a:off x="3423259" y="3995097"/>
            <a:ext cx="1541299"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Low-res: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3 </a:t>
            </a:r>
            <a:r>
              <a:rPr lang="en" dirty="0">
                <a:solidFill>
                  <a:prstClr val="black"/>
                </a:solidFill>
                <a:latin typeface="Calibri" panose="020F0502020204030204"/>
              </a:rPr>
              <a:t>x H/4 x W/4</a:t>
            </a:r>
            <a:endParaRPr dirty="0">
              <a:solidFill>
                <a:prstClr val="black"/>
              </a:solidFill>
              <a:latin typeface="Calibri" panose="020F0502020204030204"/>
            </a:endParaRPr>
          </a:p>
        </p:txBody>
      </p:sp>
      <p:sp>
        <p:nvSpPr>
          <p:cNvPr id="33" name="Google Shape;361;p21">
            <a:extLst>
              <a:ext uri="{FF2B5EF4-FFF2-40B4-BE49-F238E27FC236}">
                <a16:creationId xmlns:a16="http://schemas.microsoft.com/office/drawing/2014/main" id="{A1D60410-6A93-BA49-BAE4-6798172E64E3}"/>
              </a:ext>
            </a:extLst>
          </p:cNvPr>
          <p:cNvSpPr txBox="1"/>
          <p:nvPr/>
        </p:nvSpPr>
        <p:spPr>
          <a:xfrm>
            <a:off x="-28893" y="5257282"/>
            <a:ext cx="5950150" cy="300222"/>
          </a:xfrm>
          <a:prstGeom prst="rect">
            <a:avLst/>
          </a:prstGeom>
          <a:noFill/>
          <a:ln>
            <a:noFill/>
          </a:ln>
        </p:spPr>
        <p:txBody>
          <a:bodyPr spcFirstLastPara="1" wrap="square" lIns="91401" tIns="91401" rIns="91401" bIns="91401" anchor="t" anchorCtr="0">
            <a:noAutofit/>
          </a:bodyPr>
          <a:lstStyle/>
          <a:p>
            <a:pPr defTabSz="685800">
              <a:lnSpc>
                <a:spcPct val="115000"/>
              </a:lnSpc>
            </a:pPr>
            <a:r>
              <a:rPr lang="en" sz="800" dirty="0">
                <a:solidFill>
                  <a:prstClr val="black"/>
                </a:solidFill>
                <a:latin typeface="Calibri" panose="020F0502020204030204"/>
              </a:rPr>
              <a:t>Long, </a:t>
            </a:r>
            <a:r>
              <a:rPr lang="en" sz="800" dirty="0" err="1">
                <a:solidFill>
                  <a:prstClr val="black"/>
                </a:solidFill>
                <a:latin typeface="Calibri" panose="020F0502020204030204"/>
              </a:rPr>
              <a:t>Shelhamer</a:t>
            </a:r>
            <a:r>
              <a:rPr lang="en" sz="800" dirty="0">
                <a:solidFill>
                  <a:prstClr val="black"/>
                </a:solidFill>
                <a:latin typeface="Calibri" panose="020F0502020204030204"/>
              </a:rPr>
              <a:t>, and Darrell, “Fully Convolutional Networks for Semantic Segmentation”, CVPR 2015</a:t>
            </a:r>
            <a:br>
              <a:rPr lang="en" sz="800" dirty="0">
                <a:solidFill>
                  <a:prstClr val="black"/>
                </a:solidFill>
                <a:latin typeface="Calibri" panose="020F0502020204030204"/>
              </a:rPr>
            </a:br>
            <a:r>
              <a:rPr lang="en" sz="800" dirty="0">
                <a:solidFill>
                  <a:prstClr val="black"/>
                </a:solidFill>
                <a:latin typeface="Calibri" panose="020F0502020204030204"/>
              </a:rPr>
              <a:t>Noh et al, “Learning Deconvolution Network for Semantic Segmentation”, ICCV 2015</a:t>
            </a:r>
            <a:endParaRPr sz="800" dirty="0">
              <a:solidFill>
                <a:prstClr val="black"/>
              </a:solidFill>
              <a:latin typeface="Calibri" panose="020F0502020204030204"/>
            </a:endParaRPr>
          </a:p>
        </p:txBody>
      </p:sp>
      <p:pic>
        <p:nvPicPr>
          <p:cNvPr id="34" name="Google Shape;266;p19">
            <a:extLst>
              <a:ext uri="{FF2B5EF4-FFF2-40B4-BE49-F238E27FC236}">
                <a16:creationId xmlns:a16="http://schemas.microsoft.com/office/drawing/2014/main" id="{A900C467-CA75-BF48-B67B-D485926865AD}"/>
              </a:ext>
            </a:extLst>
          </p:cNvPr>
          <p:cNvPicPr preferRelativeResize="0"/>
          <p:nvPr/>
        </p:nvPicPr>
        <p:blipFill>
          <a:blip r:embed="rId2">
            <a:alphaModFix/>
          </a:blip>
          <a:stretch>
            <a:fillRect/>
          </a:stretch>
        </p:blipFill>
        <p:spPr>
          <a:xfrm>
            <a:off x="190725" y="2895995"/>
            <a:ext cx="1794359" cy="1195763"/>
          </a:xfrm>
          <a:prstGeom prst="rect">
            <a:avLst/>
          </a:prstGeom>
          <a:noFill/>
          <a:ln>
            <a:noFill/>
          </a:ln>
        </p:spPr>
      </p:pic>
      <p:sp>
        <p:nvSpPr>
          <p:cNvPr id="35" name="Google Shape;268;p19">
            <a:extLst>
              <a:ext uri="{FF2B5EF4-FFF2-40B4-BE49-F238E27FC236}">
                <a16:creationId xmlns:a16="http://schemas.microsoft.com/office/drawing/2014/main" id="{F9C30292-BC49-4F4F-890B-5D5230B3422E}"/>
              </a:ext>
            </a:extLst>
          </p:cNvPr>
          <p:cNvSpPr txBox="1"/>
          <p:nvPr/>
        </p:nvSpPr>
        <p:spPr>
          <a:xfrm>
            <a:off x="545945" y="4126684"/>
            <a:ext cx="1083918"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输入</a:t>
            </a:r>
            <a:r>
              <a:rPr lang="en" sz="1865" dirty="0">
                <a:solidFill>
                  <a:prstClr val="black"/>
                </a:solidFill>
                <a:latin typeface="Calibri" panose="020F0502020204030204"/>
              </a:rPr>
              <a: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3 x H x W</a:t>
            </a:r>
            <a:endParaRPr sz="1865" dirty="0">
              <a:solidFill>
                <a:prstClr val="black"/>
              </a:solidFill>
              <a:latin typeface="Calibri" panose="020F0502020204030204"/>
            </a:endParaRPr>
          </a:p>
        </p:txBody>
      </p:sp>
      <p:grpSp>
        <p:nvGrpSpPr>
          <p:cNvPr id="36" name="Google Shape;282;p19">
            <a:extLst>
              <a:ext uri="{FF2B5EF4-FFF2-40B4-BE49-F238E27FC236}">
                <a16:creationId xmlns:a16="http://schemas.microsoft.com/office/drawing/2014/main" id="{88AE2F03-F2C4-9C48-972B-755A695B1888}"/>
              </a:ext>
            </a:extLst>
          </p:cNvPr>
          <p:cNvGrpSpPr/>
          <p:nvPr/>
        </p:nvGrpSpPr>
        <p:grpSpPr>
          <a:xfrm>
            <a:off x="7153389" y="2662454"/>
            <a:ext cx="1935342" cy="1437587"/>
            <a:chOff x="3688175" y="943350"/>
            <a:chExt cx="5279100" cy="3521825"/>
          </a:xfrm>
        </p:grpSpPr>
        <p:sp>
          <p:nvSpPr>
            <p:cNvPr id="37" name="Google Shape;283;p19">
              <a:extLst>
                <a:ext uri="{FF2B5EF4-FFF2-40B4-BE49-F238E27FC236}">
                  <a16:creationId xmlns:a16="http://schemas.microsoft.com/office/drawing/2014/main" id="{A48DF554-068C-A245-8C25-7A7FCA4C881F}"/>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8" name="Google Shape;284;p19">
              <a:extLst>
                <a:ext uri="{FF2B5EF4-FFF2-40B4-BE49-F238E27FC236}">
                  <a16:creationId xmlns:a16="http://schemas.microsoft.com/office/drawing/2014/main" id="{879C8A1A-9C4B-DD42-9962-FA90001AD202}"/>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39" name="Google Shape;285;p19">
              <a:extLst>
                <a:ext uri="{FF2B5EF4-FFF2-40B4-BE49-F238E27FC236}">
                  <a16:creationId xmlns:a16="http://schemas.microsoft.com/office/drawing/2014/main" id="{3DCEC88E-67B1-9F42-863E-68AEF7B5B8D2}"/>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40" name="Google Shape;286;p19">
              <a:extLst>
                <a:ext uri="{FF2B5EF4-FFF2-40B4-BE49-F238E27FC236}">
                  <a16:creationId xmlns:a16="http://schemas.microsoft.com/office/drawing/2014/main" id="{C95290D1-D806-0247-A58C-7BBB9C9B9632}"/>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41" name="Google Shape;291;p19">
            <a:extLst>
              <a:ext uri="{FF2B5EF4-FFF2-40B4-BE49-F238E27FC236}">
                <a16:creationId xmlns:a16="http://schemas.microsoft.com/office/drawing/2014/main" id="{92909337-705A-1140-9A91-DE13C4FDAF6C}"/>
              </a:ext>
            </a:extLst>
          </p:cNvPr>
          <p:cNvSpPr txBox="1"/>
          <p:nvPr/>
        </p:nvSpPr>
        <p:spPr>
          <a:xfrm>
            <a:off x="7460680" y="4299289"/>
            <a:ext cx="1336752"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预测</a:t>
            </a:r>
            <a:r>
              <a:rPr lang="en" sz="1865" dirty="0">
                <a:solidFill>
                  <a:prstClr val="black"/>
                </a:solidFill>
                <a:latin typeface="Calibri" panose="020F0502020204030204"/>
              </a:rPr>
              <a: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H x W</a:t>
            </a:r>
            <a:endParaRPr sz="1865" dirty="0">
              <a:solidFill>
                <a:prstClr val="black"/>
              </a:solidFill>
              <a:latin typeface="Calibri" panose="020F0502020204030204"/>
            </a:endParaRPr>
          </a:p>
        </p:txBody>
      </p:sp>
      <p:sp>
        <p:nvSpPr>
          <p:cNvPr id="42" name="Google Shape;396;p22">
            <a:extLst>
              <a:ext uri="{FF2B5EF4-FFF2-40B4-BE49-F238E27FC236}">
                <a16:creationId xmlns:a16="http://schemas.microsoft.com/office/drawing/2014/main" id="{AE658F91-D348-5945-83D1-C249AC768157}"/>
              </a:ext>
            </a:extLst>
          </p:cNvPr>
          <p:cNvSpPr txBox="1"/>
          <p:nvPr/>
        </p:nvSpPr>
        <p:spPr>
          <a:xfrm>
            <a:off x="190725" y="1749833"/>
            <a:ext cx="1899405" cy="690720"/>
          </a:xfrm>
          <a:prstGeom prst="rect">
            <a:avLst/>
          </a:prstGeom>
          <a:noFill/>
          <a:ln>
            <a:noFill/>
          </a:ln>
        </p:spPr>
        <p:txBody>
          <a:bodyPr spcFirstLastPara="1" wrap="square" lIns="91401" tIns="91401" rIns="91401" bIns="91401" anchor="t" anchorCtr="0">
            <a:noAutofit/>
          </a:bodyPr>
          <a:lstStyle/>
          <a:p>
            <a:pPr defTabSz="685800"/>
            <a:r>
              <a:rPr lang="zh-CN" altLang="en-US" sz="1865" b="1" dirty="0">
                <a:solidFill>
                  <a:srgbClr val="FF0000"/>
                </a:solidFill>
                <a:latin typeface="Calibri" panose="020F0502020204030204"/>
              </a:rPr>
              <a:t>下</a:t>
            </a:r>
            <a:r>
              <a:rPr lang="zh-CN" altLang="en" sz="1865" b="1" dirty="0">
                <a:solidFill>
                  <a:srgbClr val="FF0000"/>
                </a:solidFill>
                <a:latin typeface="Calibri" panose="020F0502020204030204"/>
              </a:rPr>
              <a:t>采样</a:t>
            </a:r>
            <a:r>
              <a:rPr lang="en" sz="1865" dirty="0">
                <a:solidFill>
                  <a:srgbClr val="FF0000"/>
                </a:solidFill>
                <a:latin typeface="Calibri" panose="020F0502020204030204"/>
              </a:rPr>
              <a:t>:</a:t>
            </a:r>
            <a:endParaRPr sz="1865" dirty="0">
              <a:solidFill>
                <a:srgbClr val="FF0000"/>
              </a:solidFill>
              <a:latin typeface="Calibri" panose="020F0502020204030204"/>
            </a:endParaRPr>
          </a:p>
          <a:p>
            <a:pPr defTabSz="685800"/>
            <a:r>
              <a:rPr lang="zh-CN" altLang="en" sz="1865" dirty="0">
                <a:solidFill>
                  <a:srgbClr val="FF0000"/>
                </a:solidFill>
                <a:latin typeface="Calibri" panose="020F0502020204030204"/>
              </a:rPr>
              <a:t>池化</a:t>
            </a:r>
            <a:r>
              <a:rPr lang="en" sz="1865" dirty="0">
                <a:solidFill>
                  <a:srgbClr val="FF0000"/>
                </a:solidFill>
                <a:latin typeface="Calibri" panose="020F0502020204030204"/>
              </a:rPr>
              <a:t>, </a:t>
            </a:r>
            <a:r>
              <a:rPr lang="zh-CN" altLang="en" sz="1865" dirty="0">
                <a:solidFill>
                  <a:srgbClr val="FF0000"/>
                </a:solidFill>
                <a:latin typeface="Calibri" panose="020F0502020204030204"/>
              </a:rPr>
              <a:t>带</a:t>
            </a:r>
            <a:r>
              <a:rPr lang="zh-CN" altLang="en-US" sz="1865" dirty="0">
                <a:solidFill>
                  <a:srgbClr val="FF0000"/>
                </a:solidFill>
                <a:latin typeface="Calibri" panose="020F0502020204030204"/>
              </a:rPr>
              <a:t>步长卷积</a:t>
            </a:r>
            <a:endParaRPr sz="1865" dirty="0">
              <a:solidFill>
                <a:srgbClr val="FF0000"/>
              </a:solidFill>
              <a:latin typeface="Calibri" panose="020F0502020204030204"/>
            </a:endParaRPr>
          </a:p>
        </p:txBody>
      </p:sp>
      <p:sp>
        <p:nvSpPr>
          <p:cNvPr id="43" name="Google Shape;397;p22">
            <a:extLst>
              <a:ext uri="{FF2B5EF4-FFF2-40B4-BE49-F238E27FC236}">
                <a16:creationId xmlns:a16="http://schemas.microsoft.com/office/drawing/2014/main" id="{5D249F6C-119C-8445-8007-77B4D6FDACC5}"/>
              </a:ext>
            </a:extLst>
          </p:cNvPr>
          <p:cNvSpPr txBox="1"/>
          <p:nvPr/>
        </p:nvSpPr>
        <p:spPr>
          <a:xfrm>
            <a:off x="7356487" y="1790367"/>
            <a:ext cx="1899405" cy="690720"/>
          </a:xfrm>
          <a:prstGeom prst="rect">
            <a:avLst/>
          </a:prstGeom>
          <a:noFill/>
          <a:ln>
            <a:noFill/>
          </a:ln>
        </p:spPr>
        <p:txBody>
          <a:bodyPr spcFirstLastPara="1" wrap="square" lIns="91401" tIns="91401" rIns="91401" bIns="91401" anchor="t" anchorCtr="0">
            <a:noAutofit/>
          </a:bodyPr>
          <a:lstStyle/>
          <a:p>
            <a:pPr defTabSz="685800"/>
            <a:r>
              <a:rPr lang="zh-CN" altLang="en-US" sz="1865" b="1" dirty="0">
                <a:solidFill>
                  <a:srgbClr val="0000FF"/>
                </a:solidFill>
                <a:latin typeface="Calibri" panose="020F0502020204030204"/>
              </a:rPr>
              <a:t>上</a:t>
            </a:r>
            <a:r>
              <a:rPr lang="zh-CN" altLang="en" sz="1865" b="1" dirty="0">
                <a:solidFill>
                  <a:srgbClr val="0000FF"/>
                </a:solidFill>
                <a:latin typeface="Calibri" panose="020F0502020204030204"/>
              </a:rPr>
              <a:t>采样</a:t>
            </a:r>
            <a:r>
              <a:rPr lang="en" sz="1865" dirty="0">
                <a:solidFill>
                  <a:srgbClr val="0000FF"/>
                </a:solidFill>
                <a:latin typeface="Calibri" panose="020F0502020204030204"/>
              </a:rPr>
              <a:t>:</a:t>
            </a:r>
            <a:endParaRPr sz="1865" dirty="0">
              <a:solidFill>
                <a:srgbClr val="0000FF"/>
              </a:solidFill>
              <a:latin typeface="Calibri" panose="020F0502020204030204"/>
            </a:endParaRPr>
          </a:p>
          <a:p>
            <a:pPr defTabSz="685800"/>
            <a:r>
              <a:rPr lang="en" sz="1865" dirty="0">
                <a:solidFill>
                  <a:srgbClr val="0000FF"/>
                </a:solidFill>
                <a:latin typeface="Calibri" panose="020F0502020204030204"/>
              </a:rPr>
              <a:t>???</a:t>
            </a:r>
            <a:endParaRPr sz="1865" dirty="0">
              <a:solidFill>
                <a:srgbClr val="0000FF"/>
              </a:solidFill>
              <a:latin typeface="Calibri" panose="020F0502020204030204"/>
            </a:endParaRPr>
          </a:p>
        </p:txBody>
      </p:sp>
    </p:spTree>
    <p:extLst>
      <p:ext uri="{BB962C8B-B14F-4D97-AF65-F5344CB8AC3E}">
        <p14:creationId xmlns:p14="http://schemas.microsoft.com/office/powerpoint/2010/main" val="1523704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1FE5-9AB7-884E-852D-B138051CAA6D}"/>
              </a:ext>
            </a:extLst>
          </p:cNvPr>
          <p:cNvSpPr>
            <a:spLocks noGrp="1"/>
          </p:cNvSpPr>
          <p:nvPr>
            <p:ph type="title"/>
          </p:nvPr>
        </p:nvSpPr>
        <p:spPr/>
        <p:txBody>
          <a:bodyPr>
            <a:normAutofit/>
          </a:bodyPr>
          <a:lstStyle/>
          <a:p>
            <a:r>
              <a:rPr lang="zh-CN" altLang="en-US" dirty="0"/>
              <a:t>网络内部上采样</a:t>
            </a:r>
            <a:r>
              <a:rPr lang="en-US" dirty="0"/>
              <a:t>: “</a:t>
            </a:r>
            <a:r>
              <a:rPr lang="zh-CN" altLang="en-US" dirty="0"/>
              <a:t>上池化</a:t>
            </a:r>
            <a:r>
              <a:rPr lang="en-US" dirty="0"/>
              <a:t>”</a:t>
            </a:r>
          </a:p>
        </p:txBody>
      </p:sp>
      <p:sp>
        <p:nvSpPr>
          <p:cNvPr id="3" name="Slide Number Placeholder 2">
            <a:extLst>
              <a:ext uri="{FF2B5EF4-FFF2-40B4-BE49-F238E27FC236}">
                <a16:creationId xmlns:a16="http://schemas.microsoft.com/office/drawing/2014/main" id="{F0D71249-8208-0744-B9AC-B71C71A84A7E}"/>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38</a:t>
            </a:fld>
            <a:endParaRPr lang="en-US" dirty="0">
              <a:latin typeface="Calibri" panose="020F0502020204030204"/>
            </a:endParaRPr>
          </a:p>
        </p:txBody>
      </p:sp>
      <p:grpSp>
        <p:nvGrpSpPr>
          <p:cNvPr id="38" name="Group 37">
            <a:extLst>
              <a:ext uri="{FF2B5EF4-FFF2-40B4-BE49-F238E27FC236}">
                <a16:creationId xmlns:a16="http://schemas.microsoft.com/office/drawing/2014/main" id="{CEFFA5B1-4A2B-D840-9A0D-12890FABC9AE}"/>
              </a:ext>
            </a:extLst>
          </p:cNvPr>
          <p:cNvGrpSpPr/>
          <p:nvPr/>
        </p:nvGrpSpPr>
        <p:grpSpPr>
          <a:xfrm>
            <a:off x="614170" y="3027709"/>
            <a:ext cx="822960" cy="822960"/>
            <a:chOff x="2298357" y="2656703"/>
            <a:chExt cx="1097280" cy="1097280"/>
          </a:xfrm>
        </p:grpSpPr>
        <p:sp>
          <p:nvSpPr>
            <p:cNvPr id="39" name="Rectangle 38">
              <a:extLst>
                <a:ext uri="{FF2B5EF4-FFF2-40B4-BE49-F238E27FC236}">
                  <a16:creationId xmlns:a16="http://schemas.microsoft.com/office/drawing/2014/main" id="{97061364-A3DC-F84F-A83F-960E2070259D}"/>
                </a:ext>
              </a:extLst>
            </p:cNvPr>
            <p:cNvSpPr/>
            <p:nvPr/>
          </p:nvSpPr>
          <p:spPr>
            <a:xfrm>
              <a:off x="229835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40" name="Rectangle 39">
              <a:extLst>
                <a:ext uri="{FF2B5EF4-FFF2-40B4-BE49-F238E27FC236}">
                  <a16:creationId xmlns:a16="http://schemas.microsoft.com/office/drawing/2014/main" id="{77FD2CCA-33F0-3446-8313-8763B49583F3}"/>
                </a:ext>
              </a:extLst>
            </p:cNvPr>
            <p:cNvSpPr/>
            <p:nvPr/>
          </p:nvSpPr>
          <p:spPr>
            <a:xfrm>
              <a:off x="229835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41" name="Rectangle 40">
              <a:extLst>
                <a:ext uri="{FF2B5EF4-FFF2-40B4-BE49-F238E27FC236}">
                  <a16:creationId xmlns:a16="http://schemas.microsoft.com/office/drawing/2014/main" id="{0C096C71-724C-DE48-BC22-B16FF16D16B0}"/>
                </a:ext>
              </a:extLst>
            </p:cNvPr>
            <p:cNvSpPr/>
            <p:nvPr/>
          </p:nvSpPr>
          <p:spPr>
            <a:xfrm>
              <a:off x="284699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42" name="Rectangle 41">
              <a:extLst>
                <a:ext uri="{FF2B5EF4-FFF2-40B4-BE49-F238E27FC236}">
                  <a16:creationId xmlns:a16="http://schemas.microsoft.com/office/drawing/2014/main" id="{A5BA0D43-721B-0E4A-981A-6E6437A197A6}"/>
                </a:ext>
              </a:extLst>
            </p:cNvPr>
            <p:cNvSpPr/>
            <p:nvPr/>
          </p:nvSpPr>
          <p:spPr>
            <a:xfrm>
              <a:off x="284699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grpSp>
      <p:grpSp>
        <p:nvGrpSpPr>
          <p:cNvPr id="43" name="Group 42">
            <a:extLst>
              <a:ext uri="{FF2B5EF4-FFF2-40B4-BE49-F238E27FC236}">
                <a16:creationId xmlns:a16="http://schemas.microsoft.com/office/drawing/2014/main" id="{CECFCD22-2E2C-9747-8AD7-F8504399A30F}"/>
              </a:ext>
            </a:extLst>
          </p:cNvPr>
          <p:cNvGrpSpPr/>
          <p:nvPr/>
        </p:nvGrpSpPr>
        <p:grpSpPr>
          <a:xfrm>
            <a:off x="2468303" y="2616229"/>
            <a:ext cx="1655189" cy="1645920"/>
            <a:chOff x="5759074" y="2977978"/>
            <a:chExt cx="2206919" cy="2194560"/>
          </a:xfrm>
        </p:grpSpPr>
        <p:sp>
          <p:nvSpPr>
            <p:cNvPr id="44" name="Rectangle 43">
              <a:extLst>
                <a:ext uri="{FF2B5EF4-FFF2-40B4-BE49-F238E27FC236}">
                  <a16:creationId xmlns:a16="http://schemas.microsoft.com/office/drawing/2014/main" id="{2DDAB0C1-0634-F347-9472-005509D233BA}"/>
                </a:ext>
              </a:extLst>
            </p:cNvPr>
            <p:cNvSpPr/>
            <p:nvPr/>
          </p:nvSpPr>
          <p:spPr>
            <a:xfrm>
              <a:off x="575907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45" name="Rectangle 44">
              <a:extLst>
                <a:ext uri="{FF2B5EF4-FFF2-40B4-BE49-F238E27FC236}">
                  <a16:creationId xmlns:a16="http://schemas.microsoft.com/office/drawing/2014/main" id="{6C2D748A-D0A3-724D-9E82-A322E17049AA}"/>
                </a:ext>
              </a:extLst>
            </p:cNvPr>
            <p:cNvSpPr/>
            <p:nvPr/>
          </p:nvSpPr>
          <p:spPr>
            <a:xfrm>
              <a:off x="5759074"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46" name="Rectangle 45">
              <a:extLst>
                <a:ext uri="{FF2B5EF4-FFF2-40B4-BE49-F238E27FC236}">
                  <a16:creationId xmlns:a16="http://schemas.microsoft.com/office/drawing/2014/main" id="{BA4B91F8-321A-1E48-B9DB-E672F05BB86F}"/>
                </a:ext>
              </a:extLst>
            </p:cNvPr>
            <p:cNvSpPr/>
            <p:nvPr/>
          </p:nvSpPr>
          <p:spPr>
            <a:xfrm>
              <a:off x="630771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47" name="Rectangle 46">
              <a:extLst>
                <a:ext uri="{FF2B5EF4-FFF2-40B4-BE49-F238E27FC236}">
                  <a16:creationId xmlns:a16="http://schemas.microsoft.com/office/drawing/2014/main" id="{6DBD6845-C0A6-B64E-BF4D-85CD17F1ED60}"/>
                </a:ext>
              </a:extLst>
            </p:cNvPr>
            <p:cNvSpPr/>
            <p:nvPr/>
          </p:nvSpPr>
          <p:spPr>
            <a:xfrm>
              <a:off x="6307714"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48" name="Rectangle 47">
              <a:extLst>
                <a:ext uri="{FF2B5EF4-FFF2-40B4-BE49-F238E27FC236}">
                  <a16:creationId xmlns:a16="http://schemas.microsoft.com/office/drawing/2014/main" id="{7640E702-FE42-0B4C-9377-65C2CE7D6C17}"/>
                </a:ext>
              </a:extLst>
            </p:cNvPr>
            <p:cNvSpPr/>
            <p:nvPr/>
          </p:nvSpPr>
          <p:spPr>
            <a:xfrm>
              <a:off x="6856356"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49" name="Rectangle 48">
              <a:extLst>
                <a:ext uri="{FF2B5EF4-FFF2-40B4-BE49-F238E27FC236}">
                  <a16:creationId xmlns:a16="http://schemas.microsoft.com/office/drawing/2014/main" id="{C62BA6F1-D845-8848-AA57-06D39D962908}"/>
                </a:ext>
              </a:extLst>
            </p:cNvPr>
            <p:cNvSpPr/>
            <p:nvPr/>
          </p:nvSpPr>
          <p:spPr>
            <a:xfrm>
              <a:off x="685635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0" name="Rectangle 49">
              <a:extLst>
                <a:ext uri="{FF2B5EF4-FFF2-40B4-BE49-F238E27FC236}">
                  <a16:creationId xmlns:a16="http://schemas.microsoft.com/office/drawing/2014/main" id="{3E16BB0D-E861-0B48-9115-EBCDAD89A5A6}"/>
                </a:ext>
              </a:extLst>
            </p:cNvPr>
            <p:cNvSpPr/>
            <p:nvPr/>
          </p:nvSpPr>
          <p:spPr>
            <a:xfrm>
              <a:off x="7404996"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1" name="Rectangle 50">
              <a:extLst>
                <a:ext uri="{FF2B5EF4-FFF2-40B4-BE49-F238E27FC236}">
                  <a16:creationId xmlns:a16="http://schemas.microsoft.com/office/drawing/2014/main" id="{B9BF8F7F-2CEE-9F4E-A918-A143D937F4FA}"/>
                </a:ext>
              </a:extLst>
            </p:cNvPr>
            <p:cNvSpPr/>
            <p:nvPr/>
          </p:nvSpPr>
          <p:spPr>
            <a:xfrm>
              <a:off x="740499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2" name="Rectangle 51">
              <a:extLst>
                <a:ext uri="{FF2B5EF4-FFF2-40B4-BE49-F238E27FC236}">
                  <a16:creationId xmlns:a16="http://schemas.microsoft.com/office/drawing/2014/main" id="{D758AE0D-FCC5-E144-9FC2-331DE417A0D1}"/>
                </a:ext>
              </a:extLst>
            </p:cNvPr>
            <p:cNvSpPr/>
            <p:nvPr/>
          </p:nvSpPr>
          <p:spPr>
            <a:xfrm>
              <a:off x="575907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53" name="Rectangle 52">
              <a:extLst>
                <a:ext uri="{FF2B5EF4-FFF2-40B4-BE49-F238E27FC236}">
                  <a16:creationId xmlns:a16="http://schemas.microsoft.com/office/drawing/2014/main" id="{A0778EAA-F1EB-754B-8C39-99F58C81ADCB}"/>
                </a:ext>
              </a:extLst>
            </p:cNvPr>
            <p:cNvSpPr/>
            <p:nvPr/>
          </p:nvSpPr>
          <p:spPr>
            <a:xfrm>
              <a:off x="5759074"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4" name="Rectangle 53">
              <a:extLst>
                <a:ext uri="{FF2B5EF4-FFF2-40B4-BE49-F238E27FC236}">
                  <a16:creationId xmlns:a16="http://schemas.microsoft.com/office/drawing/2014/main" id="{E687AB1D-CD3B-074D-8719-63AEAE6D91A0}"/>
                </a:ext>
              </a:extLst>
            </p:cNvPr>
            <p:cNvSpPr/>
            <p:nvPr/>
          </p:nvSpPr>
          <p:spPr>
            <a:xfrm>
              <a:off x="630771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5" name="Rectangle 54">
              <a:extLst>
                <a:ext uri="{FF2B5EF4-FFF2-40B4-BE49-F238E27FC236}">
                  <a16:creationId xmlns:a16="http://schemas.microsoft.com/office/drawing/2014/main" id="{F5681EF3-C4C0-E04D-95CE-79FCA4CC2B20}"/>
                </a:ext>
              </a:extLst>
            </p:cNvPr>
            <p:cNvSpPr/>
            <p:nvPr/>
          </p:nvSpPr>
          <p:spPr>
            <a:xfrm>
              <a:off x="6307714"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6" name="Rectangle 55">
              <a:extLst>
                <a:ext uri="{FF2B5EF4-FFF2-40B4-BE49-F238E27FC236}">
                  <a16:creationId xmlns:a16="http://schemas.microsoft.com/office/drawing/2014/main" id="{89552717-1DF9-CA41-99DC-C88909AF9394}"/>
                </a:ext>
              </a:extLst>
            </p:cNvPr>
            <p:cNvSpPr/>
            <p:nvPr/>
          </p:nvSpPr>
          <p:spPr>
            <a:xfrm>
              <a:off x="685635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sp>
          <p:nvSpPr>
            <p:cNvPr id="57" name="Rectangle 56">
              <a:extLst>
                <a:ext uri="{FF2B5EF4-FFF2-40B4-BE49-F238E27FC236}">
                  <a16:creationId xmlns:a16="http://schemas.microsoft.com/office/drawing/2014/main" id="{E519D592-747E-744E-ADD9-266AA2664B25}"/>
                </a:ext>
              </a:extLst>
            </p:cNvPr>
            <p:cNvSpPr/>
            <p:nvPr/>
          </p:nvSpPr>
          <p:spPr>
            <a:xfrm>
              <a:off x="6856356"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8" name="Rectangle 57">
              <a:extLst>
                <a:ext uri="{FF2B5EF4-FFF2-40B4-BE49-F238E27FC236}">
                  <a16:creationId xmlns:a16="http://schemas.microsoft.com/office/drawing/2014/main" id="{4C15E2BE-98ED-2F4A-BF96-7CAEF60D3EB3}"/>
                </a:ext>
              </a:extLst>
            </p:cNvPr>
            <p:cNvSpPr/>
            <p:nvPr/>
          </p:nvSpPr>
          <p:spPr>
            <a:xfrm>
              <a:off x="740499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9" name="Rectangle 58">
              <a:extLst>
                <a:ext uri="{FF2B5EF4-FFF2-40B4-BE49-F238E27FC236}">
                  <a16:creationId xmlns:a16="http://schemas.microsoft.com/office/drawing/2014/main" id="{925EA1C1-B69F-674C-A733-D4573A3BA323}"/>
                </a:ext>
              </a:extLst>
            </p:cNvPr>
            <p:cNvSpPr/>
            <p:nvPr/>
          </p:nvSpPr>
          <p:spPr>
            <a:xfrm>
              <a:off x="7404996"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cxnSp>
          <p:nvCxnSpPr>
            <p:cNvPr id="60" name="Straight Connector 59">
              <a:extLst>
                <a:ext uri="{FF2B5EF4-FFF2-40B4-BE49-F238E27FC236}">
                  <a16:creationId xmlns:a16="http://schemas.microsoft.com/office/drawing/2014/main" id="{04DF445E-8BE2-1D42-BC97-B0758B3D1C86}"/>
                </a:ext>
              </a:extLst>
            </p:cNvPr>
            <p:cNvCxnSpPr/>
            <p:nvPr/>
          </p:nvCxnSpPr>
          <p:spPr>
            <a:xfrm>
              <a:off x="6856354" y="2977978"/>
              <a:ext cx="0" cy="219456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DA85FE7-7CAB-6F4C-AF1D-AF0B8B93B983}"/>
                </a:ext>
              </a:extLst>
            </p:cNvPr>
            <p:cNvCxnSpPr/>
            <p:nvPr/>
          </p:nvCxnSpPr>
          <p:spPr>
            <a:xfrm>
              <a:off x="5771433" y="4102442"/>
              <a:ext cx="219456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BBCEACB9-90D0-7C40-8F81-B641C661508C}"/>
              </a:ext>
            </a:extLst>
          </p:cNvPr>
          <p:cNvSpPr txBox="1"/>
          <p:nvPr/>
        </p:nvSpPr>
        <p:spPr>
          <a:xfrm>
            <a:off x="425165" y="4418329"/>
            <a:ext cx="1200971" cy="830997"/>
          </a:xfrm>
          <a:prstGeom prst="rect">
            <a:avLst/>
          </a:prstGeom>
          <a:noFill/>
        </p:spPr>
        <p:txBody>
          <a:bodyPr wrap="none" rtlCol="0" anchor="ctr">
            <a:spAutoFit/>
          </a:bodyPr>
          <a:lstStyle/>
          <a:p>
            <a:pPr algn="ctr" defTabSz="685800"/>
            <a:r>
              <a:rPr lang="zh-CN" altLang="en-US" sz="2400" dirty="0">
                <a:solidFill>
                  <a:prstClr val="black"/>
                </a:solidFill>
                <a:latin typeface="Calibri" panose="020F0502020204030204"/>
              </a:rPr>
              <a:t>输入</a:t>
            </a:r>
            <a:r>
              <a:rPr lang="en-US" sz="2400" dirty="0">
                <a:solidFill>
                  <a:prstClr val="black"/>
                </a:solidFill>
                <a:latin typeface="Calibri" panose="020F0502020204030204"/>
              </a:rPr>
              <a:t> </a:t>
            </a:r>
          </a:p>
          <a:p>
            <a:pPr algn="ctr" defTabSz="685800"/>
            <a:r>
              <a:rPr lang="en-US" sz="2400" dirty="0">
                <a:solidFill>
                  <a:prstClr val="black"/>
                </a:solidFill>
                <a:latin typeface="Calibri" panose="020F0502020204030204"/>
              </a:rPr>
              <a:t>C x 2 x 2</a:t>
            </a:r>
          </a:p>
        </p:txBody>
      </p:sp>
      <p:sp>
        <p:nvSpPr>
          <p:cNvPr id="63" name="TextBox 62">
            <a:extLst>
              <a:ext uri="{FF2B5EF4-FFF2-40B4-BE49-F238E27FC236}">
                <a16:creationId xmlns:a16="http://schemas.microsoft.com/office/drawing/2014/main" id="{C287043B-CEE3-884A-A627-B22E83D7E604}"/>
              </a:ext>
            </a:extLst>
          </p:cNvPr>
          <p:cNvSpPr txBox="1"/>
          <p:nvPr/>
        </p:nvSpPr>
        <p:spPr>
          <a:xfrm>
            <a:off x="2700048" y="4418329"/>
            <a:ext cx="1200970" cy="830997"/>
          </a:xfrm>
          <a:prstGeom prst="rect">
            <a:avLst/>
          </a:prstGeom>
          <a:noFill/>
        </p:spPr>
        <p:txBody>
          <a:bodyPr wrap="none" rtlCol="0" anchor="ctr">
            <a:spAutoFit/>
          </a:bodyPr>
          <a:lstStyle/>
          <a:p>
            <a:pPr algn="ctr" defTabSz="685800"/>
            <a:r>
              <a:rPr lang="zh-CN" altLang="en-US" sz="2400" dirty="0">
                <a:solidFill>
                  <a:prstClr val="black"/>
                </a:solidFill>
                <a:latin typeface="Calibri" panose="020F0502020204030204"/>
              </a:rPr>
              <a:t>输出</a:t>
            </a:r>
            <a:endParaRPr lang="en-US" altLang="zh-CN" sz="2400" dirty="0">
              <a:solidFill>
                <a:prstClr val="black"/>
              </a:solidFill>
              <a:latin typeface="Calibri" panose="020F0502020204030204"/>
            </a:endParaRPr>
          </a:p>
          <a:p>
            <a:pPr algn="ctr" defTabSz="685800"/>
            <a:r>
              <a:rPr lang="en-US" sz="2400" dirty="0">
                <a:solidFill>
                  <a:prstClr val="black"/>
                </a:solidFill>
                <a:latin typeface="Calibri" panose="020F0502020204030204"/>
              </a:rPr>
              <a:t>C x 4 x 4</a:t>
            </a:r>
          </a:p>
        </p:txBody>
      </p:sp>
      <p:sp>
        <p:nvSpPr>
          <p:cNvPr id="64" name="TextBox 63">
            <a:extLst>
              <a:ext uri="{FF2B5EF4-FFF2-40B4-BE49-F238E27FC236}">
                <a16:creationId xmlns:a16="http://schemas.microsoft.com/office/drawing/2014/main" id="{47BB1C79-D5D9-3143-B548-90A0F5B9C3F9}"/>
              </a:ext>
            </a:extLst>
          </p:cNvPr>
          <p:cNvSpPr txBox="1"/>
          <p:nvPr/>
        </p:nvSpPr>
        <p:spPr>
          <a:xfrm>
            <a:off x="1594427" y="1992730"/>
            <a:ext cx="1415772" cy="461665"/>
          </a:xfrm>
          <a:prstGeom prst="rect">
            <a:avLst/>
          </a:prstGeom>
          <a:noFill/>
        </p:spPr>
        <p:txBody>
          <a:bodyPr wrap="none" rtlCol="0" anchor="ctr">
            <a:spAutoFit/>
          </a:bodyPr>
          <a:lstStyle/>
          <a:p>
            <a:pPr algn="ctr" defTabSz="685800"/>
            <a:r>
              <a:rPr lang="zh-CN" altLang="en-US" sz="2400" b="1" dirty="0">
                <a:solidFill>
                  <a:prstClr val="black"/>
                </a:solidFill>
                <a:latin typeface="Calibri" panose="020F0502020204030204"/>
              </a:rPr>
              <a:t>直接补零</a:t>
            </a:r>
            <a:endParaRPr lang="en-US" sz="2400" b="1" dirty="0">
              <a:solidFill>
                <a:prstClr val="black"/>
              </a:solidFill>
              <a:latin typeface="Calibri" panose="020F0502020204030204"/>
            </a:endParaRPr>
          </a:p>
        </p:txBody>
      </p:sp>
      <p:cxnSp>
        <p:nvCxnSpPr>
          <p:cNvPr id="65" name="Straight Arrow Connector 64">
            <a:extLst>
              <a:ext uri="{FF2B5EF4-FFF2-40B4-BE49-F238E27FC236}">
                <a16:creationId xmlns:a16="http://schemas.microsoft.com/office/drawing/2014/main" id="{25057AAC-CF4B-B647-9437-F8DA437C1D57}"/>
              </a:ext>
            </a:extLst>
          </p:cNvPr>
          <p:cNvCxnSpPr>
            <a:cxnSpLocks/>
          </p:cNvCxnSpPr>
          <p:nvPr/>
        </p:nvCxnSpPr>
        <p:spPr>
          <a:xfrm>
            <a:off x="1606458" y="3439189"/>
            <a:ext cx="6301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804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1FE5-9AB7-884E-852D-B138051CAA6D}"/>
              </a:ext>
            </a:extLst>
          </p:cNvPr>
          <p:cNvSpPr>
            <a:spLocks noGrp="1"/>
          </p:cNvSpPr>
          <p:nvPr>
            <p:ph type="title"/>
          </p:nvPr>
        </p:nvSpPr>
        <p:spPr/>
        <p:txBody>
          <a:bodyPr>
            <a:normAutofit/>
          </a:bodyPr>
          <a:lstStyle/>
          <a:p>
            <a:r>
              <a:rPr lang="zh-CN" altLang="en-US" dirty="0"/>
              <a:t>网络内部上采样</a:t>
            </a:r>
            <a:r>
              <a:rPr lang="en-US" altLang="zh-CN" dirty="0"/>
              <a:t>: “</a:t>
            </a:r>
            <a:r>
              <a:rPr lang="zh-CN" altLang="en-US" dirty="0"/>
              <a:t>上池化</a:t>
            </a:r>
            <a:r>
              <a:rPr lang="en-US" altLang="zh-CN" dirty="0"/>
              <a:t>”</a:t>
            </a:r>
            <a:endParaRPr lang="en-US" dirty="0"/>
          </a:p>
        </p:txBody>
      </p:sp>
      <p:sp>
        <p:nvSpPr>
          <p:cNvPr id="3" name="Slide Number Placeholder 2">
            <a:extLst>
              <a:ext uri="{FF2B5EF4-FFF2-40B4-BE49-F238E27FC236}">
                <a16:creationId xmlns:a16="http://schemas.microsoft.com/office/drawing/2014/main" id="{F0D71249-8208-0744-B9AC-B71C71A84A7E}"/>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39</a:t>
            </a:fld>
            <a:endParaRPr lang="en-US" dirty="0">
              <a:latin typeface="Calibri" panose="020F0502020204030204"/>
            </a:endParaRPr>
          </a:p>
        </p:txBody>
      </p:sp>
      <p:grpSp>
        <p:nvGrpSpPr>
          <p:cNvPr id="10" name="Group 9">
            <a:extLst>
              <a:ext uri="{FF2B5EF4-FFF2-40B4-BE49-F238E27FC236}">
                <a16:creationId xmlns:a16="http://schemas.microsoft.com/office/drawing/2014/main" id="{A859B090-95A7-2F4E-9BCF-8B2F2890C42B}"/>
              </a:ext>
            </a:extLst>
          </p:cNvPr>
          <p:cNvGrpSpPr/>
          <p:nvPr/>
        </p:nvGrpSpPr>
        <p:grpSpPr>
          <a:xfrm>
            <a:off x="5107271" y="3027709"/>
            <a:ext cx="822960" cy="822960"/>
            <a:chOff x="2298357" y="2656703"/>
            <a:chExt cx="1097280" cy="1097280"/>
          </a:xfrm>
        </p:grpSpPr>
        <p:sp>
          <p:nvSpPr>
            <p:cNvPr id="5" name="Rectangle 4">
              <a:extLst>
                <a:ext uri="{FF2B5EF4-FFF2-40B4-BE49-F238E27FC236}">
                  <a16:creationId xmlns:a16="http://schemas.microsoft.com/office/drawing/2014/main" id="{15EBD828-A448-CB4A-8D1F-C002A9D05D00}"/>
                </a:ext>
              </a:extLst>
            </p:cNvPr>
            <p:cNvSpPr/>
            <p:nvPr/>
          </p:nvSpPr>
          <p:spPr>
            <a:xfrm>
              <a:off x="229835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7" name="Rectangle 6">
              <a:extLst>
                <a:ext uri="{FF2B5EF4-FFF2-40B4-BE49-F238E27FC236}">
                  <a16:creationId xmlns:a16="http://schemas.microsoft.com/office/drawing/2014/main" id="{2F252A71-0FD7-3A40-A25A-DCC5751C43D4}"/>
                </a:ext>
              </a:extLst>
            </p:cNvPr>
            <p:cNvSpPr/>
            <p:nvPr/>
          </p:nvSpPr>
          <p:spPr>
            <a:xfrm>
              <a:off x="229835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8" name="Rectangle 7">
              <a:extLst>
                <a:ext uri="{FF2B5EF4-FFF2-40B4-BE49-F238E27FC236}">
                  <a16:creationId xmlns:a16="http://schemas.microsoft.com/office/drawing/2014/main" id="{65270A17-3B90-544F-B7EB-EF1A06F25819}"/>
                </a:ext>
              </a:extLst>
            </p:cNvPr>
            <p:cNvSpPr/>
            <p:nvPr/>
          </p:nvSpPr>
          <p:spPr>
            <a:xfrm>
              <a:off x="284699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9" name="Rectangle 8">
              <a:extLst>
                <a:ext uri="{FF2B5EF4-FFF2-40B4-BE49-F238E27FC236}">
                  <a16:creationId xmlns:a16="http://schemas.microsoft.com/office/drawing/2014/main" id="{6BE9349D-4BB4-EE46-80B5-0ED80423327E}"/>
                </a:ext>
              </a:extLst>
            </p:cNvPr>
            <p:cNvSpPr/>
            <p:nvPr/>
          </p:nvSpPr>
          <p:spPr>
            <a:xfrm>
              <a:off x="284699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grpSp>
      <p:grpSp>
        <p:nvGrpSpPr>
          <p:cNvPr id="31" name="Group 30">
            <a:extLst>
              <a:ext uri="{FF2B5EF4-FFF2-40B4-BE49-F238E27FC236}">
                <a16:creationId xmlns:a16="http://schemas.microsoft.com/office/drawing/2014/main" id="{B1724015-1FD0-1A40-ADA2-98C8C0EDB3A6}"/>
              </a:ext>
            </a:extLst>
          </p:cNvPr>
          <p:cNvGrpSpPr/>
          <p:nvPr/>
        </p:nvGrpSpPr>
        <p:grpSpPr>
          <a:xfrm>
            <a:off x="6961404" y="2616229"/>
            <a:ext cx="1655189" cy="1645920"/>
            <a:chOff x="5759074" y="2977978"/>
            <a:chExt cx="2206919" cy="2194560"/>
          </a:xfrm>
        </p:grpSpPr>
        <p:sp>
          <p:nvSpPr>
            <p:cNvPr id="12" name="Rectangle 11">
              <a:extLst>
                <a:ext uri="{FF2B5EF4-FFF2-40B4-BE49-F238E27FC236}">
                  <a16:creationId xmlns:a16="http://schemas.microsoft.com/office/drawing/2014/main" id="{986619EA-DEA9-CB40-8DA4-CE19F69C8EDE}"/>
                </a:ext>
              </a:extLst>
            </p:cNvPr>
            <p:cNvSpPr/>
            <p:nvPr/>
          </p:nvSpPr>
          <p:spPr>
            <a:xfrm>
              <a:off x="575907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13" name="Rectangle 12">
              <a:extLst>
                <a:ext uri="{FF2B5EF4-FFF2-40B4-BE49-F238E27FC236}">
                  <a16:creationId xmlns:a16="http://schemas.microsoft.com/office/drawing/2014/main" id="{7E64619C-91D1-C342-A38C-098DBA56B6D5}"/>
                </a:ext>
              </a:extLst>
            </p:cNvPr>
            <p:cNvSpPr/>
            <p:nvPr/>
          </p:nvSpPr>
          <p:spPr>
            <a:xfrm>
              <a:off x="5759074"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14" name="Rectangle 13">
              <a:extLst>
                <a:ext uri="{FF2B5EF4-FFF2-40B4-BE49-F238E27FC236}">
                  <a16:creationId xmlns:a16="http://schemas.microsoft.com/office/drawing/2014/main" id="{FEB3AD96-58F0-7C49-A453-5C5ABE36C822}"/>
                </a:ext>
              </a:extLst>
            </p:cNvPr>
            <p:cNvSpPr/>
            <p:nvPr/>
          </p:nvSpPr>
          <p:spPr>
            <a:xfrm>
              <a:off x="630771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15" name="Rectangle 14">
              <a:extLst>
                <a:ext uri="{FF2B5EF4-FFF2-40B4-BE49-F238E27FC236}">
                  <a16:creationId xmlns:a16="http://schemas.microsoft.com/office/drawing/2014/main" id="{C22D1583-4695-7946-A387-E1CF6433C050}"/>
                </a:ext>
              </a:extLst>
            </p:cNvPr>
            <p:cNvSpPr/>
            <p:nvPr/>
          </p:nvSpPr>
          <p:spPr>
            <a:xfrm>
              <a:off x="6307714"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16" name="Rectangle 15">
              <a:extLst>
                <a:ext uri="{FF2B5EF4-FFF2-40B4-BE49-F238E27FC236}">
                  <a16:creationId xmlns:a16="http://schemas.microsoft.com/office/drawing/2014/main" id="{9E4414D4-D83F-414F-B7DD-671E928B6E7D}"/>
                </a:ext>
              </a:extLst>
            </p:cNvPr>
            <p:cNvSpPr/>
            <p:nvPr/>
          </p:nvSpPr>
          <p:spPr>
            <a:xfrm>
              <a:off x="6856356"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17" name="Rectangle 16">
              <a:extLst>
                <a:ext uri="{FF2B5EF4-FFF2-40B4-BE49-F238E27FC236}">
                  <a16:creationId xmlns:a16="http://schemas.microsoft.com/office/drawing/2014/main" id="{DAD4D81F-3D8B-D847-A5E9-D6144BCCD8BF}"/>
                </a:ext>
              </a:extLst>
            </p:cNvPr>
            <p:cNvSpPr/>
            <p:nvPr/>
          </p:nvSpPr>
          <p:spPr>
            <a:xfrm>
              <a:off x="685635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18" name="Rectangle 17">
              <a:extLst>
                <a:ext uri="{FF2B5EF4-FFF2-40B4-BE49-F238E27FC236}">
                  <a16:creationId xmlns:a16="http://schemas.microsoft.com/office/drawing/2014/main" id="{8B99087F-F0DF-6246-8CCE-79DCFC4655D3}"/>
                </a:ext>
              </a:extLst>
            </p:cNvPr>
            <p:cNvSpPr/>
            <p:nvPr/>
          </p:nvSpPr>
          <p:spPr>
            <a:xfrm>
              <a:off x="7404996"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19" name="Rectangle 18">
              <a:extLst>
                <a:ext uri="{FF2B5EF4-FFF2-40B4-BE49-F238E27FC236}">
                  <a16:creationId xmlns:a16="http://schemas.microsoft.com/office/drawing/2014/main" id="{72A7F745-2332-8545-AD56-BA70B7510F44}"/>
                </a:ext>
              </a:extLst>
            </p:cNvPr>
            <p:cNvSpPr/>
            <p:nvPr/>
          </p:nvSpPr>
          <p:spPr>
            <a:xfrm>
              <a:off x="740499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20" name="Rectangle 19">
              <a:extLst>
                <a:ext uri="{FF2B5EF4-FFF2-40B4-BE49-F238E27FC236}">
                  <a16:creationId xmlns:a16="http://schemas.microsoft.com/office/drawing/2014/main" id="{F639FB5B-45A1-E649-BFB4-B1F797726C2B}"/>
                </a:ext>
              </a:extLst>
            </p:cNvPr>
            <p:cNvSpPr/>
            <p:nvPr/>
          </p:nvSpPr>
          <p:spPr>
            <a:xfrm>
              <a:off x="575907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21" name="Rectangle 20">
              <a:extLst>
                <a:ext uri="{FF2B5EF4-FFF2-40B4-BE49-F238E27FC236}">
                  <a16:creationId xmlns:a16="http://schemas.microsoft.com/office/drawing/2014/main" id="{5C42C184-440A-CB4C-9776-4CE0B42A703A}"/>
                </a:ext>
              </a:extLst>
            </p:cNvPr>
            <p:cNvSpPr/>
            <p:nvPr/>
          </p:nvSpPr>
          <p:spPr>
            <a:xfrm>
              <a:off x="5759074"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22" name="Rectangle 21">
              <a:extLst>
                <a:ext uri="{FF2B5EF4-FFF2-40B4-BE49-F238E27FC236}">
                  <a16:creationId xmlns:a16="http://schemas.microsoft.com/office/drawing/2014/main" id="{B6F75486-914C-2340-A8E9-2531A8A1E23E}"/>
                </a:ext>
              </a:extLst>
            </p:cNvPr>
            <p:cNvSpPr/>
            <p:nvPr/>
          </p:nvSpPr>
          <p:spPr>
            <a:xfrm>
              <a:off x="630771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23" name="Rectangle 22">
              <a:extLst>
                <a:ext uri="{FF2B5EF4-FFF2-40B4-BE49-F238E27FC236}">
                  <a16:creationId xmlns:a16="http://schemas.microsoft.com/office/drawing/2014/main" id="{BF3BD196-11D8-D34A-80E9-D9067315E8B7}"/>
                </a:ext>
              </a:extLst>
            </p:cNvPr>
            <p:cNvSpPr/>
            <p:nvPr/>
          </p:nvSpPr>
          <p:spPr>
            <a:xfrm>
              <a:off x="6307714"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24" name="Rectangle 23">
              <a:extLst>
                <a:ext uri="{FF2B5EF4-FFF2-40B4-BE49-F238E27FC236}">
                  <a16:creationId xmlns:a16="http://schemas.microsoft.com/office/drawing/2014/main" id="{5E97C69D-E87C-5049-86E2-FF3FCDFC4A52}"/>
                </a:ext>
              </a:extLst>
            </p:cNvPr>
            <p:cNvSpPr/>
            <p:nvPr/>
          </p:nvSpPr>
          <p:spPr>
            <a:xfrm>
              <a:off x="685635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sp>
          <p:nvSpPr>
            <p:cNvPr id="25" name="Rectangle 24">
              <a:extLst>
                <a:ext uri="{FF2B5EF4-FFF2-40B4-BE49-F238E27FC236}">
                  <a16:creationId xmlns:a16="http://schemas.microsoft.com/office/drawing/2014/main" id="{852A9F15-5D38-814D-A92D-C6B532D590F0}"/>
                </a:ext>
              </a:extLst>
            </p:cNvPr>
            <p:cNvSpPr/>
            <p:nvPr/>
          </p:nvSpPr>
          <p:spPr>
            <a:xfrm>
              <a:off x="6856356"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sp>
          <p:nvSpPr>
            <p:cNvPr id="26" name="Rectangle 25">
              <a:extLst>
                <a:ext uri="{FF2B5EF4-FFF2-40B4-BE49-F238E27FC236}">
                  <a16:creationId xmlns:a16="http://schemas.microsoft.com/office/drawing/2014/main" id="{DF82DDC7-B63C-784E-A0D2-770FE3569667}"/>
                </a:ext>
              </a:extLst>
            </p:cNvPr>
            <p:cNvSpPr/>
            <p:nvPr/>
          </p:nvSpPr>
          <p:spPr>
            <a:xfrm>
              <a:off x="740499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sp>
          <p:nvSpPr>
            <p:cNvPr id="27" name="Rectangle 26">
              <a:extLst>
                <a:ext uri="{FF2B5EF4-FFF2-40B4-BE49-F238E27FC236}">
                  <a16:creationId xmlns:a16="http://schemas.microsoft.com/office/drawing/2014/main" id="{7209A30A-8420-3B41-90B6-752150C0B3CB}"/>
                </a:ext>
              </a:extLst>
            </p:cNvPr>
            <p:cNvSpPr/>
            <p:nvPr/>
          </p:nvSpPr>
          <p:spPr>
            <a:xfrm>
              <a:off x="7404996"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cxnSp>
          <p:nvCxnSpPr>
            <p:cNvPr id="29" name="Straight Connector 28">
              <a:extLst>
                <a:ext uri="{FF2B5EF4-FFF2-40B4-BE49-F238E27FC236}">
                  <a16:creationId xmlns:a16="http://schemas.microsoft.com/office/drawing/2014/main" id="{7E0D6D45-D5FE-344B-ACE2-898EE115C273}"/>
                </a:ext>
              </a:extLst>
            </p:cNvPr>
            <p:cNvCxnSpPr/>
            <p:nvPr/>
          </p:nvCxnSpPr>
          <p:spPr>
            <a:xfrm>
              <a:off x="6856354" y="2977978"/>
              <a:ext cx="0" cy="219456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DEA487-0B66-BD49-883E-CB764BC1D6C7}"/>
                </a:ext>
              </a:extLst>
            </p:cNvPr>
            <p:cNvCxnSpPr/>
            <p:nvPr/>
          </p:nvCxnSpPr>
          <p:spPr>
            <a:xfrm>
              <a:off x="5771433" y="4102442"/>
              <a:ext cx="219456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A4C22839-B906-D74C-BB72-A91F92C557CF}"/>
              </a:ext>
            </a:extLst>
          </p:cNvPr>
          <p:cNvSpPr txBox="1"/>
          <p:nvPr/>
        </p:nvSpPr>
        <p:spPr>
          <a:xfrm>
            <a:off x="4918266" y="4418329"/>
            <a:ext cx="1200971" cy="830997"/>
          </a:xfrm>
          <a:prstGeom prst="rect">
            <a:avLst/>
          </a:prstGeom>
          <a:noFill/>
        </p:spPr>
        <p:txBody>
          <a:bodyPr wrap="none" rtlCol="0" anchor="ctr">
            <a:spAutoFit/>
          </a:bodyPr>
          <a:lstStyle/>
          <a:p>
            <a:pPr algn="ctr" defTabSz="685800"/>
            <a:r>
              <a:rPr lang="zh-CN" altLang="en-US" sz="2400" dirty="0">
                <a:solidFill>
                  <a:prstClr val="black"/>
                </a:solidFill>
                <a:latin typeface="Calibri" panose="020F0502020204030204"/>
              </a:rPr>
              <a:t>输入</a:t>
            </a:r>
            <a:r>
              <a:rPr lang="en-US" sz="2400" dirty="0">
                <a:solidFill>
                  <a:prstClr val="black"/>
                </a:solidFill>
                <a:latin typeface="Calibri" panose="020F0502020204030204"/>
              </a:rPr>
              <a:t> </a:t>
            </a:r>
          </a:p>
          <a:p>
            <a:pPr algn="ctr" defTabSz="685800"/>
            <a:r>
              <a:rPr lang="en-US" sz="2400" dirty="0">
                <a:solidFill>
                  <a:prstClr val="black"/>
                </a:solidFill>
                <a:latin typeface="Calibri" panose="020F0502020204030204"/>
              </a:rPr>
              <a:t>C x 2 x 2</a:t>
            </a:r>
          </a:p>
        </p:txBody>
      </p:sp>
      <p:sp>
        <p:nvSpPr>
          <p:cNvPr id="33" name="TextBox 32">
            <a:extLst>
              <a:ext uri="{FF2B5EF4-FFF2-40B4-BE49-F238E27FC236}">
                <a16:creationId xmlns:a16="http://schemas.microsoft.com/office/drawing/2014/main" id="{B3D7CFCB-2F7D-DF44-A153-BE45016E0518}"/>
              </a:ext>
            </a:extLst>
          </p:cNvPr>
          <p:cNvSpPr txBox="1"/>
          <p:nvPr/>
        </p:nvSpPr>
        <p:spPr>
          <a:xfrm>
            <a:off x="7193149" y="4418329"/>
            <a:ext cx="1200970" cy="830997"/>
          </a:xfrm>
          <a:prstGeom prst="rect">
            <a:avLst/>
          </a:prstGeom>
          <a:noFill/>
        </p:spPr>
        <p:txBody>
          <a:bodyPr wrap="none" rtlCol="0" anchor="ctr">
            <a:spAutoFit/>
          </a:bodyPr>
          <a:lstStyle/>
          <a:p>
            <a:pPr algn="ctr" defTabSz="685800"/>
            <a:r>
              <a:rPr lang="zh-CN" altLang="en-US" sz="2400" dirty="0">
                <a:solidFill>
                  <a:prstClr val="black"/>
                </a:solidFill>
                <a:latin typeface="Calibri" panose="020F0502020204030204"/>
              </a:rPr>
              <a:t>输出</a:t>
            </a:r>
            <a:endParaRPr lang="en-US" altLang="zh-CN" sz="2400" dirty="0">
              <a:solidFill>
                <a:prstClr val="black"/>
              </a:solidFill>
              <a:latin typeface="Calibri" panose="020F0502020204030204"/>
            </a:endParaRPr>
          </a:p>
          <a:p>
            <a:pPr algn="ctr" defTabSz="685800"/>
            <a:r>
              <a:rPr lang="en-US" sz="2400" dirty="0">
                <a:solidFill>
                  <a:prstClr val="black"/>
                </a:solidFill>
                <a:latin typeface="Calibri" panose="020F0502020204030204"/>
              </a:rPr>
              <a:t>C x 4 x 4</a:t>
            </a:r>
          </a:p>
        </p:txBody>
      </p:sp>
      <p:sp>
        <p:nvSpPr>
          <p:cNvPr id="34" name="TextBox 33">
            <a:extLst>
              <a:ext uri="{FF2B5EF4-FFF2-40B4-BE49-F238E27FC236}">
                <a16:creationId xmlns:a16="http://schemas.microsoft.com/office/drawing/2014/main" id="{377B34C5-066F-934B-A677-B4B85EC8022C}"/>
              </a:ext>
            </a:extLst>
          </p:cNvPr>
          <p:cNvSpPr txBox="1"/>
          <p:nvPr/>
        </p:nvSpPr>
        <p:spPr>
          <a:xfrm>
            <a:off x="6241405" y="1992730"/>
            <a:ext cx="1107996" cy="461665"/>
          </a:xfrm>
          <a:prstGeom prst="rect">
            <a:avLst/>
          </a:prstGeom>
          <a:noFill/>
        </p:spPr>
        <p:txBody>
          <a:bodyPr wrap="none" rtlCol="0" anchor="ctr">
            <a:spAutoFit/>
          </a:bodyPr>
          <a:lstStyle/>
          <a:p>
            <a:pPr algn="ctr" defTabSz="685800"/>
            <a:r>
              <a:rPr lang="zh-CN" altLang="en-US" sz="2400" b="1" dirty="0">
                <a:solidFill>
                  <a:prstClr val="black"/>
                </a:solidFill>
                <a:latin typeface="Calibri" panose="020F0502020204030204"/>
              </a:rPr>
              <a:t>最近邻</a:t>
            </a:r>
            <a:endParaRPr lang="en-US" sz="2400" b="1" dirty="0">
              <a:solidFill>
                <a:prstClr val="black"/>
              </a:solidFill>
              <a:latin typeface="Calibri" panose="020F0502020204030204"/>
            </a:endParaRPr>
          </a:p>
        </p:txBody>
      </p:sp>
      <p:cxnSp>
        <p:nvCxnSpPr>
          <p:cNvPr id="36" name="Straight Arrow Connector 35">
            <a:extLst>
              <a:ext uri="{FF2B5EF4-FFF2-40B4-BE49-F238E27FC236}">
                <a16:creationId xmlns:a16="http://schemas.microsoft.com/office/drawing/2014/main" id="{FEE1123A-CC04-F84D-A31D-D4E9F5DC1071}"/>
              </a:ext>
            </a:extLst>
          </p:cNvPr>
          <p:cNvCxnSpPr>
            <a:cxnSpLocks/>
          </p:cNvCxnSpPr>
          <p:nvPr/>
        </p:nvCxnSpPr>
        <p:spPr>
          <a:xfrm>
            <a:off x="6099559" y="3439189"/>
            <a:ext cx="6301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FFA5B1-4A2B-D840-9A0D-12890FABC9AE}"/>
              </a:ext>
            </a:extLst>
          </p:cNvPr>
          <p:cNvGrpSpPr/>
          <p:nvPr/>
        </p:nvGrpSpPr>
        <p:grpSpPr>
          <a:xfrm>
            <a:off x="614170" y="3027709"/>
            <a:ext cx="822960" cy="822960"/>
            <a:chOff x="2298357" y="2656703"/>
            <a:chExt cx="1097280" cy="1097280"/>
          </a:xfrm>
        </p:grpSpPr>
        <p:sp>
          <p:nvSpPr>
            <p:cNvPr id="39" name="Rectangle 38">
              <a:extLst>
                <a:ext uri="{FF2B5EF4-FFF2-40B4-BE49-F238E27FC236}">
                  <a16:creationId xmlns:a16="http://schemas.microsoft.com/office/drawing/2014/main" id="{97061364-A3DC-F84F-A83F-960E2070259D}"/>
                </a:ext>
              </a:extLst>
            </p:cNvPr>
            <p:cNvSpPr/>
            <p:nvPr/>
          </p:nvSpPr>
          <p:spPr>
            <a:xfrm>
              <a:off x="229835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40" name="Rectangle 39">
              <a:extLst>
                <a:ext uri="{FF2B5EF4-FFF2-40B4-BE49-F238E27FC236}">
                  <a16:creationId xmlns:a16="http://schemas.microsoft.com/office/drawing/2014/main" id="{77FD2CCA-33F0-3446-8313-8763B49583F3}"/>
                </a:ext>
              </a:extLst>
            </p:cNvPr>
            <p:cNvSpPr/>
            <p:nvPr/>
          </p:nvSpPr>
          <p:spPr>
            <a:xfrm>
              <a:off x="229835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41" name="Rectangle 40">
              <a:extLst>
                <a:ext uri="{FF2B5EF4-FFF2-40B4-BE49-F238E27FC236}">
                  <a16:creationId xmlns:a16="http://schemas.microsoft.com/office/drawing/2014/main" id="{0C096C71-724C-DE48-BC22-B16FF16D16B0}"/>
                </a:ext>
              </a:extLst>
            </p:cNvPr>
            <p:cNvSpPr/>
            <p:nvPr/>
          </p:nvSpPr>
          <p:spPr>
            <a:xfrm>
              <a:off x="284699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42" name="Rectangle 41">
              <a:extLst>
                <a:ext uri="{FF2B5EF4-FFF2-40B4-BE49-F238E27FC236}">
                  <a16:creationId xmlns:a16="http://schemas.microsoft.com/office/drawing/2014/main" id="{A5BA0D43-721B-0E4A-981A-6E6437A197A6}"/>
                </a:ext>
              </a:extLst>
            </p:cNvPr>
            <p:cNvSpPr/>
            <p:nvPr/>
          </p:nvSpPr>
          <p:spPr>
            <a:xfrm>
              <a:off x="284699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grpSp>
      <p:grpSp>
        <p:nvGrpSpPr>
          <p:cNvPr id="43" name="Group 42">
            <a:extLst>
              <a:ext uri="{FF2B5EF4-FFF2-40B4-BE49-F238E27FC236}">
                <a16:creationId xmlns:a16="http://schemas.microsoft.com/office/drawing/2014/main" id="{CECFCD22-2E2C-9747-8AD7-F8504399A30F}"/>
              </a:ext>
            </a:extLst>
          </p:cNvPr>
          <p:cNvGrpSpPr/>
          <p:nvPr/>
        </p:nvGrpSpPr>
        <p:grpSpPr>
          <a:xfrm>
            <a:off x="2468303" y="2616229"/>
            <a:ext cx="1655189" cy="1645920"/>
            <a:chOff x="5759074" y="2977978"/>
            <a:chExt cx="2206919" cy="2194560"/>
          </a:xfrm>
        </p:grpSpPr>
        <p:sp>
          <p:nvSpPr>
            <p:cNvPr id="44" name="Rectangle 43">
              <a:extLst>
                <a:ext uri="{FF2B5EF4-FFF2-40B4-BE49-F238E27FC236}">
                  <a16:creationId xmlns:a16="http://schemas.microsoft.com/office/drawing/2014/main" id="{2DDAB0C1-0634-F347-9472-005509D233BA}"/>
                </a:ext>
              </a:extLst>
            </p:cNvPr>
            <p:cNvSpPr/>
            <p:nvPr/>
          </p:nvSpPr>
          <p:spPr>
            <a:xfrm>
              <a:off x="575907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45" name="Rectangle 44">
              <a:extLst>
                <a:ext uri="{FF2B5EF4-FFF2-40B4-BE49-F238E27FC236}">
                  <a16:creationId xmlns:a16="http://schemas.microsoft.com/office/drawing/2014/main" id="{6C2D748A-D0A3-724D-9E82-A322E17049AA}"/>
                </a:ext>
              </a:extLst>
            </p:cNvPr>
            <p:cNvSpPr/>
            <p:nvPr/>
          </p:nvSpPr>
          <p:spPr>
            <a:xfrm>
              <a:off x="5759074"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46" name="Rectangle 45">
              <a:extLst>
                <a:ext uri="{FF2B5EF4-FFF2-40B4-BE49-F238E27FC236}">
                  <a16:creationId xmlns:a16="http://schemas.microsoft.com/office/drawing/2014/main" id="{BA4B91F8-321A-1E48-B9DB-E672F05BB86F}"/>
                </a:ext>
              </a:extLst>
            </p:cNvPr>
            <p:cNvSpPr/>
            <p:nvPr/>
          </p:nvSpPr>
          <p:spPr>
            <a:xfrm>
              <a:off x="630771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47" name="Rectangle 46">
              <a:extLst>
                <a:ext uri="{FF2B5EF4-FFF2-40B4-BE49-F238E27FC236}">
                  <a16:creationId xmlns:a16="http://schemas.microsoft.com/office/drawing/2014/main" id="{6DBD6845-C0A6-B64E-BF4D-85CD17F1ED60}"/>
                </a:ext>
              </a:extLst>
            </p:cNvPr>
            <p:cNvSpPr/>
            <p:nvPr/>
          </p:nvSpPr>
          <p:spPr>
            <a:xfrm>
              <a:off x="6307714"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48" name="Rectangle 47">
              <a:extLst>
                <a:ext uri="{FF2B5EF4-FFF2-40B4-BE49-F238E27FC236}">
                  <a16:creationId xmlns:a16="http://schemas.microsoft.com/office/drawing/2014/main" id="{7640E702-FE42-0B4C-9377-65C2CE7D6C17}"/>
                </a:ext>
              </a:extLst>
            </p:cNvPr>
            <p:cNvSpPr/>
            <p:nvPr/>
          </p:nvSpPr>
          <p:spPr>
            <a:xfrm>
              <a:off x="6856356"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49" name="Rectangle 48">
              <a:extLst>
                <a:ext uri="{FF2B5EF4-FFF2-40B4-BE49-F238E27FC236}">
                  <a16:creationId xmlns:a16="http://schemas.microsoft.com/office/drawing/2014/main" id="{C62BA6F1-D845-8848-AA57-06D39D962908}"/>
                </a:ext>
              </a:extLst>
            </p:cNvPr>
            <p:cNvSpPr/>
            <p:nvPr/>
          </p:nvSpPr>
          <p:spPr>
            <a:xfrm>
              <a:off x="685635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0" name="Rectangle 49">
              <a:extLst>
                <a:ext uri="{FF2B5EF4-FFF2-40B4-BE49-F238E27FC236}">
                  <a16:creationId xmlns:a16="http://schemas.microsoft.com/office/drawing/2014/main" id="{3E16BB0D-E861-0B48-9115-EBCDAD89A5A6}"/>
                </a:ext>
              </a:extLst>
            </p:cNvPr>
            <p:cNvSpPr/>
            <p:nvPr/>
          </p:nvSpPr>
          <p:spPr>
            <a:xfrm>
              <a:off x="7404996"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1" name="Rectangle 50">
              <a:extLst>
                <a:ext uri="{FF2B5EF4-FFF2-40B4-BE49-F238E27FC236}">
                  <a16:creationId xmlns:a16="http://schemas.microsoft.com/office/drawing/2014/main" id="{B9BF8F7F-2CEE-9F4E-A918-A143D937F4FA}"/>
                </a:ext>
              </a:extLst>
            </p:cNvPr>
            <p:cNvSpPr/>
            <p:nvPr/>
          </p:nvSpPr>
          <p:spPr>
            <a:xfrm>
              <a:off x="740499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2" name="Rectangle 51">
              <a:extLst>
                <a:ext uri="{FF2B5EF4-FFF2-40B4-BE49-F238E27FC236}">
                  <a16:creationId xmlns:a16="http://schemas.microsoft.com/office/drawing/2014/main" id="{D758AE0D-FCC5-E144-9FC2-331DE417A0D1}"/>
                </a:ext>
              </a:extLst>
            </p:cNvPr>
            <p:cNvSpPr/>
            <p:nvPr/>
          </p:nvSpPr>
          <p:spPr>
            <a:xfrm>
              <a:off x="575907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53" name="Rectangle 52">
              <a:extLst>
                <a:ext uri="{FF2B5EF4-FFF2-40B4-BE49-F238E27FC236}">
                  <a16:creationId xmlns:a16="http://schemas.microsoft.com/office/drawing/2014/main" id="{A0778EAA-F1EB-754B-8C39-99F58C81ADCB}"/>
                </a:ext>
              </a:extLst>
            </p:cNvPr>
            <p:cNvSpPr/>
            <p:nvPr/>
          </p:nvSpPr>
          <p:spPr>
            <a:xfrm>
              <a:off x="5759074"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4" name="Rectangle 53">
              <a:extLst>
                <a:ext uri="{FF2B5EF4-FFF2-40B4-BE49-F238E27FC236}">
                  <a16:creationId xmlns:a16="http://schemas.microsoft.com/office/drawing/2014/main" id="{E687AB1D-CD3B-074D-8719-63AEAE6D91A0}"/>
                </a:ext>
              </a:extLst>
            </p:cNvPr>
            <p:cNvSpPr/>
            <p:nvPr/>
          </p:nvSpPr>
          <p:spPr>
            <a:xfrm>
              <a:off x="630771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5" name="Rectangle 54">
              <a:extLst>
                <a:ext uri="{FF2B5EF4-FFF2-40B4-BE49-F238E27FC236}">
                  <a16:creationId xmlns:a16="http://schemas.microsoft.com/office/drawing/2014/main" id="{F5681EF3-C4C0-E04D-95CE-79FCA4CC2B20}"/>
                </a:ext>
              </a:extLst>
            </p:cNvPr>
            <p:cNvSpPr/>
            <p:nvPr/>
          </p:nvSpPr>
          <p:spPr>
            <a:xfrm>
              <a:off x="6307714"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6" name="Rectangle 55">
              <a:extLst>
                <a:ext uri="{FF2B5EF4-FFF2-40B4-BE49-F238E27FC236}">
                  <a16:creationId xmlns:a16="http://schemas.microsoft.com/office/drawing/2014/main" id="{89552717-1DF9-CA41-99DC-C88909AF9394}"/>
                </a:ext>
              </a:extLst>
            </p:cNvPr>
            <p:cNvSpPr/>
            <p:nvPr/>
          </p:nvSpPr>
          <p:spPr>
            <a:xfrm>
              <a:off x="685635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sp>
          <p:nvSpPr>
            <p:cNvPr id="57" name="Rectangle 56">
              <a:extLst>
                <a:ext uri="{FF2B5EF4-FFF2-40B4-BE49-F238E27FC236}">
                  <a16:creationId xmlns:a16="http://schemas.microsoft.com/office/drawing/2014/main" id="{E519D592-747E-744E-ADD9-266AA2664B25}"/>
                </a:ext>
              </a:extLst>
            </p:cNvPr>
            <p:cNvSpPr/>
            <p:nvPr/>
          </p:nvSpPr>
          <p:spPr>
            <a:xfrm>
              <a:off x="6856356"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8" name="Rectangle 57">
              <a:extLst>
                <a:ext uri="{FF2B5EF4-FFF2-40B4-BE49-F238E27FC236}">
                  <a16:creationId xmlns:a16="http://schemas.microsoft.com/office/drawing/2014/main" id="{4C15E2BE-98ED-2F4A-BF96-7CAEF60D3EB3}"/>
                </a:ext>
              </a:extLst>
            </p:cNvPr>
            <p:cNvSpPr/>
            <p:nvPr/>
          </p:nvSpPr>
          <p:spPr>
            <a:xfrm>
              <a:off x="740499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9" name="Rectangle 58">
              <a:extLst>
                <a:ext uri="{FF2B5EF4-FFF2-40B4-BE49-F238E27FC236}">
                  <a16:creationId xmlns:a16="http://schemas.microsoft.com/office/drawing/2014/main" id="{925EA1C1-B69F-674C-A733-D4573A3BA323}"/>
                </a:ext>
              </a:extLst>
            </p:cNvPr>
            <p:cNvSpPr/>
            <p:nvPr/>
          </p:nvSpPr>
          <p:spPr>
            <a:xfrm>
              <a:off x="7404996"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cxnSp>
          <p:nvCxnSpPr>
            <p:cNvPr id="60" name="Straight Connector 59">
              <a:extLst>
                <a:ext uri="{FF2B5EF4-FFF2-40B4-BE49-F238E27FC236}">
                  <a16:creationId xmlns:a16="http://schemas.microsoft.com/office/drawing/2014/main" id="{04DF445E-8BE2-1D42-BC97-B0758B3D1C86}"/>
                </a:ext>
              </a:extLst>
            </p:cNvPr>
            <p:cNvCxnSpPr/>
            <p:nvPr/>
          </p:nvCxnSpPr>
          <p:spPr>
            <a:xfrm>
              <a:off x="6856354" y="2977978"/>
              <a:ext cx="0" cy="219456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DA85FE7-7CAB-6F4C-AF1D-AF0B8B93B983}"/>
                </a:ext>
              </a:extLst>
            </p:cNvPr>
            <p:cNvCxnSpPr/>
            <p:nvPr/>
          </p:nvCxnSpPr>
          <p:spPr>
            <a:xfrm>
              <a:off x="5771433" y="4102442"/>
              <a:ext cx="219456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BBCEACB9-90D0-7C40-8F81-B641C661508C}"/>
              </a:ext>
            </a:extLst>
          </p:cNvPr>
          <p:cNvSpPr txBox="1"/>
          <p:nvPr/>
        </p:nvSpPr>
        <p:spPr>
          <a:xfrm>
            <a:off x="425165" y="4418329"/>
            <a:ext cx="1200971" cy="830997"/>
          </a:xfrm>
          <a:prstGeom prst="rect">
            <a:avLst/>
          </a:prstGeom>
          <a:noFill/>
        </p:spPr>
        <p:txBody>
          <a:bodyPr wrap="none" rtlCol="0" anchor="ctr">
            <a:spAutoFit/>
          </a:bodyPr>
          <a:lstStyle/>
          <a:p>
            <a:pPr algn="ctr" defTabSz="685800"/>
            <a:r>
              <a:rPr lang="zh-CN" altLang="en-US" sz="2400" dirty="0">
                <a:solidFill>
                  <a:prstClr val="black"/>
                </a:solidFill>
                <a:latin typeface="Calibri" panose="020F0502020204030204"/>
              </a:rPr>
              <a:t>输入</a:t>
            </a:r>
            <a:r>
              <a:rPr lang="en-US" sz="2400" dirty="0">
                <a:solidFill>
                  <a:prstClr val="black"/>
                </a:solidFill>
                <a:latin typeface="Calibri" panose="020F0502020204030204"/>
              </a:rPr>
              <a:t> </a:t>
            </a:r>
          </a:p>
          <a:p>
            <a:pPr algn="ctr" defTabSz="685800"/>
            <a:r>
              <a:rPr lang="en-US" sz="2400" dirty="0">
                <a:solidFill>
                  <a:prstClr val="black"/>
                </a:solidFill>
                <a:latin typeface="Calibri" panose="020F0502020204030204"/>
              </a:rPr>
              <a:t>C x 2 x 2</a:t>
            </a:r>
          </a:p>
        </p:txBody>
      </p:sp>
      <p:sp>
        <p:nvSpPr>
          <p:cNvPr id="63" name="TextBox 62">
            <a:extLst>
              <a:ext uri="{FF2B5EF4-FFF2-40B4-BE49-F238E27FC236}">
                <a16:creationId xmlns:a16="http://schemas.microsoft.com/office/drawing/2014/main" id="{C287043B-CEE3-884A-A627-B22E83D7E604}"/>
              </a:ext>
            </a:extLst>
          </p:cNvPr>
          <p:cNvSpPr txBox="1"/>
          <p:nvPr/>
        </p:nvSpPr>
        <p:spPr>
          <a:xfrm>
            <a:off x="2700048" y="4418329"/>
            <a:ext cx="1200970" cy="830997"/>
          </a:xfrm>
          <a:prstGeom prst="rect">
            <a:avLst/>
          </a:prstGeom>
          <a:noFill/>
        </p:spPr>
        <p:txBody>
          <a:bodyPr wrap="none" rtlCol="0" anchor="ctr">
            <a:spAutoFit/>
          </a:bodyPr>
          <a:lstStyle/>
          <a:p>
            <a:pPr algn="ctr" defTabSz="685800"/>
            <a:r>
              <a:rPr lang="zh-CN" altLang="en-US" sz="2400" dirty="0">
                <a:solidFill>
                  <a:prstClr val="black"/>
                </a:solidFill>
                <a:latin typeface="Calibri" panose="020F0502020204030204"/>
              </a:rPr>
              <a:t>输出</a:t>
            </a:r>
            <a:endParaRPr lang="en-US" altLang="zh-CN" sz="2400" dirty="0">
              <a:solidFill>
                <a:prstClr val="black"/>
              </a:solidFill>
              <a:latin typeface="Calibri" panose="020F0502020204030204"/>
            </a:endParaRPr>
          </a:p>
          <a:p>
            <a:pPr algn="ctr" defTabSz="685800"/>
            <a:r>
              <a:rPr lang="en-US" sz="2400" dirty="0">
                <a:solidFill>
                  <a:prstClr val="black"/>
                </a:solidFill>
                <a:latin typeface="Calibri" panose="020F0502020204030204"/>
              </a:rPr>
              <a:t>C x 4 x 4</a:t>
            </a:r>
          </a:p>
        </p:txBody>
      </p:sp>
      <p:sp>
        <p:nvSpPr>
          <p:cNvPr id="64" name="TextBox 63">
            <a:extLst>
              <a:ext uri="{FF2B5EF4-FFF2-40B4-BE49-F238E27FC236}">
                <a16:creationId xmlns:a16="http://schemas.microsoft.com/office/drawing/2014/main" id="{47BB1C79-D5D9-3143-B548-90A0F5B9C3F9}"/>
              </a:ext>
            </a:extLst>
          </p:cNvPr>
          <p:cNvSpPr txBox="1"/>
          <p:nvPr/>
        </p:nvSpPr>
        <p:spPr>
          <a:xfrm>
            <a:off x="1594418" y="1992730"/>
            <a:ext cx="1415772" cy="461665"/>
          </a:xfrm>
          <a:prstGeom prst="rect">
            <a:avLst/>
          </a:prstGeom>
          <a:noFill/>
        </p:spPr>
        <p:txBody>
          <a:bodyPr wrap="none" rtlCol="0" anchor="ctr">
            <a:spAutoFit/>
          </a:bodyPr>
          <a:lstStyle/>
          <a:p>
            <a:pPr algn="ctr" defTabSz="685800"/>
            <a:r>
              <a:rPr lang="zh-CN" altLang="en-US" sz="2400" b="1" dirty="0">
                <a:solidFill>
                  <a:prstClr val="black"/>
                </a:solidFill>
              </a:rPr>
              <a:t>直接补零</a:t>
            </a:r>
            <a:endParaRPr lang="en-US" altLang="zh-CN" sz="2400" b="1" dirty="0">
              <a:solidFill>
                <a:prstClr val="black"/>
              </a:solidFill>
            </a:endParaRPr>
          </a:p>
        </p:txBody>
      </p:sp>
      <p:cxnSp>
        <p:nvCxnSpPr>
          <p:cNvPr id="65" name="Straight Arrow Connector 64">
            <a:extLst>
              <a:ext uri="{FF2B5EF4-FFF2-40B4-BE49-F238E27FC236}">
                <a16:creationId xmlns:a16="http://schemas.microsoft.com/office/drawing/2014/main" id="{25057AAC-CF4B-B647-9437-F8DA437C1D57}"/>
              </a:ext>
            </a:extLst>
          </p:cNvPr>
          <p:cNvCxnSpPr>
            <a:cxnSpLocks/>
          </p:cNvCxnSpPr>
          <p:nvPr/>
        </p:nvCxnSpPr>
        <p:spPr>
          <a:xfrm>
            <a:off x="1606458" y="3439189"/>
            <a:ext cx="6301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799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4</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sp>
        <p:nvSpPr>
          <p:cNvPr id="4" name="Title 1"/>
          <p:cNvSpPr>
            <a:spLocks noGrp="1"/>
          </p:cNvSpPr>
          <p:nvPr>
            <p:ph type="title"/>
          </p:nvPr>
        </p:nvSpPr>
        <p:spPr>
          <a:xfrm>
            <a:off x="628650" y="1131094"/>
            <a:ext cx="7886700" cy="513268"/>
          </a:xfrm>
        </p:spPr>
        <p:txBody>
          <a:bodyPr>
            <a:normAutofit fontScale="90000"/>
          </a:bodyPr>
          <a:lstStyle/>
          <a:p>
            <a:r>
              <a:rPr lang="zh-CN" altLang="en-US" dirty="0"/>
              <a:t>计算机视觉任务：语义分割</a:t>
            </a:r>
            <a:endParaRPr lang="en-US" dirty="0"/>
          </a:p>
        </p:txBody>
      </p:sp>
      <p:pic>
        <p:nvPicPr>
          <p:cNvPr id="5" name="Google Shape;100;p14"/>
          <p:cNvPicPr preferRelativeResize="0"/>
          <p:nvPr/>
        </p:nvPicPr>
        <p:blipFill rotWithShape="1">
          <a:blip r:embed="rId2">
            <a:alphaModFix/>
          </a:blip>
          <a:srcRect l="9279" r="25734"/>
          <a:stretch/>
        </p:blipFill>
        <p:spPr>
          <a:xfrm>
            <a:off x="69348" y="2558517"/>
            <a:ext cx="2093154" cy="1811827"/>
          </a:xfrm>
          <a:prstGeom prst="rect">
            <a:avLst/>
          </a:prstGeom>
          <a:noFill/>
          <a:ln>
            <a:noFill/>
          </a:ln>
        </p:spPr>
      </p:pic>
      <p:sp>
        <p:nvSpPr>
          <p:cNvPr id="6" name="Google Shape;101;p14"/>
          <p:cNvSpPr txBox="1"/>
          <p:nvPr/>
        </p:nvSpPr>
        <p:spPr>
          <a:xfrm>
            <a:off x="120110" y="1689853"/>
            <a:ext cx="2006777"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t>Classification </a:t>
            </a:r>
            <a:endParaRPr kumimoji="0"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Google Shape;102;p14"/>
          <p:cNvSpPr txBox="1"/>
          <p:nvPr/>
        </p:nvSpPr>
        <p:spPr>
          <a:xfrm>
            <a:off x="2313464" y="1689853"/>
            <a:ext cx="2141142" cy="852378"/>
          </a:xfrm>
          <a:prstGeom prst="rect">
            <a:avLst/>
          </a:prstGeom>
          <a:noFill/>
          <a:ln>
            <a:noFill/>
          </a:ln>
        </p:spPr>
        <p:txBody>
          <a:bodyPr spcFirstLastPara="1" wrap="square" lIns="91401" tIns="91401" rIns="91401" bIns="91401" anchor="ctr" anchorCtr="0">
            <a:noAutofit/>
          </a:bodyPr>
          <a:lstStyle/>
          <a:p>
            <a:pPr lvl="0" algn="ctr" defTabSz="685800">
              <a:defRPr/>
            </a:pPr>
            <a:r>
              <a:rPr lang="zh-CN" altLang="en-US" sz="2000" b="1" dirty="0">
                <a:solidFill>
                  <a:prstClr val="black"/>
                </a:solidFill>
              </a:rPr>
              <a:t>语义分割</a:t>
            </a:r>
            <a:endParaRPr lang="zh-CN" altLang="en-US" sz="2000" dirty="0">
              <a:solidFill>
                <a:srgbClr val="FF0000"/>
              </a:solidFill>
            </a:endParaRPr>
          </a:p>
        </p:txBody>
      </p:sp>
      <p:sp>
        <p:nvSpPr>
          <p:cNvPr id="8" name="Google Shape;103;p14"/>
          <p:cNvSpPr txBox="1"/>
          <p:nvPr/>
        </p:nvSpPr>
        <p:spPr>
          <a:xfrm>
            <a:off x="4561203" y="1748263"/>
            <a:ext cx="2226920"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t>Object </a:t>
            </a:r>
            <a:b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t>Detection</a:t>
            </a:r>
            <a:endParaRPr kumimoji="0" sz="20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9" name="Google Shape;104;p14"/>
          <p:cNvSpPr txBox="1"/>
          <p:nvPr/>
        </p:nvSpPr>
        <p:spPr>
          <a:xfrm>
            <a:off x="6806743" y="1669934"/>
            <a:ext cx="2226920"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t>Instance Segmentation</a:t>
            </a:r>
            <a:endParaRPr kumimoji="0" sz="20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10" name="Google Shape;105;p14"/>
          <p:cNvSpPr txBox="1"/>
          <p:nvPr/>
        </p:nvSpPr>
        <p:spPr>
          <a:xfrm>
            <a:off x="70323" y="4386627"/>
            <a:ext cx="2106351" cy="36050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1799" b="1" i="0" u="none" strike="noStrike" kern="1200" cap="none" spc="0" normalizeH="0" baseline="0" noProof="0">
                <a:ln>
                  <a:noFill/>
                </a:ln>
                <a:solidFill>
                  <a:prstClr val="black"/>
                </a:solidFill>
                <a:effectLst/>
                <a:uLnTx/>
                <a:uFillTx/>
                <a:latin typeface="Calibri" panose="020F0502020204030204"/>
                <a:ea typeface="+mn-ea"/>
                <a:cs typeface="+mn-cs"/>
              </a:rPr>
              <a:t>CAT</a:t>
            </a:r>
            <a:endParaRPr kumimoji="0" sz="1799"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Google Shape;106;p14"/>
          <p:cNvPicPr preferRelativeResize="0"/>
          <p:nvPr/>
        </p:nvPicPr>
        <p:blipFill>
          <a:blip r:embed="rId3">
            <a:alphaModFix/>
          </a:blip>
          <a:stretch>
            <a:fillRect/>
          </a:stretch>
        </p:blipFill>
        <p:spPr>
          <a:xfrm>
            <a:off x="4637759" y="2600641"/>
            <a:ext cx="2093155" cy="1798032"/>
          </a:xfrm>
          <a:prstGeom prst="rect">
            <a:avLst/>
          </a:prstGeom>
          <a:noFill/>
          <a:ln>
            <a:noFill/>
          </a:ln>
        </p:spPr>
      </p:pic>
      <p:grpSp>
        <p:nvGrpSpPr>
          <p:cNvPr id="12" name="Google Shape;107;p14"/>
          <p:cNvGrpSpPr/>
          <p:nvPr/>
        </p:nvGrpSpPr>
        <p:grpSpPr>
          <a:xfrm>
            <a:off x="6916814" y="2600643"/>
            <a:ext cx="2106327" cy="1811827"/>
            <a:chOff x="6917425" y="1743175"/>
            <a:chExt cx="2106876" cy="1812299"/>
          </a:xfrm>
        </p:grpSpPr>
        <p:pic>
          <p:nvPicPr>
            <p:cNvPr id="13" name="Google Shape;108;p14"/>
            <p:cNvPicPr preferRelativeResize="0"/>
            <p:nvPr/>
          </p:nvPicPr>
          <p:blipFill>
            <a:blip r:embed="rId4">
              <a:alphaModFix/>
            </a:blip>
            <a:stretch>
              <a:fillRect/>
            </a:stretch>
          </p:blipFill>
          <p:spPr>
            <a:xfrm>
              <a:off x="6917425" y="1743175"/>
              <a:ext cx="2106876" cy="1812299"/>
            </a:xfrm>
            <a:prstGeom prst="rect">
              <a:avLst/>
            </a:prstGeom>
            <a:noFill/>
            <a:ln w="9525" cap="flat" cmpd="sng">
              <a:solidFill>
                <a:schemeClr val="lt1"/>
              </a:solidFill>
              <a:prstDash val="solid"/>
              <a:round/>
              <a:headEnd type="none" w="sm" len="sm"/>
              <a:tailEnd type="none" w="sm" len="sm"/>
            </a:ln>
          </p:spPr>
        </p:pic>
        <p:sp>
          <p:nvSpPr>
            <p:cNvPr id="14" name="Google Shape;109;p14"/>
            <p:cNvSpPr/>
            <p:nvPr/>
          </p:nvSpPr>
          <p:spPr>
            <a:xfrm>
              <a:off x="7327080" y="2501842"/>
              <a:ext cx="705915" cy="1053130"/>
            </a:xfrm>
            <a:custGeom>
              <a:avLst/>
              <a:gdLst/>
              <a:ahLst/>
              <a:cxnLst/>
              <a:rect l="l" t="t" r="r" b="b"/>
              <a:pathLst>
                <a:path w="91916" h="119538" extrusionOk="0">
                  <a:moveTo>
                    <a:pt x="26194" y="15716"/>
                  </a:moveTo>
                  <a:lnTo>
                    <a:pt x="20003" y="34766"/>
                  </a:lnTo>
                  <a:lnTo>
                    <a:pt x="30004" y="44291"/>
                  </a:lnTo>
                  <a:lnTo>
                    <a:pt x="23575" y="57626"/>
                  </a:lnTo>
                  <a:lnTo>
                    <a:pt x="8096" y="43577"/>
                  </a:lnTo>
                  <a:lnTo>
                    <a:pt x="953" y="45005"/>
                  </a:lnTo>
                  <a:lnTo>
                    <a:pt x="0" y="65008"/>
                  </a:lnTo>
                  <a:lnTo>
                    <a:pt x="14050" y="71437"/>
                  </a:lnTo>
                  <a:lnTo>
                    <a:pt x="27146" y="69770"/>
                  </a:lnTo>
                  <a:lnTo>
                    <a:pt x="22622" y="87868"/>
                  </a:lnTo>
                  <a:lnTo>
                    <a:pt x="26432" y="108108"/>
                  </a:lnTo>
                  <a:lnTo>
                    <a:pt x="21670" y="119538"/>
                  </a:lnTo>
                  <a:lnTo>
                    <a:pt x="44291" y="119300"/>
                  </a:lnTo>
                  <a:lnTo>
                    <a:pt x="39291" y="98822"/>
                  </a:lnTo>
                  <a:lnTo>
                    <a:pt x="46673" y="92630"/>
                  </a:lnTo>
                  <a:lnTo>
                    <a:pt x="60722" y="91916"/>
                  </a:lnTo>
                  <a:lnTo>
                    <a:pt x="64532" y="99060"/>
                  </a:lnTo>
                  <a:lnTo>
                    <a:pt x="52388" y="118110"/>
                  </a:lnTo>
                  <a:lnTo>
                    <a:pt x="73105" y="118586"/>
                  </a:lnTo>
                  <a:lnTo>
                    <a:pt x="85963" y="90487"/>
                  </a:lnTo>
                  <a:lnTo>
                    <a:pt x="81915" y="78343"/>
                  </a:lnTo>
                  <a:lnTo>
                    <a:pt x="91916" y="67389"/>
                  </a:lnTo>
                  <a:lnTo>
                    <a:pt x="87392" y="59769"/>
                  </a:lnTo>
                  <a:lnTo>
                    <a:pt x="85963" y="40481"/>
                  </a:lnTo>
                  <a:lnTo>
                    <a:pt x="83106" y="38100"/>
                  </a:lnTo>
                  <a:lnTo>
                    <a:pt x="86201" y="29527"/>
                  </a:lnTo>
                  <a:lnTo>
                    <a:pt x="79772" y="23812"/>
                  </a:lnTo>
                  <a:lnTo>
                    <a:pt x="77629" y="16907"/>
                  </a:lnTo>
                  <a:lnTo>
                    <a:pt x="78820" y="7382"/>
                  </a:lnTo>
                  <a:lnTo>
                    <a:pt x="70961" y="2143"/>
                  </a:lnTo>
                  <a:lnTo>
                    <a:pt x="65485" y="6191"/>
                  </a:lnTo>
                  <a:lnTo>
                    <a:pt x="55245" y="0"/>
                  </a:lnTo>
                  <a:lnTo>
                    <a:pt x="42148" y="1428"/>
                  </a:lnTo>
                  <a:lnTo>
                    <a:pt x="38338" y="4286"/>
                  </a:lnTo>
                  <a:lnTo>
                    <a:pt x="26194" y="2619"/>
                  </a:lnTo>
                  <a:lnTo>
                    <a:pt x="22860" y="10715"/>
                  </a:lnTo>
                  <a:close/>
                </a:path>
              </a:pathLst>
            </a:custGeom>
            <a:solidFill>
              <a:srgbClr val="FF0000"/>
            </a:solidFill>
            <a:ln w="28575" cap="flat" cmpd="sng">
              <a:solidFill>
                <a:srgbClr val="FF0000"/>
              </a:solidFill>
              <a:prstDash val="solid"/>
              <a:round/>
              <a:headEnd type="none" w="med" len="med"/>
              <a:tailEnd type="none" w="med" len="med"/>
            </a:ln>
          </p:spPr>
        </p:sp>
        <p:sp>
          <p:nvSpPr>
            <p:cNvPr id="15" name="Google Shape;110;p14"/>
            <p:cNvSpPr/>
            <p:nvPr/>
          </p:nvSpPr>
          <p:spPr>
            <a:xfrm>
              <a:off x="7975570" y="2631128"/>
              <a:ext cx="372409" cy="819776"/>
            </a:xfrm>
            <a:custGeom>
              <a:avLst/>
              <a:gdLst/>
              <a:ahLst/>
              <a:cxnLst/>
              <a:rect l="l" t="t" r="r" b="b"/>
              <a:pathLst>
                <a:path w="46435" h="84058" extrusionOk="0">
                  <a:moveTo>
                    <a:pt x="6430" y="41672"/>
                  </a:moveTo>
                  <a:lnTo>
                    <a:pt x="13097" y="5477"/>
                  </a:lnTo>
                  <a:lnTo>
                    <a:pt x="22384" y="0"/>
                  </a:lnTo>
                  <a:lnTo>
                    <a:pt x="35719" y="2620"/>
                  </a:lnTo>
                  <a:lnTo>
                    <a:pt x="39529" y="10240"/>
                  </a:lnTo>
                  <a:lnTo>
                    <a:pt x="46435" y="14526"/>
                  </a:lnTo>
                  <a:lnTo>
                    <a:pt x="45720" y="26432"/>
                  </a:lnTo>
                  <a:lnTo>
                    <a:pt x="45720" y="42148"/>
                  </a:lnTo>
                  <a:lnTo>
                    <a:pt x="39053" y="53340"/>
                  </a:lnTo>
                  <a:lnTo>
                    <a:pt x="39053" y="65961"/>
                  </a:lnTo>
                  <a:lnTo>
                    <a:pt x="33814" y="73105"/>
                  </a:lnTo>
                  <a:lnTo>
                    <a:pt x="37148" y="81677"/>
                  </a:lnTo>
                  <a:lnTo>
                    <a:pt x="25956" y="84058"/>
                  </a:lnTo>
                  <a:lnTo>
                    <a:pt x="18812" y="80248"/>
                  </a:lnTo>
                  <a:lnTo>
                    <a:pt x="27147" y="64532"/>
                  </a:lnTo>
                  <a:lnTo>
                    <a:pt x="14764" y="62627"/>
                  </a:lnTo>
                  <a:lnTo>
                    <a:pt x="11907" y="64294"/>
                  </a:lnTo>
                  <a:lnTo>
                    <a:pt x="12859" y="75962"/>
                  </a:lnTo>
                  <a:lnTo>
                    <a:pt x="0" y="77629"/>
                  </a:lnTo>
                  <a:lnTo>
                    <a:pt x="4763" y="65247"/>
                  </a:lnTo>
                  <a:lnTo>
                    <a:pt x="3810" y="59770"/>
                  </a:lnTo>
                  <a:lnTo>
                    <a:pt x="7144" y="51912"/>
                  </a:lnTo>
                  <a:lnTo>
                    <a:pt x="11192" y="46673"/>
                  </a:lnTo>
                  <a:close/>
                </a:path>
              </a:pathLst>
            </a:custGeom>
            <a:solidFill>
              <a:srgbClr val="00FF00"/>
            </a:solidFill>
            <a:ln w="38100" cap="flat" cmpd="sng">
              <a:solidFill>
                <a:srgbClr val="00FF00"/>
              </a:solidFill>
              <a:prstDash val="solid"/>
              <a:round/>
              <a:headEnd type="none" w="med" len="med"/>
              <a:tailEnd type="none" w="med" len="med"/>
            </a:ln>
          </p:spPr>
        </p:sp>
        <p:sp>
          <p:nvSpPr>
            <p:cNvPr id="16" name="Google Shape;111;p14"/>
            <p:cNvSpPr/>
            <p:nvPr/>
          </p:nvSpPr>
          <p:spPr>
            <a:xfrm>
              <a:off x="8313674" y="2512690"/>
              <a:ext cx="317023" cy="715268"/>
            </a:xfrm>
            <a:custGeom>
              <a:avLst/>
              <a:gdLst/>
              <a:ahLst/>
              <a:cxnLst/>
              <a:rect l="l" t="t" r="r" b="b"/>
              <a:pathLst>
                <a:path w="39529" h="73342" extrusionOk="0">
                  <a:moveTo>
                    <a:pt x="4048" y="20955"/>
                  </a:moveTo>
                  <a:lnTo>
                    <a:pt x="10954" y="5953"/>
                  </a:lnTo>
                  <a:lnTo>
                    <a:pt x="10954" y="0"/>
                  </a:lnTo>
                  <a:lnTo>
                    <a:pt x="17145" y="2857"/>
                  </a:lnTo>
                  <a:lnTo>
                    <a:pt x="27146" y="4048"/>
                  </a:lnTo>
                  <a:lnTo>
                    <a:pt x="32385" y="952"/>
                  </a:lnTo>
                  <a:lnTo>
                    <a:pt x="32623" y="8096"/>
                  </a:lnTo>
                  <a:lnTo>
                    <a:pt x="39529" y="28575"/>
                  </a:lnTo>
                  <a:lnTo>
                    <a:pt x="36433" y="45006"/>
                  </a:lnTo>
                  <a:lnTo>
                    <a:pt x="31671" y="60007"/>
                  </a:lnTo>
                  <a:lnTo>
                    <a:pt x="33338" y="70247"/>
                  </a:lnTo>
                  <a:lnTo>
                    <a:pt x="24289" y="73104"/>
                  </a:lnTo>
                  <a:lnTo>
                    <a:pt x="20955" y="72866"/>
                  </a:lnTo>
                  <a:lnTo>
                    <a:pt x="10954" y="73342"/>
                  </a:lnTo>
                  <a:lnTo>
                    <a:pt x="6191" y="71437"/>
                  </a:lnTo>
                  <a:lnTo>
                    <a:pt x="9525" y="67151"/>
                  </a:lnTo>
                  <a:lnTo>
                    <a:pt x="0" y="66675"/>
                  </a:lnTo>
                  <a:lnTo>
                    <a:pt x="4524" y="58341"/>
                  </a:lnTo>
                  <a:lnTo>
                    <a:pt x="8096" y="55959"/>
                  </a:lnTo>
                  <a:close/>
                </a:path>
              </a:pathLst>
            </a:custGeom>
            <a:solidFill>
              <a:srgbClr val="0000FF"/>
            </a:solidFill>
            <a:ln w="28575" cap="flat" cmpd="sng">
              <a:solidFill>
                <a:srgbClr val="0000FF"/>
              </a:solidFill>
              <a:prstDash val="solid"/>
              <a:round/>
              <a:headEnd type="none" w="med" len="med"/>
              <a:tailEnd type="none" w="med" len="med"/>
            </a:ln>
          </p:spPr>
        </p:sp>
      </p:grpSp>
      <p:sp>
        <p:nvSpPr>
          <p:cNvPr id="17" name="Google Shape;112;p14"/>
          <p:cNvSpPr/>
          <p:nvPr/>
        </p:nvSpPr>
        <p:spPr>
          <a:xfrm rot="-5400000">
            <a:off x="6681575" y="2941922"/>
            <a:ext cx="351809" cy="4123326"/>
          </a:xfrm>
          <a:prstGeom prst="leftBrace">
            <a:avLst>
              <a:gd name="adj1" fmla="val 64648"/>
              <a:gd name="adj2" fmla="val 50000"/>
            </a:avLst>
          </a:prstGeom>
          <a:noFill/>
          <a:ln w="19050" cap="flat" cmpd="sng">
            <a:solidFill>
              <a:srgbClr val="666666"/>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Google Shape;113;p14"/>
          <p:cNvSpPr/>
          <p:nvPr/>
        </p:nvSpPr>
        <p:spPr>
          <a:xfrm rot="-5400000">
            <a:off x="933423" y="3965550"/>
            <a:ext cx="351809" cy="2095254"/>
          </a:xfrm>
          <a:prstGeom prst="leftBrace">
            <a:avLst>
              <a:gd name="adj1" fmla="val 64648"/>
              <a:gd name="adj2" fmla="val 50000"/>
            </a:avLst>
          </a:prstGeom>
          <a:noFill/>
          <a:ln w="19050" cap="flat" cmpd="sng">
            <a:solidFill>
              <a:srgbClr val="666666"/>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oogle Shape;114;p14"/>
          <p:cNvSpPr txBox="1"/>
          <p:nvPr/>
        </p:nvSpPr>
        <p:spPr>
          <a:xfrm>
            <a:off x="2400367" y="4310447"/>
            <a:ext cx="2006777" cy="653530"/>
          </a:xfrm>
          <a:prstGeom prst="rect">
            <a:avLst/>
          </a:prstGeom>
          <a:noFill/>
          <a:ln>
            <a:noFill/>
          </a:ln>
        </p:spPr>
        <p:txBody>
          <a:bodyPr spcFirstLastPara="1" wrap="square" lIns="91401" tIns="91401" rIns="91401" bIns="91401" anchor="t" anchorCtr="0">
            <a:noAutofit/>
          </a:bodyPr>
          <a:lstStyle/>
          <a:p>
            <a:pPr lvl="0" algn="ctr" defTabSz="685800">
              <a:defRPr/>
            </a:pPr>
            <a:r>
              <a:rPr lang="zh-CN" altLang="en-US" sz="1799" b="1" dirty="0">
                <a:solidFill>
                  <a:srgbClr val="6AA84F"/>
                </a:solidFill>
              </a:rPr>
              <a:t>草地</a:t>
            </a:r>
            <a:r>
              <a:rPr lang="en-US" altLang="zh-CN" sz="1799" dirty="0">
                <a:solidFill>
                  <a:prstClr val="black"/>
                </a:solidFill>
              </a:rPr>
              <a:t>, </a:t>
            </a:r>
            <a:r>
              <a:rPr lang="zh-CN" altLang="en-US" sz="1799" b="1" dirty="0">
                <a:solidFill>
                  <a:srgbClr val="F1C232"/>
                </a:solidFill>
              </a:rPr>
              <a:t>猫</a:t>
            </a:r>
            <a:r>
              <a:rPr lang="en-US" altLang="zh-CN" sz="1799" dirty="0">
                <a:solidFill>
                  <a:prstClr val="black"/>
                </a:solidFill>
              </a:rPr>
              <a:t>, </a:t>
            </a:r>
            <a:r>
              <a:rPr lang="zh-CN" altLang="en-US" sz="1799" b="1" dirty="0">
                <a:solidFill>
                  <a:srgbClr val="A64D79"/>
                </a:solidFill>
              </a:rPr>
              <a:t>树</a:t>
            </a:r>
            <a:r>
              <a:rPr lang="en-US" altLang="zh-CN" sz="1799" dirty="0">
                <a:solidFill>
                  <a:prstClr val="black"/>
                </a:solidFill>
              </a:rPr>
              <a:t>, </a:t>
            </a:r>
            <a:r>
              <a:rPr lang="zh-CN" altLang="en-US" sz="1799" b="1" dirty="0">
                <a:solidFill>
                  <a:srgbClr val="4A86E8"/>
                </a:solidFill>
              </a:rPr>
              <a:t>天空</a:t>
            </a:r>
          </a:p>
        </p:txBody>
      </p:sp>
      <p:sp>
        <p:nvSpPr>
          <p:cNvPr id="20" name="Google Shape;115;p14"/>
          <p:cNvSpPr txBox="1"/>
          <p:nvPr/>
        </p:nvSpPr>
        <p:spPr>
          <a:xfrm>
            <a:off x="4724137" y="4386627"/>
            <a:ext cx="2006777" cy="36050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1799" b="1" i="0" u="none" strike="noStrike" kern="1200" cap="none" spc="0" normalizeH="0" baseline="0" noProof="0">
                <a:ln>
                  <a:noFill/>
                </a:ln>
                <a:solidFill>
                  <a:srgbClr val="FF0000"/>
                </a:solidFill>
                <a:effectLst/>
                <a:uLnTx/>
                <a:uFillTx/>
                <a:latin typeface="Calibri" panose="020F0502020204030204"/>
                <a:ea typeface="+mn-ea"/>
                <a:cs typeface="+mn-cs"/>
              </a:rPr>
              <a:t>DOG</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6AA84F"/>
                </a:solidFill>
                <a:effectLst/>
                <a:uLnTx/>
                <a:uFillTx/>
                <a:latin typeface="Calibri" panose="020F0502020204030204"/>
                <a:ea typeface="+mn-ea"/>
                <a:cs typeface="+mn-cs"/>
              </a:rPr>
              <a:t>DOG</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4A86E8"/>
                </a:solidFill>
                <a:effectLst/>
                <a:uLnTx/>
                <a:uFillTx/>
                <a:latin typeface="Calibri" panose="020F0502020204030204"/>
                <a:ea typeface="+mn-ea"/>
                <a:cs typeface="+mn-cs"/>
              </a:rPr>
              <a:t>CAT</a:t>
            </a:r>
            <a:endParaRPr kumimoji="0" sz="1799" b="1" i="0" u="none" strike="noStrike" kern="1200" cap="none" spc="0" normalizeH="0" baseline="0" noProof="0">
              <a:ln>
                <a:noFill/>
              </a:ln>
              <a:solidFill>
                <a:srgbClr val="4A86E8"/>
              </a:solidFill>
              <a:effectLst/>
              <a:uLnTx/>
              <a:uFillTx/>
              <a:latin typeface="Calibri" panose="020F0502020204030204"/>
              <a:ea typeface="+mn-ea"/>
              <a:cs typeface="+mn-cs"/>
            </a:endParaRPr>
          </a:p>
        </p:txBody>
      </p:sp>
      <p:sp>
        <p:nvSpPr>
          <p:cNvPr id="21" name="Google Shape;116;p14"/>
          <p:cNvSpPr txBox="1"/>
          <p:nvPr/>
        </p:nvSpPr>
        <p:spPr>
          <a:xfrm>
            <a:off x="7016365" y="4386627"/>
            <a:ext cx="2006777" cy="36050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
                <a:prstClr val="black"/>
              </a:buClr>
              <a:buSzPts val="1100"/>
              <a:buFontTx/>
              <a:buNone/>
              <a:tabLst/>
              <a:defRPr/>
            </a:pPr>
            <a:r>
              <a:rPr kumimoji="0" lang="en" sz="1799" b="1" i="0" u="none" strike="noStrike" kern="1200" cap="none" spc="0" normalizeH="0" baseline="0" noProof="0">
                <a:ln>
                  <a:noFill/>
                </a:ln>
                <a:solidFill>
                  <a:srgbClr val="FF0000"/>
                </a:solidFill>
                <a:effectLst/>
                <a:uLnTx/>
                <a:uFillTx/>
                <a:latin typeface="Calibri" panose="020F0502020204030204"/>
                <a:ea typeface="+mn-ea"/>
                <a:cs typeface="+mn-cs"/>
              </a:rPr>
              <a:t>DOG</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6AA84F"/>
                </a:solidFill>
                <a:effectLst/>
                <a:uLnTx/>
                <a:uFillTx/>
                <a:latin typeface="Calibri" panose="020F0502020204030204"/>
                <a:ea typeface="+mn-ea"/>
                <a:cs typeface="+mn-cs"/>
              </a:rPr>
              <a:t>DOG</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4A86E8"/>
                </a:solidFill>
                <a:effectLst/>
                <a:uLnTx/>
                <a:uFillTx/>
                <a:latin typeface="Calibri" panose="020F0502020204030204"/>
                <a:ea typeface="+mn-ea"/>
                <a:cs typeface="+mn-cs"/>
              </a:rPr>
              <a:t>CAT</a:t>
            </a:r>
            <a:endParaRPr kumimoji="0" sz="1799" b="1" i="0" u="none" strike="noStrike" kern="1200" cap="none" spc="0" normalizeH="0" baseline="0" noProof="0">
              <a:ln>
                <a:noFill/>
              </a:ln>
              <a:solidFill>
                <a:srgbClr val="4A86E8"/>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Google Shape;117;p14"/>
          <p:cNvSpPr txBox="1"/>
          <p:nvPr/>
        </p:nvSpPr>
        <p:spPr>
          <a:xfrm>
            <a:off x="174020" y="5124759"/>
            <a:ext cx="1883810" cy="39979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a:ln>
                  <a:noFill/>
                </a:ln>
                <a:solidFill>
                  <a:prstClr val="black"/>
                </a:solidFill>
                <a:effectLst/>
                <a:uLnTx/>
                <a:uFillTx/>
                <a:latin typeface="Calibri" panose="020F0502020204030204"/>
                <a:ea typeface="+mn-ea"/>
                <a:cs typeface="+mn-cs"/>
              </a:rPr>
              <a:t>No spatial extent</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18;p14"/>
          <p:cNvSpPr txBox="1"/>
          <p:nvPr/>
        </p:nvSpPr>
        <p:spPr>
          <a:xfrm>
            <a:off x="5862026" y="5124744"/>
            <a:ext cx="1852193" cy="39979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多个目标</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Google Shape;119;p14"/>
          <p:cNvSpPr/>
          <p:nvPr/>
        </p:nvSpPr>
        <p:spPr>
          <a:xfrm rot="-5400000">
            <a:off x="3241646" y="3978832"/>
            <a:ext cx="351809" cy="2066462"/>
          </a:xfrm>
          <a:prstGeom prst="leftBrace">
            <a:avLst>
              <a:gd name="adj1" fmla="val 64648"/>
              <a:gd name="adj2" fmla="val 50000"/>
            </a:avLst>
          </a:prstGeom>
          <a:noFill/>
          <a:ln w="19050" cap="flat" cmpd="sng">
            <a:solidFill>
              <a:srgbClr val="666666"/>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Google Shape;120;p14"/>
          <p:cNvSpPr txBox="1"/>
          <p:nvPr/>
        </p:nvSpPr>
        <p:spPr>
          <a:xfrm>
            <a:off x="2201388" y="5124744"/>
            <a:ext cx="2336366" cy="399796"/>
          </a:xfrm>
          <a:prstGeom prst="rect">
            <a:avLst/>
          </a:prstGeom>
          <a:noFill/>
          <a:ln>
            <a:noFill/>
          </a:ln>
        </p:spPr>
        <p:txBody>
          <a:bodyPr spcFirstLastPara="1" wrap="square" lIns="91401" tIns="91401" rIns="91401" bIns="91401" anchor="t" anchorCtr="0">
            <a:noAutofit/>
          </a:bodyPr>
          <a:lstStyle/>
          <a:p>
            <a:pPr lvl="0" defTabSz="685800">
              <a:defRPr/>
            </a:pPr>
            <a:r>
              <a:rPr lang="zh-CN" altLang="en-US" sz="1865" dirty="0">
                <a:solidFill>
                  <a:prstClr val="black"/>
                </a:solidFill>
              </a:rPr>
              <a:t>没有目标，针对像素</a:t>
            </a:r>
          </a:p>
        </p:txBody>
      </p:sp>
      <p:grpSp>
        <p:nvGrpSpPr>
          <p:cNvPr id="26" name="Google Shape;122;p14"/>
          <p:cNvGrpSpPr/>
          <p:nvPr/>
        </p:nvGrpSpPr>
        <p:grpSpPr>
          <a:xfrm>
            <a:off x="2301776" y="2555353"/>
            <a:ext cx="2141052" cy="1818140"/>
            <a:chOff x="2277225" y="713289"/>
            <a:chExt cx="3568755" cy="2932300"/>
          </a:xfrm>
        </p:grpSpPr>
        <p:grpSp>
          <p:nvGrpSpPr>
            <p:cNvPr id="27" name="Google Shape;123;p14"/>
            <p:cNvGrpSpPr/>
            <p:nvPr/>
          </p:nvGrpSpPr>
          <p:grpSpPr>
            <a:xfrm>
              <a:off x="2277225" y="713289"/>
              <a:ext cx="3562639" cy="2932300"/>
              <a:chOff x="2401325" y="1743175"/>
              <a:chExt cx="2093699" cy="1812299"/>
            </a:xfrm>
          </p:grpSpPr>
          <p:pic>
            <p:nvPicPr>
              <p:cNvPr id="31" name="Google Shape;124;p14"/>
              <p:cNvPicPr preferRelativeResize="0"/>
              <p:nvPr/>
            </p:nvPicPr>
            <p:blipFill rotWithShape="1">
              <a:blip r:embed="rId2">
                <a:alphaModFix/>
              </a:blip>
              <a:srcRect l="9279" r="25734"/>
              <a:stretch/>
            </p:blipFill>
            <p:spPr>
              <a:xfrm>
                <a:off x="2401325" y="1743175"/>
                <a:ext cx="2093699" cy="1812299"/>
              </a:xfrm>
              <a:prstGeom prst="rect">
                <a:avLst/>
              </a:prstGeom>
              <a:noFill/>
              <a:ln>
                <a:noFill/>
              </a:ln>
            </p:spPr>
          </p:pic>
          <p:sp>
            <p:nvSpPr>
              <p:cNvPr id="32" name="Google Shape;125;p14"/>
              <p:cNvSpPr/>
              <p:nvPr/>
            </p:nvSpPr>
            <p:spPr>
              <a:xfrm>
                <a:off x="2466169" y="2111305"/>
                <a:ext cx="1608200" cy="1150000"/>
              </a:xfrm>
              <a:custGeom>
                <a:avLst/>
                <a:gdLst/>
                <a:ahLst/>
                <a:cxnLst/>
                <a:rect l="l" t="t" r="r" b="b"/>
                <a:pathLst>
                  <a:path w="64328" h="46000" extrusionOk="0">
                    <a:moveTo>
                      <a:pt x="2367" y="7601"/>
                    </a:moveTo>
                    <a:lnTo>
                      <a:pt x="14375" y="6468"/>
                    </a:lnTo>
                    <a:lnTo>
                      <a:pt x="27313" y="10422"/>
                    </a:lnTo>
                    <a:lnTo>
                      <a:pt x="36297" y="13297"/>
                    </a:lnTo>
                    <a:lnTo>
                      <a:pt x="39532" y="12218"/>
                    </a:lnTo>
                    <a:lnTo>
                      <a:pt x="38094" y="6110"/>
                    </a:lnTo>
                    <a:lnTo>
                      <a:pt x="38094" y="1438"/>
                    </a:lnTo>
                    <a:lnTo>
                      <a:pt x="40251" y="1078"/>
                    </a:lnTo>
                    <a:lnTo>
                      <a:pt x="46359" y="6110"/>
                    </a:lnTo>
                    <a:lnTo>
                      <a:pt x="56062" y="5391"/>
                    </a:lnTo>
                    <a:lnTo>
                      <a:pt x="61812" y="0"/>
                    </a:lnTo>
                    <a:lnTo>
                      <a:pt x="64328" y="1078"/>
                    </a:lnTo>
                    <a:lnTo>
                      <a:pt x="63968" y="10063"/>
                    </a:lnTo>
                    <a:lnTo>
                      <a:pt x="62532" y="18688"/>
                    </a:lnTo>
                    <a:lnTo>
                      <a:pt x="61093" y="21562"/>
                    </a:lnTo>
                    <a:lnTo>
                      <a:pt x="63609" y="24797"/>
                    </a:lnTo>
                    <a:lnTo>
                      <a:pt x="64328" y="29828"/>
                    </a:lnTo>
                    <a:lnTo>
                      <a:pt x="64328" y="34140"/>
                    </a:lnTo>
                    <a:lnTo>
                      <a:pt x="60735" y="37734"/>
                    </a:lnTo>
                    <a:lnTo>
                      <a:pt x="55703" y="35218"/>
                    </a:lnTo>
                    <a:lnTo>
                      <a:pt x="57141" y="28750"/>
                    </a:lnTo>
                    <a:lnTo>
                      <a:pt x="53187" y="31266"/>
                    </a:lnTo>
                    <a:lnTo>
                      <a:pt x="48515" y="32703"/>
                    </a:lnTo>
                    <a:lnTo>
                      <a:pt x="49235" y="35937"/>
                    </a:lnTo>
                    <a:lnTo>
                      <a:pt x="50476" y="39345"/>
                    </a:lnTo>
                    <a:lnTo>
                      <a:pt x="50312" y="43484"/>
                    </a:lnTo>
                    <a:lnTo>
                      <a:pt x="47438" y="46000"/>
                    </a:lnTo>
                    <a:lnTo>
                      <a:pt x="42406" y="42406"/>
                    </a:lnTo>
                    <a:lnTo>
                      <a:pt x="40251" y="36655"/>
                    </a:lnTo>
                    <a:lnTo>
                      <a:pt x="35219" y="37375"/>
                    </a:lnTo>
                    <a:lnTo>
                      <a:pt x="34142" y="33422"/>
                    </a:lnTo>
                    <a:lnTo>
                      <a:pt x="32345" y="25516"/>
                    </a:lnTo>
                    <a:lnTo>
                      <a:pt x="31625" y="19405"/>
                    </a:lnTo>
                    <a:lnTo>
                      <a:pt x="25156" y="15453"/>
                    </a:lnTo>
                    <a:lnTo>
                      <a:pt x="15453" y="12218"/>
                    </a:lnTo>
                    <a:lnTo>
                      <a:pt x="9703" y="10780"/>
                    </a:lnTo>
                    <a:lnTo>
                      <a:pt x="4313" y="11500"/>
                    </a:lnTo>
                    <a:lnTo>
                      <a:pt x="0" y="10422"/>
                    </a:lnTo>
                  </a:path>
                </a:pathLst>
              </a:custGeom>
              <a:solidFill>
                <a:srgbClr val="FFD966"/>
              </a:solidFill>
              <a:ln w="38100" cap="flat" cmpd="sng">
                <a:solidFill>
                  <a:srgbClr val="FFD966"/>
                </a:solidFill>
                <a:prstDash val="solid"/>
                <a:round/>
                <a:headEnd type="none" w="med" len="med"/>
                <a:tailEnd type="none" w="med" len="med"/>
              </a:ln>
            </p:spPr>
          </p:sp>
        </p:grpSp>
        <p:sp>
          <p:nvSpPr>
            <p:cNvPr id="28" name="Google Shape;126;p14"/>
            <p:cNvSpPr/>
            <p:nvPr/>
          </p:nvSpPr>
          <p:spPr>
            <a:xfrm>
              <a:off x="2291955" y="1786552"/>
              <a:ext cx="3554025" cy="1835050"/>
            </a:xfrm>
            <a:custGeom>
              <a:avLst/>
              <a:gdLst/>
              <a:ahLst/>
              <a:cxnLst/>
              <a:rect l="l" t="t" r="r" b="b"/>
              <a:pathLst>
                <a:path w="142161" h="73402" extrusionOk="0">
                  <a:moveTo>
                    <a:pt x="0" y="12918"/>
                  </a:moveTo>
                  <a:lnTo>
                    <a:pt x="47387" y="7443"/>
                  </a:lnTo>
                  <a:lnTo>
                    <a:pt x="55959" y="15539"/>
                  </a:lnTo>
                  <a:lnTo>
                    <a:pt x="60960" y="41495"/>
                  </a:lnTo>
                  <a:lnTo>
                    <a:pt x="71806" y="41461"/>
                  </a:lnTo>
                  <a:lnTo>
                    <a:pt x="75247" y="51496"/>
                  </a:lnTo>
                  <a:lnTo>
                    <a:pt x="82391" y="56974"/>
                  </a:lnTo>
                  <a:lnTo>
                    <a:pt x="90963" y="54829"/>
                  </a:lnTo>
                  <a:lnTo>
                    <a:pt x="91678" y="47686"/>
                  </a:lnTo>
                  <a:lnTo>
                    <a:pt x="90248" y="40780"/>
                  </a:lnTo>
                  <a:lnTo>
                    <a:pt x="89535" y="35779"/>
                  </a:lnTo>
                  <a:lnTo>
                    <a:pt x="98107" y="32207"/>
                  </a:lnTo>
                  <a:lnTo>
                    <a:pt x="96441" y="40303"/>
                  </a:lnTo>
                  <a:lnTo>
                    <a:pt x="107870" y="44827"/>
                  </a:lnTo>
                  <a:lnTo>
                    <a:pt x="116206" y="37446"/>
                  </a:lnTo>
                  <a:lnTo>
                    <a:pt x="116681" y="27683"/>
                  </a:lnTo>
                  <a:lnTo>
                    <a:pt x="110728" y="15539"/>
                  </a:lnTo>
                  <a:lnTo>
                    <a:pt x="114018" y="0"/>
                  </a:lnTo>
                  <a:lnTo>
                    <a:pt x="122635" y="298"/>
                  </a:lnTo>
                  <a:lnTo>
                    <a:pt x="124891" y="5569"/>
                  </a:lnTo>
                  <a:lnTo>
                    <a:pt x="142161" y="3633"/>
                  </a:lnTo>
                  <a:lnTo>
                    <a:pt x="141208" y="73402"/>
                  </a:lnTo>
                  <a:lnTo>
                    <a:pt x="0" y="73402"/>
                  </a:lnTo>
                  <a:close/>
                </a:path>
              </a:pathLst>
            </a:custGeom>
            <a:solidFill>
              <a:srgbClr val="6AA84F"/>
            </a:solidFill>
            <a:ln w="38100" cap="flat" cmpd="sng">
              <a:solidFill>
                <a:srgbClr val="6AA84F"/>
              </a:solidFill>
              <a:prstDash val="solid"/>
              <a:round/>
              <a:headEnd type="none" w="med" len="med"/>
              <a:tailEnd type="none" w="med" len="med"/>
            </a:ln>
          </p:spPr>
        </p:sp>
        <p:sp>
          <p:nvSpPr>
            <p:cNvPr id="29" name="Google Shape;127;p14"/>
            <p:cNvSpPr/>
            <p:nvPr/>
          </p:nvSpPr>
          <p:spPr>
            <a:xfrm>
              <a:off x="2285997" y="781997"/>
              <a:ext cx="3548025" cy="1279900"/>
            </a:xfrm>
            <a:custGeom>
              <a:avLst/>
              <a:gdLst/>
              <a:ahLst/>
              <a:cxnLst/>
              <a:rect l="l" t="t" r="r" b="b"/>
              <a:pathLst>
                <a:path w="141921" h="51196" extrusionOk="0">
                  <a:moveTo>
                    <a:pt x="42625" y="46672"/>
                  </a:moveTo>
                  <a:lnTo>
                    <a:pt x="0" y="51196"/>
                  </a:lnTo>
                  <a:lnTo>
                    <a:pt x="238" y="29528"/>
                  </a:lnTo>
                  <a:lnTo>
                    <a:pt x="32623" y="25955"/>
                  </a:lnTo>
                  <a:lnTo>
                    <a:pt x="45824" y="20998"/>
                  </a:lnTo>
                  <a:lnTo>
                    <a:pt x="60960" y="23097"/>
                  </a:lnTo>
                  <a:lnTo>
                    <a:pt x="71676" y="19765"/>
                  </a:lnTo>
                  <a:lnTo>
                    <a:pt x="114776" y="7859"/>
                  </a:lnTo>
                  <a:lnTo>
                    <a:pt x="127874" y="6667"/>
                  </a:lnTo>
                  <a:lnTo>
                    <a:pt x="134064" y="4761"/>
                  </a:lnTo>
                  <a:lnTo>
                    <a:pt x="141921" y="0"/>
                  </a:lnTo>
                  <a:lnTo>
                    <a:pt x="141208" y="42386"/>
                  </a:lnTo>
                  <a:lnTo>
                    <a:pt x="125731" y="42386"/>
                  </a:lnTo>
                  <a:lnTo>
                    <a:pt x="124778" y="39528"/>
                  </a:lnTo>
                  <a:lnTo>
                    <a:pt x="114896" y="38325"/>
                  </a:lnTo>
                  <a:lnTo>
                    <a:pt x="115014" y="22860"/>
                  </a:lnTo>
                  <a:lnTo>
                    <a:pt x="107155" y="19765"/>
                  </a:lnTo>
                  <a:lnTo>
                    <a:pt x="97869" y="28813"/>
                  </a:lnTo>
                  <a:lnTo>
                    <a:pt x="84296" y="29289"/>
                  </a:lnTo>
                  <a:lnTo>
                    <a:pt x="74294" y="22144"/>
                  </a:lnTo>
                  <a:lnTo>
                    <a:pt x="71200" y="21432"/>
                  </a:lnTo>
                  <a:lnTo>
                    <a:pt x="66929" y="26567"/>
                  </a:lnTo>
                  <a:lnTo>
                    <a:pt x="69293" y="39766"/>
                  </a:lnTo>
                  <a:lnTo>
                    <a:pt x="65722" y="40480"/>
                  </a:lnTo>
                  <a:lnTo>
                    <a:pt x="30003" y="30480"/>
                  </a:lnTo>
                  <a:lnTo>
                    <a:pt x="7859" y="31670"/>
                  </a:lnTo>
                  <a:lnTo>
                    <a:pt x="1666" y="38101"/>
                  </a:lnTo>
                  <a:lnTo>
                    <a:pt x="10955" y="41195"/>
                  </a:lnTo>
                  <a:lnTo>
                    <a:pt x="20002" y="40719"/>
                  </a:lnTo>
                  <a:close/>
                </a:path>
              </a:pathLst>
            </a:custGeom>
            <a:solidFill>
              <a:srgbClr val="C27BA0"/>
            </a:solidFill>
            <a:ln w="38100" cap="flat" cmpd="sng">
              <a:solidFill>
                <a:srgbClr val="C27BA0"/>
              </a:solidFill>
              <a:prstDash val="solid"/>
              <a:round/>
              <a:headEnd type="none" w="med" len="med"/>
              <a:tailEnd type="none" w="med" len="med"/>
            </a:ln>
          </p:spPr>
        </p:sp>
        <p:sp>
          <p:nvSpPr>
            <p:cNvPr id="30" name="Google Shape;128;p14"/>
            <p:cNvSpPr/>
            <p:nvPr/>
          </p:nvSpPr>
          <p:spPr>
            <a:xfrm>
              <a:off x="2297900" y="716500"/>
              <a:ext cx="3518300" cy="773900"/>
            </a:xfrm>
            <a:custGeom>
              <a:avLst/>
              <a:gdLst/>
              <a:ahLst/>
              <a:cxnLst/>
              <a:rect l="l" t="t" r="r" b="b"/>
              <a:pathLst>
                <a:path w="140732" h="30956" extrusionOk="0">
                  <a:moveTo>
                    <a:pt x="0" y="30956"/>
                  </a:moveTo>
                  <a:lnTo>
                    <a:pt x="0" y="0"/>
                  </a:lnTo>
                  <a:lnTo>
                    <a:pt x="140732" y="476"/>
                  </a:lnTo>
                  <a:lnTo>
                    <a:pt x="130731" y="6668"/>
                  </a:lnTo>
                  <a:lnTo>
                    <a:pt x="111919" y="8811"/>
                  </a:lnTo>
                  <a:lnTo>
                    <a:pt x="58103" y="24051"/>
                  </a:lnTo>
                  <a:lnTo>
                    <a:pt x="45244" y="21431"/>
                  </a:lnTo>
                  <a:lnTo>
                    <a:pt x="30956" y="27146"/>
                  </a:lnTo>
                  <a:close/>
                </a:path>
              </a:pathLst>
            </a:custGeom>
            <a:solidFill>
              <a:srgbClr val="4A86E8"/>
            </a:solidFill>
            <a:ln w="28575" cap="flat" cmpd="sng">
              <a:solidFill>
                <a:srgbClr val="4A86E8"/>
              </a:solidFill>
              <a:prstDash val="solid"/>
              <a:round/>
              <a:headEnd type="none" w="med" len="med"/>
              <a:tailEnd type="none" w="med" len="med"/>
            </a:ln>
          </p:spPr>
        </p:sp>
      </p:grpSp>
      <p:sp>
        <p:nvSpPr>
          <p:cNvPr id="33" name="Rectangle 32"/>
          <p:cNvSpPr/>
          <p:nvPr/>
        </p:nvSpPr>
        <p:spPr>
          <a:xfrm>
            <a:off x="0" y="1834192"/>
            <a:ext cx="2242945" cy="369034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4622232" y="1769443"/>
            <a:ext cx="4512854" cy="30667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214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1FE5-9AB7-884E-852D-B138051CAA6D}"/>
              </a:ext>
            </a:extLst>
          </p:cNvPr>
          <p:cNvSpPr>
            <a:spLocks noGrp="1"/>
          </p:cNvSpPr>
          <p:nvPr>
            <p:ph type="title"/>
          </p:nvPr>
        </p:nvSpPr>
        <p:spPr/>
        <p:txBody>
          <a:bodyPr>
            <a:normAutofit/>
          </a:bodyPr>
          <a:lstStyle/>
          <a:p>
            <a:r>
              <a:rPr lang="zh-CN" altLang="en-US" dirty="0"/>
              <a:t>网络内部上采样</a:t>
            </a:r>
            <a:r>
              <a:rPr lang="en-US" dirty="0"/>
              <a:t>: </a:t>
            </a:r>
            <a:r>
              <a:rPr lang="zh-CN" altLang="en-US" dirty="0"/>
              <a:t>双线性插值</a:t>
            </a:r>
            <a:endParaRPr lang="en-US" dirty="0"/>
          </a:p>
        </p:txBody>
      </p:sp>
      <p:sp>
        <p:nvSpPr>
          <p:cNvPr id="3" name="Slide Number Placeholder 2">
            <a:extLst>
              <a:ext uri="{FF2B5EF4-FFF2-40B4-BE49-F238E27FC236}">
                <a16:creationId xmlns:a16="http://schemas.microsoft.com/office/drawing/2014/main" id="{F0D71249-8208-0744-B9AC-B71C71A84A7E}"/>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40</a:t>
            </a:fld>
            <a:endParaRPr lang="en-US" dirty="0">
              <a:latin typeface="Calibri" panose="020F0502020204030204"/>
            </a:endParaRPr>
          </a:p>
        </p:txBody>
      </p:sp>
      <p:sp>
        <p:nvSpPr>
          <p:cNvPr id="62" name="TextBox 61">
            <a:extLst>
              <a:ext uri="{FF2B5EF4-FFF2-40B4-BE49-F238E27FC236}">
                <a16:creationId xmlns:a16="http://schemas.microsoft.com/office/drawing/2014/main" id="{BBCEACB9-90D0-7C40-8F81-B641C661508C}"/>
              </a:ext>
            </a:extLst>
          </p:cNvPr>
          <p:cNvSpPr txBox="1"/>
          <p:nvPr/>
        </p:nvSpPr>
        <p:spPr>
          <a:xfrm>
            <a:off x="1568321" y="3980415"/>
            <a:ext cx="1967205" cy="461665"/>
          </a:xfrm>
          <a:prstGeom prst="rect">
            <a:avLst/>
          </a:prstGeom>
          <a:noFill/>
        </p:spPr>
        <p:txBody>
          <a:bodyPr wrap="none" rtlCol="0" anchor="ctr">
            <a:spAutoFit/>
          </a:bodyPr>
          <a:lstStyle/>
          <a:p>
            <a:pPr algn="ctr" defTabSz="685800"/>
            <a:r>
              <a:rPr lang="zh-CN" altLang="en-US" sz="2400" dirty="0">
                <a:solidFill>
                  <a:prstClr val="black"/>
                </a:solidFill>
                <a:latin typeface="Calibri" panose="020F0502020204030204"/>
              </a:rPr>
              <a:t>输入</a:t>
            </a:r>
            <a:r>
              <a:rPr lang="en-US" sz="2400" dirty="0">
                <a:solidFill>
                  <a:prstClr val="black"/>
                </a:solidFill>
                <a:latin typeface="Calibri" panose="020F0502020204030204"/>
              </a:rPr>
              <a:t>: C x 2 x 2</a:t>
            </a:r>
          </a:p>
        </p:txBody>
      </p:sp>
      <p:sp>
        <p:nvSpPr>
          <p:cNvPr id="63" name="TextBox 62">
            <a:extLst>
              <a:ext uri="{FF2B5EF4-FFF2-40B4-BE49-F238E27FC236}">
                <a16:creationId xmlns:a16="http://schemas.microsoft.com/office/drawing/2014/main" id="{C287043B-CEE3-884A-A627-B22E83D7E604}"/>
              </a:ext>
            </a:extLst>
          </p:cNvPr>
          <p:cNvSpPr txBox="1"/>
          <p:nvPr/>
        </p:nvSpPr>
        <p:spPr>
          <a:xfrm>
            <a:off x="5062674" y="3980416"/>
            <a:ext cx="2250122" cy="461665"/>
          </a:xfrm>
          <a:prstGeom prst="rect">
            <a:avLst/>
          </a:prstGeom>
          <a:noFill/>
        </p:spPr>
        <p:txBody>
          <a:bodyPr wrap="square" rtlCol="0" anchor="ctr">
            <a:spAutoFit/>
          </a:bodyPr>
          <a:lstStyle/>
          <a:p>
            <a:pPr algn="ctr" defTabSz="685800"/>
            <a:r>
              <a:rPr lang="zh-CN" altLang="en-US" sz="2400" dirty="0">
                <a:solidFill>
                  <a:prstClr val="black"/>
                </a:solidFill>
                <a:latin typeface="Calibri" panose="020F0502020204030204"/>
              </a:rPr>
              <a:t>输出</a:t>
            </a:r>
            <a:r>
              <a:rPr lang="en-US" sz="2400" dirty="0">
                <a:solidFill>
                  <a:prstClr val="black"/>
                </a:solidFill>
                <a:latin typeface="Calibri" panose="020F0502020204030204"/>
              </a:rPr>
              <a:t>: C x 4 x 4</a:t>
            </a:r>
          </a:p>
        </p:txBody>
      </p:sp>
      <p:sp>
        <p:nvSpPr>
          <p:cNvPr id="72" name="Rectangle 71">
            <a:extLst>
              <a:ext uri="{FF2B5EF4-FFF2-40B4-BE49-F238E27FC236}">
                <a16:creationId xmlns:a16="http://schemas.microsoft.com/office/drawing/2014/main" id="{24DD2162-7153-034A-9E5E-95D44E31BDFB}"/>
              </a:ext>
            </a:extLst>
          </p:cNvPr>
          <p:cNvSpPr/>
          <p:nvPr/>
        </p:nvSpPr>
        <p:spPr>
          <a:xfrm>
            <a:off x="1865227" y="2208029"/>
            <a:ext cx="685800" cy="685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73" name="Rectangle 72">
            <a:extLst>
              <a:ext uri="{FF2B5EF4-FFF2-40B4-BE49-F238E27FC236}">
                <a16:creationId xmlns:a16="http://schemas.microsoft.com/office/drawing/2014/main" id="{0B09A900-8154-D046-8A25-B0B86F8ED53B}"/>
              </a:ext>
            </a:extLst>
          </p:cNvPr>
          <p:cNvSpPr/>
          <p:nvPr/>
        </p:nvSpPr>
        <p:spPr>
          <a:xfrm>
            <a:off x="2551027" y="2208029"/>
            <a:ext cx="685800" cy="685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74" name="Rectangle 73">
            <a:extLst>
              <a:ext uri="{FF2B5EF4-FFF2-40B4-BE49-F238E27FC236}">
                <a16:creationId xmlns:a16="http://schemas.microsoft.com/office/drawing/2014/main" id="{CD2DEB41-B950-7843-A43E-B455288B3562}"/>
              </a:ext>
            </a:extLst>
          </p:cNvPr>
          <p:cNvSpPr/>
          <p:nvPr/>
        </p:nvSpPr>
        <p:spPr>
          <a:xfrm>
            <a:off x="1865227" y="2893829"/>
            <a:ext cx="685800" cy="685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75" name="Rectangle 74">
            <a:extLst>
              <a:ext uri="{FF2B5EF4-FFF2-40B4-BE49-F238E27FC236}">
                <a16:creationId xmlns:a16="http://schemas.microsoft.com/office/drawing/2014/main" id="{F06FC5F8-7532-B241-9405-EFE181FF4841}"/>
              </a:ext>
            </a:extLst>
          </p:cNvPr>
          <p:cNvSpPr/>
          <p:nvPr/>
        </p:nvSpPr>
        <p:spPr>
          <a:xfrm>
            <a:off x="2551027" y="2893829"/>
            <a:ext cx="685800" cy="685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sp>
        <p:nvSpPr>
          <p:cNvPr id="76" name="Oval 75">
            <a:extLst>
              <a:ext uri="{FF2B5EF4-FFF2-40B4-BE49-F238E27FC236}">
                <a16:creationId xmlns:a16="http://schemas.microsoft.com/office/drawing/2014/main" id="{38578890-0DC3-FD49-8A18-D5DD6FBA1FF1}"/>
              </a:ext>
            </a:extLst>
          </p:cNvPr>
          <p:cNvSpPr/>
          <p:nvPr/>
        </p:nvSpPr>
        <p:spPr>
          <a:xfrm>
            <a:off x="2139547" y="24823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7" name="Oval 76">
            <a:extLst>
              <a:ext uri="{FF2B5EF4-FFF2-40B4-BE49-F238E27FC236}">
                <a16:creationId xmlns:a16="http://schemas.microsoft.com/office/drawing/2014/main" id="{9BA3F83C-496E-E742-88C9-D8786B27DF4B}"/>
              </a:ext>
            </a:extLst>
          </p:cNvPr>
          <p:cNvSpPr/>
          <p:nvPr/>
        </p:nvSpPr>
        <p:spPr>
          <a:xfrm>
            <a:off x="2139547" y="2941835"/>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8" name="Oval 77">
            <a:extLst>
              <a:ext uri="{FF2B5EF4-FFF2-40B4-BE49-F238E27FC236}">
                <a16:creationId xmlns:a16="http://schemas.microsoft.com/office/drawing/2014/main" id="{94BF9F98-A5E4-7B4E-AB4A-AD7A0767987E}"/>
              </a:ext>
            </a:extLst>
          </p:cNvPr>
          <p:cNvSpPr/>
          <p:nvPr/>
        </p:nvSpPr>
        <p:spPr>
          <a:xfrm>
            <a:off x="2139547" y="2708663"/>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9" name="Oval 78">
            <a:extLst>
              <a:ext uri="{FF2B5EF4-FFF2-40B4-BE49-F238E27FC236}">
                <a16:creationId xmlns:a16="http://schemas.microsoft.com/office/drawing/2014/main" id="{E2F2F430-5620-4648-AD02-229820383D0D}"/>
              </a:ext>
            </a:extLst>
          </p:cNvPr>
          <p:cNvSpPr/>
          <p:nvPr/>
        </p:nvSpPr>
        <p:spPr>
          <a:xfrm>
            <a:off x="2139547" y="31681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0" name="Oval 79">
            <a:extLst>
              <a:ext uri="{FF2B5EF4-FFF2-40B4-BE49-F238E27FC236}">
                <a16:creationId xmlns:a16="http://schemas.microsoft.com/office/drawing/2014/main" id="{5F036B89-7C2D-BE41-AE3B-0D947A14949B}"/>
              </a:ext>
            </a:extLst>
          </p:cNvPr>
          <p:cNvSpPr/>
          <p:nvPr/>
        </p:nvSpPr>
        <p:spPr>
          <a:xfrm>
            <a:off x="2825347" y="24823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1" name="Oval 80">
            <a:extLst>
              <a:ext uri="{FF2B5EF4-FFF2-40B4-BE49-F238E27FC236}">
                <a16:creationId xmlns:a16="http://schemas.microsoft.com/office/drawing/2014/main" id="{58D48CF2-D92C-8E48-9AA3-9D4E2BBDA6FE}"/>
              </a:ext>
            </a:extLst>
          </p:cNvPr>
          <p:cNvSpPr/>
          <p:nvPr/>
        </p:nvSpPr>
        <p:spPr>
          <a:xfrm>
            <a:off x="2825347" y="2941835"/>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2" name="Oval 81">
            <a:extLst>
              <a:ext uri="{FF2B5EF4-FFF2-40B4-BE49-F238E27FC236}">
                <a16:creationId xmlns:a16="http://schemas.microsoft.com/office/drawing/2014/main" id="{CC88B43F-37BA-6640-944E-344EA74F9A68}"/>
              </a:ext>
            </a:extLst>
          </p:cNvPr>
          <p:cNvSpPr/>
          <p:nvPr/>
        </p:nvSpPr>
        <p:spPr>
          <a:xfrm>
            <a:off x="2825347" y="2708663"/>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3" name="Oval 82">
            <a:extLst>
              <a:ext uri="{FF2B5EF4-FFF2-40B4-BE49-F238E27FC236}">
                <a16:creationId xmlns:a16="http://schemas.microsoft.com/office/drawing/2014/main" id="{553BD16C-4330-8B4A-A0F3-DAD18D714C16}"/>
              </a:ext>
            </a:extLst>
          </p:cNvPr>
          <p:cNvSpPr/>
          <p:nvPr/>
        </p:nvSpPr>
        <p:spPr>
          <a:xfrm>
            <a:off x="2825347" y="31681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4" name="Oval 83">
            <a:extLst>
              <a:ext uri="{FF2B5EF4-FFF2-40B4-BE49-F238E27FC236}">
                <a16:creationId xmlns:a16="http://schemas.microsoft.com/office/drawing/2014/main" id="{2884DFC0-B454-994E-B46C-3E7A4EB5216F}"/>
              </a:ext>
            </a:extLst>
          </p:cNvPr>
          <p:cNvSpPr/>
          <p:nvPr/>
        </p:nvSpPr>
        <p:spPr>
          <a:xfrm>
            <a:off x="2368418" y="24823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5" name="Oval 84">
            <a:extLst>
              <a:ext uri="{FF2B5EF4-FFF2-40B4-BE49-F238E27FC236}">
                <a16:creationId xmlns:a16="http://schemas.microsoft.com/office/drawing/2014/main" id="{05610913-D50A-D144-996E-1896F1EFC844}"/>
              </a:ext>
            </a:extLst>
          </p:cNvPr>
          <p:cNvSpPr/>
          <p:nvPr/>
        </p:nvSpPr>
        <p:spPr>
          <a:xfrm>
            <a:off x="2368418" y="2941835"/>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6" name="Oval 85">
            <a:extLst>
              <a:ext uri="{FF2B5EF4-FFF2-40B4-BE49-F238E27FC236}">
                <a16:creationId xmlns:a16="http://schemas.microsoft.com/office/drawing/2014/main" id="{DA29D1A5-8CAC-604E-8C74-041D0C283F7A}"/>
              </a:ext>
            </a:extLst>
          </p:cNvPr>
          <p:cNvSpPr/>
          <p:nvPr/>
        </p:nvSpPr>
        <p:spPr>
          <a:xfrm>
            <a:off x="2368418" y="2708663"/>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7" name="Oval 86">
            <a:extLst>
              <a:ext uri="{FF2B5EF4-FFF2-40B4-BE49-F238E27FC236}">
                <a16:creationId xmlns:a16="http://schemas.microsoft.com/office/drawing/2014/main" id="{CB130C23-2787-8B45-BFB5-04D554048F05}"/>
              </a:ext>
            </a:extLst>
          </p:cNvPr>
          <p:cNvSpPr/>
          <p:nvPr/>
        </p:nvSpPr>
        <p:spPr>
          <a:xfrm>
            <a:off x="2368418" y="31681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8" name="Oval 87">
            <a:extLst>
              <a:ext uri="{FF2B5EF4-FFF2-40B4-BE49-F238E27FC236}">
                <a16:creationId xmlns:a16="http://schemas.microsoft.com/office/drawing/2014/main" id="{96744A6B-36BE-D745-83B3-11D0F1E29E08}"/>
              </a:ext>
            </a:extLst>
          </p:cNvPr>
          <p:cNvSpPr/>
          <p:nvPr/>
        </p:nvSpPr>
        <p:spPr>
          <a:xfrm>
            <a:off x="2596883" y="24823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9" name="Oval 88">
            <a:extLst>
              <a:ext uri="{FF2B5EF4-FFF2-40B4-BE49-F238E27FC236}">
                <a16:creationId xmlns:a16="http://schemas.microsoft.com/office/drawing/2014/main" id="{B3E9A1D1-4F35-1C44-9080-5BC437FA2231}"/>
              </a:ext>
            </a:extLst>
          </p:cNvPr>
          <p:cNvSpPr/>
          <p:nvPr/>
        </p:nvSpPr>
        <p:spPr>
          <a:xfrm>
            <a:off x="2596883" y="2941835"/>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0" name="Oval 89">
            <a:extLst>
              <a:ext uri="{FF2B5EF4-FFF2-40B4-BE49-F238E27FC236}">
                <a16:creationId xmlns:a16="http://schemas.microsoft.com/office/drawing/2014/main" id="{4C77069F-DF9C-3244-89EC-CA16D1492FC3}"/>
              </a:ext>
            </a:extLst>
          </p:cNvPr>
          <p:cNvSpPr/>
          <p:nvPr/>
        </p:nvSpPr>
        <p:spPr>
          <a:xfrm>
            <a:off x="2596883" y="2708663"/>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1" name="Oval 90">
            <a:extLst>
              <a:ext uri="{FF2B5EF4-FFF2-40B4-BE49-F238E27FC236}">
                <a16:creationId xmlns:a16="http://schemas.microsoft.com/office/drawing/2014/main" id="{70ADB6F5-A121-9D43-8212-01E772539000}"/>
              </a:ext>
            </a:extLst>
          </p:cNvPr>
          <p:cNvSpPr/>
          <p:nvPr/>
        </p:nvSpPr>
        <p:spPr>
          <a:xfrm>
            <a:off x="2596883" y="31681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37DB7FB7-EA61-B342-BD05-B36FF6F3F1CB}"/>
              </a:ext>
            </a:extLst>
          </p:cNvPr>
          <p:cNvSpPr/>
          <p:nvPr/>
        </p:nvSpPr>
        <p:spPr>
          <a:xfrm>
            <a:off x="5159035" y="18484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1.00</a:t>
            </a:r>
          </a:p>
        </p:txBody>
      </p:sp>
      <p:sp>
        <p:nvSpPr>
          <p:cNvPr id="93" name="Rectangle 92">
            <a:extLst>
              <a:ext uri="{FF2B5EF4-FFF2-40B4-BE49-F238E27FC236}">
                <a16:creationId xmlns:a16="http://schemas.microsoft.com/office/drawing/2014/main" id="{B89B5BA1-A39F-2840-AF23-27F2868D8891}"/>
              </a:ext>
            </a:extLst>
          </p:cNvPr>
          <p:cNvSpPr/>
          <p:nvPr/>
        </p:nvSpPr>
        <p:spPr>
          <a:xfrm>
            <a:off x="5673385" y="18484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1.25</a:t>
            </a:r>
          </a:p>
        </p:txBody>
      </p:sp>
      <p:sp>
        <p:nvSpPr>
          <p:cNvPr id="94" name="Rectangle 93">
            <a:extLst>
              <a:ext uri="{FF2B5EF4-FFF2-40B4-BE49-F238E27FC236}">
                <a16:creationId xmlns:a16="http://schemas.microsoft.com/office/drawing/2014/main" id="{6FFEAEC1-2198-0D44-BCFB-B6674DCA9AE2}"/>
              </a:ext>
            </a:extLst>
          </p:cNvPr>
          <p:cNvSpPr/>
          <p:nvPr/>
        </p:nvSpPr>
        <p:spPr>
          <a:xfrm>
            <a:off x="6187735" y="18484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1.75</a:t>
            </a:r>
          </a:p>
        </p:txBody>
      </p:sp>
      <p:sp>
        <p:nvSpPr>
          <p:cNvPr id="95" name="Rectangle 94">
            <a:extLst>
              <a:ext uri="{FF2B5EF4-FFF2-40B4-BE49-F238E27FC236}">
                <a16:creationId xmlns:a16="http://schemas.microsoft.com/office/drawing/2014/main" id="{F5FA481F-E6AC-814D-9A0B-68163A96C3DC}"/>
              </a:ext>
            </a:extLst>
          </p:cNvPr>
          <p:cNvSpPr/>
          <p:nvPr/>
        </p:nvSpPr>
        <p:spPr>
          <a:xfrm>
            <a:off x="6702085" y="18484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2.00</a:t>
            </a:r>
          </a:p>
        </p:txBody>
      </p:sp>
      <p:sp>
        <p:nvSpPr>
          <p:cNvPr id="96" name="Rectangle 95">
            <a:extLst>
              <a:ext uri="{FF2B5EF4-FFF2-40B4-BE49-F238E27FC236}">
                <a16:creationId xmlns:a16="http://schemas.microsoft.com/office/drawing/2014/main" id="{A2408736-9499-224F-A65B-BAEFCD439FB6}"/>
              </a:ext>
            </a:extLst>
          </p:cNvPr>
          <p:cNvSpPr/>
          <p:nvPr/>
        </p:nvSpPr>
        <p:spPr>
          <a:xfrm>
            <a:off x="5159035" y="23628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1.50</a:t>
            </a:r>
          </a:p>
        </p:txBody>
      </p:sp>
      <p:sp>
        <p:nvSpPr>
          <p:cNvPr id="97" name="Rectangle 96">
            <a:extLst>
              <a:ext uri="{FF2B5EF4-FFF2-40B4-BE49-F238E27FC236}">
                <a16:creationId xmlns:a16="http://schemas.microsoft.com/office/drawing/2014/main" id="{0085D92D-FEE6-DE45-A86B-FCD17CD806B9}"/>
              </a:ext>
            </a:extLst>
          </p:cNvPr>
          <p:cNvSpPr/>
          <p:nvPr/>
        </p:nvSpPr>
        <p:spPr>
          <a:xfrm>
            <a:off x="5673385" y="23628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1.75</a:t>
            </a:r>
          </a:p>
        </p:txBody>
      </p:sp>
      <p:sp>
        <p:nvSpPr>
          <p:cNvPr id="98" name="Rectangle 97">
            <a:extLst>
              <a:ext uri="{FF2B5EF4-FFF2-40B4-BE49-F238E27FC236}">
                <a16:creationId xmlns:a16="http://schemas.microsoft.com/office/drawing/2014/main" id="{8A59D667-00DF-B145-A5D7-E28DBF1EF014}"/>
              </a:ext>
            </a:extLst>
          </p:cNvPr>
          <p:cNvSpPr/>
          <p:nvPr/>
        </p:nvSpPr>
        <p:spPr>
          <a:xfrm>
            <a:off x="6187735" y="23628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2.25</a:t>
            </a:r>
          </a:p>
        </p:txBody>
      </p:sp>
      <p:sp>
        <p:nvSpPr>
          <p:cNvPr id="99" name="Rectangle 98">
            <a:extLst>
              <a:ext uri="{FF2B5EF4-FFF2-40B4-BE49-F238E27FC236}">
                <a16:creationId xmlns:a16="http://schemas.microsoft.com/office/drawing/2014/main" id="{A1E02382-5A98-234B-8010-4460767431FE}"/>
              </a:ext>
            </a:extLst>
          </p:cNvPr>
          <p:cNvSpPr/>
          <p:nvPr/>
        </p:nvSpPr>
        <p:spPr>
          <a:xfrm>
            <a:off x="6702085" y="23628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2.50</a:t>
            </a:r>
          </a:p>
        </p:txBody>
      </p:sp>
      <p:sp>
        <p:nvSpPr>
          <p:cNvPr id="100" name="Rectangle 99">
            <a:extLst>
              <a:ext uri="{FF2B5EF4-FFF2-40B4-BE49-F238E27FC236}">
                <a16:creationId xmlns:a16="http://schemas.microsoft.com/office/drawing/2014/main" id="{D6710027-BCCF-9F4B-BF4D-628E2D36B846}"/>
              </a:ext>
            </a:extLst>
          </p:cNvPr>
          <p:cNvSpPr/>
          <p:nvPr/>
        </p:nvSpPr>
        <p:spPr>
          <a:xfrm>
            <a:off x="5159035" y="28771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2.50</a:t>
            </a:r>
          </a:p>
        </p:txBody>
      </p:sp>
      <p:sp>
        <p:nvSpPr>
          <p:cNvPr id="101" name="Rectangle 100">
            <a:extLst>
              <a:ext uri="{FF2B5EF4-FFF2-40B4-BE49-F238E27FC236}">
                <a16:creationId xmlns:a16="http://schemas.microsoft.com/office/drawing/2014/main" id="{9758E07E-B5FC-FF4D-80D4-17A38974569F}"/>
              </a:ext>
            </a:extLst>
          </p:cNvPr>
          <p:cNvSpPr/>
          <p:nvPr/>
        </p:nvSpPr>
        <p:spPr>
          <a:xfrm>
            <a:off x="5673385" y="28771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2.75</a:t>
            </a:r>
          </a:p>
        </p:txBody>
      </p:sp>
      <p:sp>
        <p:nvSpPr>
          <p:cNvPr id="102" name="Rectangle 101">
            <a:extLst>
              <a:ext uri="{FF2B5EF4-FFF2-40B4-BE49-F238E27FC236}">
                <a16:creationId xmlns:a16="http://schemas.microsoft.com/office/drawing/2014/main" id="{4CD46CDF-4C5E-A84F-ADDA-F890F82E6C7C}"/>
              </a:ext>
            </a:extLst>
          </p:cNvPr>
          <p:cNvSpPr/>
          <p:nvPr/>
        </p:nvSpPr>
        <p:spPr>
          <a:xfrm>
            <a:off x="6187735" y="28771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3.25</a:t>
            </a:r>
          </a:p>
        </p:txBody>
      </p:sp>
      <p:sp>
        <p:nvSpPr>
          <p:cNvPr id="103" name="Rectangle 102">
            <a:extLst>
              <a:ext uri="{FF2B5EF4-FFF2-40B4-BE49-F238E27FC236}">
                <a16:creationId xmlns:a16="http://schemas.microsoft.com/office/drawing/2014/main" id="{000F6D93-424E-4040-BEAA-6AD4D23BA2EF}"/>
              </a:ext>
            </a:extLst>
          </p:cNvPr>
          <p:cNvSpPr/>
          <p:nvPr/>
        </p:nvSpPr>
        <p:spPr>
          <a:xfrm>
            <a:off x="6702085" y="28771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3.50</a:t>
            </a:r>
          </a:p>
        </p:txBody>
      </p:sp>
      <p:sp>
        <p:nvSpPr>
          <p:cNvPr id="104" name="Rectangle 103">
            <a:extLst>
              <a:ext uri="{FF2B5EF4-FFF2-40B4-BE49-F238E27FC236}">
                <a16:creationId xmlns:a16="http://schemas.microsoft.com/office/drawing/2014/main" id="{3EAFEE94-D845-0548-86D7-7A96E697B94A}"/>
              </a:ext>
            </a:extLst>
          </p:cNvPr>
          <p:cNvSpPr/>
          <p:nvPr/>
        </p:nvSpPr>
        <p:spPr>
          <a:xfrm>
            <a:off x="5159035" y="33915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3.00</a:t>
            </a:r>
          </a:p>
        </p:txBody>
      </p:sp>
      <p:sp>
        <p:nvSpPr>
          <p:cNvPr id="105" name="Rectangle 104">
            <a:extLst>
              <a:ext uri="{FF2B5EF4-FFF2-40B4-BE49-F238E27FC236}">
                <a16:creationId xmlns:a16="http://schemas.microsoft.com/office/drawing/2014/main" id="{D66A9620-D7E8-B743-B375-10EE561B221B}"/>
              </a:ext>
            </a:extLst>
          </p:cNvPr>
          <p:cNvSpPr/>
          <p:nvPr/>
        </p:nvSpPr>
        <p:spPr>
          <a:xfrm>
            <a:off x="5673385" y="33915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3.25</a:t>
            </a:r>
          </a:p>
        </p:txBody>
      </p:sp>
      <p:sp>
        <p:nvSpPr>
          <p:cNvPr id="106" name="Rectangle 105">
            <a:extLst>
              <a:ext uri="{FF2B5EF4-FFF2-40B4-BE49-F238E27FC236}">
                <a16:creationId xmlns:a16="http://schemas.microsoft.com/office/drawing/2014/main" id="{6B047E4F-B2D2-3B44-9C82-00A61D2160E1}"/>
              </a:ext>
            </a:extLst>
          </p:cNvPr>
          <p:cNvSpPr/>
          <p:nvPr/>
        </p:nvSpPr>
        <p:spPr>
          <a:xfrm>
            <a:off x="6187735" y="33915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3.75</a:t>
            </a:r>
          </a:p>
        </p:txBody>
      </p:sp>
      <p:sp>
        <p:nvSpPr>
          <p:cNvPr id="107" name="Rectangle 106">
            <a:extLst>
              <a:ext uri="{FF2B5EF4-FFF2-40B4-BE49-F238E27FC236}">
                <a16:creationId xmlns:a16="http://schemas.microsoft.com/office/drawing/2014/main" id="{D056F4C7-91AF-504B-B20F-E1F7E31A254A}"/>
              </a:ext>
            </a:extLst>
          </p:cNvPr>
          <p:cNvSpPr/>
          <p:nvPr/>
        </p:nvSpPr>
        <p:spPr>
          <a:xfrm>
            <a:off x="6702085" y="33915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4.00</a:t>
            </a:r>
          </a:p>
        </p:txBody>
      </p:sp>
      <p:cxnSp>
        <p:nvCxnSpPr>
          <p:cNvPr id="108" name="Straight Arrow Connector 107">
            <a:extLst>
              <a:ext uri="{FF2B5EF4-FFF2-40B4-BE49-F238E27FC236}">
                <a16:creationId xmlns:a16="http://schemas.microsoft.com/office/drawing/2014/main" id="{15C119E1-2564-4747-90BD-85C1851648F9}"/>
              </a:ext>
            </a:extLst>
          </p:cNvPr>
          <p:cNvCxnSpPr>
            <a:cxnSpLocks/>
          </p:cNvCxnSpPr>
          <p:nvPr/>
        </p:nvCxnSpPr>
        <p:spPr>
          <a:xfrm>
            <a:off x="3478627" y="2893829"/>
            <a:ext cx="14053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2C38C60-B85C-9E45-9471-16AB12FE46A6}"/>
              </a:ext>
            </a:extLst>
          </p:cNvPr>
          <p:cNvPicPr>
            <a:picLocks noChangeAspect="1"/>
          </p:cNvPicPr>
          <p:nvPr/>
        </p:nvPicPr>
        <p:blipFill>
          <a:blip r:embed="rId2"/>
          <a:stretch>
            <a:fillRect/>
          </a:stretch>
        </p:blipFill>
        <p:spPr>
          <a:xfrm>
            <a:off x="145964" y="4563060"/>
            <a:ext cx="5527421" cy="579144"/>
          </a:xfrm>
          <a:prstGeom prst="rect">
            <a:avLst/>
          </a:prstGeom>
        </p:spPr>
      </p:pic>
      <p:pic>
        <p:nvPicPr>
          <p:cNvPr id="110" name="Picture 109">
            <a:extLst>
              <a:ext uri="{FF2B5EF4-FFF2-40B4-BE49-F238E27FC236}">
                <a16:creationId xmlns:a16="http://schemas.microsoft.com/office/drawing/2014/main" id="{B25E28F5-0062-BE44-89D5-B306DC3E3F2F}"/>
              </a:ext>
            </a:extLst>
          </p:cNvPr>
          <p:cNvPicPr>
            <a:picLocks noChangeAspect="1"/>
          </p:cNvPicPr>
          <p:nvPr/>
        </p:nvPicPr>
        <p:blipFill>
          <a:blip r:embed="rId3"/>
          <a:stretch>
            <a:fillRect/>
          </a:stretch>
        </p:blipFill>
        <p:spPr>
          <a:xfrm>
            <a:off x="5854786" y="5034461"/>
            <a:ext cx="3143250" cy="295275"/>
          </a:xfrm>
          <a:prstGeom prst="rect">
            <a:avLst/>
          </a:prstGeom>
        </p:spPr>
      </p:pic>
      <p:pic>
        <p:nvPicPr>
          <p:cNvPr id="112" name="Picture 111">
            <a:extLst>
              <a:ext uri="{FF2B5EF4-FFF2-40B4-BE49-F238E27FC236}">
                <a16:creationId xmlns:a16="http://schemas.microsoft.com/office/drawing/2014/main" id="{C8D4482A-C76B-E64C-8A60-3BE1EE25428F}"/>
              </a:ext>
            </a:extLst>
          </p:cNvPr>
          <p:cNvPicPr>
            <a:picLocks noChangeAspect="1"/>
          </p:cNvPicPr>
          <p:nvPr/>
        </p:nvPicPr>
        <p:blipFill>
          <a:blip r:embed="rId4"/>
          <a:stretch>
            <a:fillRect/>
          </a:stretch>
        </p:blipFill>
        <p:spPr>
          <a:xfrm>
            <a:off x="5883361" y="4648745"/>
            <a:ext cx="3114675" cy="295275"/>
          </a:xfrm>
          <a:prstGeom prst="rect">
            <a:avLst/>
          </a:prstGeom>
        </p:spPr>
      </p:pic>
      <p:sp>
        <p:nvSpPr>
          <p:cNvPr id="113" name="TextBox 112">
            <a:extLst>
              <a:ext uri="{FF2B5EF4-FFF2-40B4-BE49-F238E27FC236}">
                <a16:creationId xmlns:a16="http://schemas.microsoft.com/office/drawing/2014/main" id="{0C849248-6262-694F-B45F-99686B95B9E0}"/>
              </a:ext>
            </a:extLst>
          </p:cNvPr>
          <p:cNvSpPr txBox="1"/>
          <p:nvPr/>
        </p:nvSpPr>
        <p:spPr>
          <a:xfrm>
            <a:off x="1165326" y="5159333"/>
            <a:ext cx="3895428" cy="646331"/>
          </a:xfrm>
          <a:prstGeom prst="rect">
            <a:avLst/>
          </a:prstGeom>
          <a:noFill/>
        </p:spPr>
        <p:txBody>
          <a:bodyPr wrap="square" rtlCol="0">
            <a:spAutoFit/>
          </a:bodyPr>
          <a:lstStyle/>
          <a:p>
            <a:pPr defTabSz="685800"/>
            <a:r>
              <a:rPr lang="zh-CN" altLang="en-US" dirty="0">
                <a:solidFill>
                  <a:prstClr val="black"/>
                </a:solidFill>
                <a:latin typeface="Calibri" panose="020F0502020204030204"/>
              </a:rPr>
              <a:t>使用</a:t>
            </a:r>
            <a:r>
              <a:rPr lang="en-US" altLang="zh-CN" dirty="0">
                <a:solidFill>
                  <a:prstClr val="black"/>
                </a:solidFill>
              </a:rPr>
              <a:t>x</a:t>
            </a:r>
            <a:r>
              <a:rPr lang="zh-CN" altLang="en-US" dirty="0">
                <a:solidFill>
                  <a:prstClr val="black"/>
                </a:solidFill>
              </a:rPr>
              <a:t>和</a:t>
            </a:r>
            <a:r>
              <a:rPr lang="en-US" altLang="zh-CN" dirty="0">
                <a:solidFill>
                  <a:prstClr val="black"/>
                </a:solidFill>
              </a:rPr>
              <a:t>y</a:t>
            </a:r>
            <a:r>
              <a:rPr lang="zh-CN" altLang="en-US" dirty="0">
                <a:solidFill>
                  <a:prstClr val="black"/>
                </a:solidFill>
              </a:rPr>
              <a:t>方向</a:t>
            </a:r>
            <a:r>
              <a:rPr lang="zh-CN" altLang="en-US" dirty="0">
                <a:solidFill>
                  <a:prstClr val="black"/>
                </a:solidFill>
                <a:latin typeface="Calibri" panose="020F0502020204030204"/>
              </a:rPr>
              <a:t>两个最近邻的点去线性近似</a:t>
            </a:r>
            <a:endParaRPr lang="en-US" dirty="0">
              <a:solidFill>
                <a:prstClr val="black"/>
              </a:solidFill>
              <a:latin typeface="Calibri" panose="020F0502020204030204"/>
            </a:endParaRPr>
          </a:p>
        </p:txBody>
      </p:sp>
    </p:spTree>
    <p:extLst>
      <p:ext uri="{BB962C8B-B14F-4D97-AF65-F5344CB8AC3E}">
        <p14:creationId xmlns:p14="http://schemas.microsoft.com/office/powerpoint/2010/main" val="118943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1FE5-9AB7-884E-852D-B138051CAA6D}"/>
              </a:ext>
            </a:extLst>
          </p:cNvPr>
          <p:cNvSpPr>
            <a:spLocks noGrp="1"/>
          </p:cNvSpPr>
          <p:nvPr>
            <p:ph type="title"/>
          </p:nvPr>
        </p:nvSpPr>
        <p:spPr/>
        <p:txBody>
          <a:bodyPr>
            <a:normAutofit/>
          </a:bodyPr>
          <a:lstStyle/>
          <a:p>
            <a:r>
              <a:rPr lang="zh-CN" altLang="en-US" dirty="0"/>
              <a:t>网络内部上采样</a:t>
            </a:r>
            <a:r>
              <a:rPr lang="en-US" altLang="zh-CN" dirty="0"/>
              <a:t>: </a:t>
            </a:r>
            <a:r>
              <a:rPr lang="zh-CN" altLang="en-US" dirty="0"/>
              <a:t>二次样条插值</a:t>
            </a:r>
            <a:endParaRPr lang="en-US" dirty="0"/>
          </a:p>
        </p:txBody>
      </p:sp>
      <p:sp>
        <p:nvSpPr>
          <p:cNvPr id="3" name="Slide Number Placeholder 2">
            <a:extLst>
              <a:ext uri="{FF2B5EF4-FFF2-40B4-BE49-F238E27FC236}">
                <a16:creationId xmlns:a16="http://schemas.microsoft.com/office/drawing/2014/main" id="{F0D71249-8208-0744-B9AC-B71C71A84A7E}"/>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41</a:t>
            </a:fld>
            <a:endParaRPr lang="en-US" dirty="0">
              <a:latin typeface="Calibri" panose="020F0502020204030204"/>
            </a:endParaRPr>
          </a:p>
        </p:txBody>
      </p:sp>
      <p:sp>
        <p:nvSpPr>
          <p:cNvPr id="62" name="TextBox 61">
            <a:extLst>
              <a:ext uri="{FF2B5EF4-FFF2-40B4-BE49-F238E27FC236}">
                <a16:creationId xmlns:a16="http://schemas.microsoft.com/office/drawing/2014/main" id="{BBCEACB9-90D0-7C40-8F81-B641C661508C}"/>
              </a:ext>
            </a:extLst>
          </p:cNvPr>
          <p:cNvSpPr txBox="1"/>
          <p:nvPr/>
        </p:nvSpPr>
        <p:spPr>
          <a:xfrm>
            <a:off x="1568321" y="3980415"/>
            <a:ext cx="1967205" cy="461665"/>
          </a:xfrm>
          <a:prstGeom prst="rect">
            <a:avLst/>
          </a:prstGeom>
          <a:noFill/>
        </p:spPr>
        <p:txBody>
          <a:bodyPr wrap="none" rtlCol="0" anchor="ctr">
            <a:spAutoFit/>
          </a:bodyPr>
          <a:lstStyle/>
          <a:p>
            <a:pPr algn="ctr" defTabSz="685800"/>
            <a:r>
              <a:rPr lang="zh-CN" altLang="en-US" sz="2400" dirty="0">
                <a:solidFill>
                  <a:prstClr val="black"/>
                </a:solidFill>
                <a:latin typeface="Calibri" panose="020F0502020204030204"/>
              </a:rPr>
              <a:t>输入</a:t>
            </a:r>
            <a:r>
              <a:rPr lang="en-US" sz="2400" dirty="0">
                <a:solidFill>
                  <a:prstClr val="black"/>
                </a:solidFill>
                <a:latin typeface="Calibri" panose="020F0502020204030204"/>
              </a:rPr>
              <a:t>: C x 2 x 2</a:t>
            </a:r>
          </a:p>
        </p:txBody>
      </p:sp>
      <p:sp>
        <p:nvSpPr>
          <p:cNvPr id="63" name="TextBox 62">
            <a:extLst>
              <a:ext uri="{FF2B5EF4-FFF2-40B4-BE49-F238E27FC236}">
                <a16:creationId xmlns:a16="http://schemas.microsoft.com/office/drawing/2014/main" id="{C287043B-CEE3-884A-A627-B22E83D7E604}"/>
              </a:ext>
            </a:extLst>
          </p:cNvPr>
          <p:cNvSpPr txBox="1"/>
          <p:nvPr/>
        </p:nvSpPr>
        <p:spPr>
          <a:xfrm>
            <a:off x="5062674" y="3980416"/>
            <a:ext cx="2250122" cy="461665"/>
          </a:xfrm>
          <a:prstGeom prst="rect">
            <a:avLst/>
          </a:prstGeom>
          <a:noFill/>
        </p:spPr>
        <p:txBody>
          <a:bodyPr wrap="square" rtlCol="0" anchor="ctr">
            <a:spAutoFit/>
          </a:bodyPr>
          <a:lstStyle/>
          <a:p>
            <a:pPr algn="ctr" defTabSz="685800"/>
            <a:r>
              <a:rPr lang="zh-CN" altLang="en-US" sz="2400" dirty="0">
                <a:solidFill>
                  <a:prstClr val="black"/>
                </a:solidFill>
                <a:latin typeface="Calibri" panose="020F0502020204030204"/>
              </a:rPr>
              <a:t>输出</a:t>
            </a:r>
            <a:r>
              <a:rPr lang="en-US" sz="2400" dirty="0">
                <a:solidFill>
                  <a:prstClr val="black"/>
                </a:solidFill>
                <a:latin typeface="Calibri" panose="020F0502020204030204"/>
              </a:rPr>
              <a:t>: C x 4 x 4</a:t>
            </a:r>
          </a:p>
        </p:txBody>
      </p:sp>
      <p:sp>
        <p:nvSpPr>
          <p:cNvPr id="72" name="Rectangle 71">
            <a:extLst>
              <a:ext uri="{FF2B5EF4-FFF2-40B4-BE49-F238E27FC236}">
                <a16:creationId xmlns:a16="http://schemas.microsoft.com/office/drawing/2014/main" id="{24DD2162-7153-034A-9E5E-95D44E31BDFB}"/>
              </a:ext>
            </a:extLst>
          </p:cNvPr>
          <p:cNvSpPr/>
          <p:nvPr/>
        </p:nvSpPr>
        <p:spPr>
          <a:xfrm>
            <a:off x="1865227" y="2208029"/>
            <a:ext cx="685800" cy="685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73" name="Rectangle 72">
            <a:extLst>
              <a:ext uri="{FF2B5EF4-FFF2-40B4-BE49-F238E27FC236}">
                <a16:creationId xmlns:a16="http://schemas.microsoft.com/office/drawing/2014/main" id="{0B09A900-8154-D046-8A25-B0B86F8ED53B}"/>
              </a:ext>
            </a:extLst>
          </p:cNvPr>
          <p:cNvSpPr/>
          <p:nvPr/>
        </p:nvSpPr>
        <p:spPr>
          <a:xfrm>
            <a:off x="2551027" y="2208029"/>
            <a:ext cx="685800" cy="685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74" name="Rectangle 73">
            <a:extLst>
              <a:ext uri="{FF2B5EF4-FFF2-40B4-BE49-F238E27FC236}">
                <a16:creationId xmlns:a16="http://schemas.microsoft.com/office/drawing/2014/main" id="{CD2DEB41-B950-7843-A43E-B455288B3562}"/>
              </a:ext>
            </a:extLst>
          </p:cNvPr>
          <p:cNvSpPr/>
          <p:nvPr/>
        </p:nvSpPr>
        <p:spPr>
          <a:xfrm>
            <a:off x="1865227" y="2893829"/>
            <a:ext cx="685800" cy="685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75" name="Rectangle 74">
            <a:extLst>
              <a:ext uri="{FF2B5EF4-FFF2-40B4-BE49-F238E27FC236}">
                <a16:creationId xmlns:a16="http://schemas.microsoft.com/office/drawing/2014/main" id="{F06FC5F8-7532-B241-9405-EFE181FF4841}"/>
              </a:ext>
            </a:extLst>
          </p:cNvPr>
          <p:cNvSpPr/>
          <p:nvPr/>
        </p:nvSpPr>
        <p:spPr>
          <a:xfrm>
            <a:off x="2551027" y="2893829"/>
            <a:ext cx="685800" cy="685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sp>
        <p:nvSpPr>
          <p:cNvPr id="76" name="Oval 75">
            <a:extLst>
              <a:ext uri="{FF2B5EF4-FFF2-40B4-BE49-F238E27FC236}">
                <a16:creationId xmlns:a16="http://schemas.microsoft.com/office/drawing/2014/main" id="{38578890-0DC3-FD49-8A18-D5DD6FBA1FF1}"/>
              </a:ext>
            </a:extLst>
          </p:cNvPr>
          <p:cNvSpPr/>
          <p:nvPr/>
        </p:nvSpPr>
        <p:spPr>
          <a:xfrm>
            <a:off x="2139547" y="24823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7" name="Oval 76">
            <a:extLst>
              <a:ext uri="{FF2B5EF4-FFF2-40B4-BE49-F238E27FC236}">
                <a16:creationId xmlns:a16="http://schemas.microsoft.com/office/drawing/2014/main" id="{9BA3F83C-496E-E742-88C9-D8786B27DF4B}"/>
              </a:ext>
            </a:extLst>
          </p:cNvPr>
          <p:cNvSpPr/>
          <p:nvPr/>
        </p:nvSpPr>
        <p:spPr>
          <a:xfrm>
            <a:off x="2139547" y="2941835"/>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8" name="Oval 77">
            <a:extLst>
              <a:ext uri="{FF2B5EF4-FFF2-40B4-BE49-F238E27FC236}">
                <a16:creationId xmlns:a16="http://schemas.microsoft.com/office/drawing/2014/main" id="{94BF9F98-A5E4-7B4E-AB4A-AD7A0767987E}"/>
              </a:ext>
            </a:extLst>
          </p:cNvPr>
          <p:cNvSpPr/>
          <p:nvPr/>
        </p:nvSpPr>
        <p:spPr>
          <a:xfrm>
            <a:off x="2139547" y="2708663"/>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9" name="Oval 78">
            <a:extLst>
              <a:ext uri="{FF2B5EF4-FFF2-40B4-BE49-F238E27FC236}">
                <a16:creationId xmlns:a16="http://schemas.microsoft.com/office/drawing/2014/main" id="{E2F2F430-5620-4648-AD02-229820383D0D}"/>
              </a:ext>
            </a:extLst>
          </p:cNvPr>
          <p:cNvSpPr/>
          <p:nvPr/>
        </p:nvSpPr>
        <p:spPr>
          <a:xfrm>
            <a:off x="2139547" y="31681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0" name="Oval 79">
            <a:extLst>
              <a:ext uri="{FF2B5EF4-FFF2-40B4-BE49-F238E27FC236}">
                <a16:creationId xmlns:a16="http://schemas.microsoft.com/office/drawing/2014/main" id="{5F036B89-7C2D-BE41-AE3B-0D947A14949B}"/>
              </a:ext>
            </a:extLst>
          </p:cNvPr>
          <p:cNvSpPr/>
          <p:nvPr/>
        </p:nvSpPr>
        <p:spPr>
          <a:xfrm>
            <a:off x="2825347" y="24823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1" name="Oval 80">
            <a:extLst>
              <a:ext uri="{FF2B5EF4-FFF2-40B4-BE49-F238E27FC236}">
                <a16:creationId xmlns:a16="http://schemas.microsoft.com/office/drawing/2014/main" id="{58D48CF2-D92C-8E48-9AA3-9D4E2BBDA6FE}"/>
              </a:ext>
            </a:extLst>
          </p:cNvPr>
          <p:cNvSpPr/>
          <p:nvPr/>
        </p:nvSpPr>
        <p:spPr>
          <a:xfrm>
            <a:off x="2825347" y="2941835"/>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2" name="Oval 81">
            <a:extLst>
              <a:ext uri="{FF2B5EF4-FFF2-40B4-BE49-F238E27FC236}">
                <a16:creationId xmlns:a16="http://schemas.microsoft.com/office/drawing/2014/main" id="{CC88B43F-37BA-6640-944E-344EA74F9A68}"/>
              </a:ext>
            </a:extLst>
          </p:cNvPr>
          <p:cNvSpPr/>
          <p:nvPr/>
        </p:nvSpPr>
        <p:spPr>
          <a:xfrm>
            <a:off x="2825347" y="2708663"/>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3" name="Oval 82">
            <a:extLst>
              <a:ext uri="{FF2B5EF4-FFF2-40B4-BE49-F238E27FC236}">
                <a16:creationId xmlns:a16="http://schemas.microsoft.com/office/drawing/2014/main" id="{553BD16C-4330-8B4A-A0F3-DAD18D714C16}"/>
              </a:ext>
            </a:extLst>
          </p:cNvPr>
          <p:cNvSpPr/>
          <p:nvPr/>
        </p:nvSpPr>
        <p:spPr>
          <a:xfrm>
            <a:off x="2825347" y="31681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4" name="Oval 83">
            <a:extLst>
              <a:ext uri="{FF2B5EF4-FFF2-40B4-BE49-F238E27FC236}">
                <a16:creationId xmlns:a16="http://schemas.microsoft.com/office/drawing/2014/main" id="{2884DFC0-B454-994E-B46C-3E7A4EB5216F}"/>
              </a:ext>
            </a:extLst>
          </p:cNvPr>
          <p:cNvSpPr/>
          <p:nvPr/>
        </p:nvSpPr>
        <p:spPr>
          <a:xfrm>
            <a:off x="2368418" y="24823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5" name="Oval 84">
            <a:extLst>
              <a:ext uri="{FF2B5EF4-FFF2-40B4-BE49-F238E27FC236}">
                <a16:creationId xmlns:a16="http://schemas.microsoft.com/office/drawing/2014/main" id="{05610913-D50A-D144-996E-1896F1EFC844}"/>
              </a:ext>
            </a:extLst>
          </p:cNvPr>
          <p:cNvSpPr/>
          <p:nvPr/>
        </p:nvSpPr>
        <p:spPr>
          <a:xfrm>
            <a:off x="2368418" y="2941835"/>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6" name="Oval 85">
            <a:extLst>
              <a:ext uri="{FF2B5EF4-FFF2-40B4-BE49-F238E27FC236}">
                <a16:creationId xmlns:a16="http://schemas.microsoft.com/office/drawing/2014/main" id="{DA29D1A5-8CAC-604E-8C74-041D0C283F7A}"/>
              </a:ext>
            </a:extLst>
          </p:cNvPr>
          <p:cNvSpPr/>
          <p:nvPr/>
        </p:nvSpPr>
        <p:spPr>
          <a:xfrm>
            <a:off x="2368418" y="2708663"/>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7" name="Oval 86">
            <a:extLst>
              <a:ext uri="{FF2B5EF4-FFF2-40B4-BE49-F238E27FC236}">
                <a16:creationId xmlns:a16="http://schemas.microsoft.com/office/drawing/2014/main" id="{CB130C23-2787-8B45-BFB5-04D554048F05}"/>
              </a:ext>
            </a:extLst>
          </p:cNvPr>
          <p:cNvSpPr/>
          <p:nvPr/>
        </p:nvSpPr>
        <p:spPr>
          <a:xfrm>
            <a:off x="2368418" y="31681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8" name="Oval 87">
            <a:extLst>
              <a:ext uri="{FF2B5EF4-FFF2-40B4-BE49-F238E27FC236}">
                <a16:creationId xmlns:a16="http://schemas.microsoft.com/office/drawing/2014/main" id="{96744A6B-36BE-D745-83B3-11D0F1E29E08}"/>
              </a:ext>
            </a:extLst>
          </p:cNvPr>
          <p:cNvSpPr/>
          <p:nvPr/>
        </p:nvSpPr>
        <p:spPr>
          <a:xfrm>
            <a:off x="2596883" y="24823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9" name="Oval 88">
            <a:extLst>
              <a:ext uri="{FF2B5EF4-FFF2-40B4-BE49-F238E27FC236}">
                <a16:creationId xmlns:a16="http://schemas.microsoft.com/office/drawing/2014/main" id="{B3E9A1D1-4F35-1C44-9080-5BC437FA2231}"/>
              </a:ext>
            </a:extLst>
          </p:cNvPr>
          <p:cNvSpPr/>
          <p:nvPr/>
        </p:nvSpPr>
        <p:spPr>
          <a:xfrm>
            <a:off x="2596883" y="2941835"/>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0" name="Oval 89">
            <a:extLst>
              <a:ext uri="{FF2B5EF4-FFF2-40B4-BE49-F238E27FC236}">
                <a16:creationId xmlns:a16="http://schemas.microsoft.com/office/drawing/2014/main" id="{4C77069F-DF9C-3244-89EC-CA16D1492FC3}"/>
              </a:ext>
            </a:extLst>
          </p:cNvPr>
          <p:cNvSpPr/>
          <p:nvPr/>
        </p:nvSpPr>
        <p:spPr>
          <a:xfrm>
            <a:off x="2596883" y="2708663"/>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1" name="Oval 90">
            <a:extLst>
              <a:ext uri="{FF2B5EF4-FFF2-40B4-BE49-F238E27FC236}">
                <a16:creationId xmlns:a16="http://schemas.microsoft.com/office/drawing/2014/main" id="{70ADB6F5-A121-9D43-8212-01E772539000}"/>
              </a:ext>
            </a:extLst>
          </p:cNvPr>
          <p:cNvSpPr/>
          <p:nvPr/>
        </p:nvSpPr>
        <p:spPr>
          <a:xfrm>
            <a:off x="2596883" y="3168149"/>
            <a:ext cx="137160" cy="137160"/>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2" name="Rectangle 91">
            <a:extLst>
              <a:ext uri="{FF2B5EF4-FFF2-40B4-BE49-F238E27FC236}">
                <a16:creationId xmlns:a16="http://schemas.microsoft.com/office/drawing/2014/main" id="{37DB7FB7-EA61-B342-BD05-B36FF6F3F1CB}"/>
              </a:ext>
            </a:extLst>
          </p:cNvPr>
          <p:cNvSpPr/>
          <p:nvPr/>
        </p:nvSpPr>
        <p:spPr>
          <a:xfrm>
            <a:off x="5159035" y="18484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0.68</a:t>
            </a:r>
          </a:p>
        </p:txBody>
      </p:sp>
      <p:sp>
        <p:nvSpPr>
          <p:cNvPr id="93" name="Rectangle 92">
            <a:extLst>
              <a:ext uri="{FF2B5EF4-FFF2-40B4-BE49-F238E27FC236}">
                <a16:creationId xmlns:a16="http://schemas.microsoft.com/office/drawing/2014/main" id="{B89B5BA1-A39F-2840-AF23-27F2868D8891}"/>
              </a:ext>
            </a:extLst>
          </p:cNvPr>
          <p:cNvSpPr/>
          <p:nvPr/>
        </p:nvSpPr>
        <p:spPr>
          <a:xfrm>
            <a:off x="5673385" y="18484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1.02</a:t>
            </a:r>
          </a:p>
        </p:txBody>
      </p:sp>
      <p:sp>
        <p:nvSpPr>
          <p:cNvPr id="94" name="Rectangle 93">
            <a:extLst>
              <a:ext uri="{FF2B5EF4-FFF2-40B4-BE49-F238E27FC236}">
                <a16:creationId xmlns:a16="http://schemas.microsoft.com/office/drawing/2014/main" id="{6FFEAEC1-2198-0D44-BCFB-B6674DCA9AE2}"/>
              </a:ext>
            </a:extLst>
          </p:cNvPr>
          <p:cNvSpPr/>
          <p:nvPr/>
        </p:nvSpPr>
        <p:spPr>
          <a:xfrm>
            <a:off x="6187735" y="18484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1.56</a:t>
            </a:r>
          </a:p>
        </p:txBody>
      </p:sp>
      <p:sp>
        <p:nvSpPr>
          <p:cNvPr id="95" name="Rectangle 94">
            <a:extLst>
              <a:ext uri="{FF2B5EF4-FFF2-40B4-BE49-F238E27FC236}">
                <a16:creationId xmlns:a16="http://schemas.microsoft.com/office/drawing/2014/main" id="{F5FA481F-E6AC-814D-9A0B-68163A96C3DC}"/>
              </a:ext>
            </a:extLst>
          </p:cNvPr>
          <p:cNvSpPr/>
          <p:nvPr/>
        </p:nvSpPr>
        <p:spPr>
          <a:xfrm>
            <a:off x="6702085" y="18484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1.89</a:t>
            </a:r>
          </a:p>
        </p:txBody>
      </p:sp>
      <p:sp>
        <p:nvSpPr>
          <p:cNvPr id="96" name="Rectangle 95">
            <a:extLst>
              <a:ext uri="{FF2B5EF4-FFF2-40B4-BE49-F238E27FC236}">
                <a16:creationId xmlns:a16="http://schemas.microsoft.com/office/drawing/2014/main" id="{A2408736-9499-224F-A65B-BAEFCD439FB6}"/>
              </a:ext>
            </a:extLst>
          </p:cNvPr>
          <p:cNvSpPr/>
          <p:nvPr/>
        </p:nvSpPr>
        <p:spPr>
          <a:xfrm>
            <a:off x="5159035" y="23628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1.35</a:t>
            </a:r>
          </a:p>
        </p:txBody>
      </p:sp>
      <p:sp>
        <p:nvSpPr>
          <p:cNvPr id="97" name="Rectangle 96">
            <a:extLst>
              <a:ext uri="{FF2B5EF4-FFF2-40B4-BE49-F238E27FC236}">
                <a16:creationId xmlns:a16="http://schemas.microsoft.com/office/drawing/2014/main" id="{0085D92D-FEE6-DE45-A86B-FCD17CD806B9}"/>
              </a:ext>
            </a:extLst>
          </p:cNvPr>
          <p:cNvSpPr/>
          <p:nvPr/>
        </p:nvSpPr>
        <p:spPr>
          <a:xfrm>
            <a:off x="5673385" y="23628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1.68</a:t>
            </a:r>
          </a:p>
        </p:txBody>
      </p:sp>
      <p:sp>
        <p:nvSpPr>
          <p:cNvPr id="98" name="Rectangle 97">
            <a:extLst>
              <a:ext uri="{FF2B5EF4-FFF2-40B4-BE49-F238E27FC236}">
                <a16:creationId xmlns:a16="http://schemas.microsoft.com/office/drawing/2014/main" id="{8A59D667-00DF-B145-A5D7-E28DBF1EF014}"/>
              </a:ext>
            </a:extLst>
          </p:cNvPr>
          <p:cNvSpPr/>
          <p:nvPr/>
        </p:nvSpPr>
        <p:spPr>
          <a:xfrm>
            <a:off x="6187735" y="23628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2.23</a:t>
            </a:r>
          </a:p>
        </p:txBody>
      </p:sp>
      <p:sp>
        <p:nvSpPr>
          <p:cNvPr id="99" name="Rectangle 98">
            <a:extLst>
              <a:ext uri="{FF2B5EF4-FFF2-40B4-BE49-F238E27FC236}">
                <a16:creationId xmlns:a16="http://schemas.microsoft.com/office/drawing/2014/main" id="{A1E02382-5A98-234B-8010-4460767431FE}"/>
              </a:ext>
            </a:extLst>
          </p:cNvPr>
          <p:cNvSpPr/>
          <p:nvPr/>
        </p:nvSpPr>
        <p:spPr>
          <a:xfrm>
            <a:off x="6702085" y="23628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2.56</a:t>
            </a:r>
          </a:p>
        </p:txBody>
      </p:sp>
      <p:sp>
        <p:nvSpPr>
          <p:cNvPr id="100" name="Rectangle 99">
            <a:extLst>
              <a:ext uri="{FF2B5EF4-FFF2-40B4-BE49-F238E27FC236}">
                <a16:creationId xmlns:a16="http://schemas.microsoft.com/office/drawing/2014/main" id="{D6710027-BCCF-9F4B-BF4D-628E2D36B846}"/>
              </a:ext>
            </a:extLst>
          </p:cNvPr>
          <p:cNvSpPr/>
          <p:nvPr/>
        </p:nvSpPr>
        <p:spPr>
          <a:xfrm>
            <a:off x="5159035" y="28771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2.44</a:t>
            </a:r>
          </a:p>
        </p:txBody>
      </p:sp>
      <p:sp>
        <p:nvSpPr>
          <p:cNvPr id="101" name="Rectangle 100">
            <a:extLst>
              <a:ext uri="{FF2B5EF4-FFF2-40B4-BE49-F238E27FC236}">
                <a16:creationId xmlns:a16="http://schemas.microsoft.com/office/drawing/2014/main" id="{9758E07E-B5FC-FF4D-80D4-17A38974569F}"/>
              </a:ext>
            </a:extLst>
          </p:cNvPr>
          <p:cNvSpPr/>
          <p:nvPr/>
        </p:nvSpPr>
        <p:spPr>
          <a:xfrm>
            <a:off x="5673385" y="28771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2.77</a:t>
            </a:r>
          </a:p>
        </p:txBody>
      </p:sp>
      <p:sp>
        <p:nvSpPr>
          <p:cNvPr id="102" name="Rectangle 101">
            <a:extLst>
              <a:ext uri="{FF2B5EF4-FFF2-40B4-BE49-F238E27FC236}">
                <a16:creationId xmlns:a16="http://schemas.microsoft.com/office/drawing/2014/main" id="{4CD46CDF-4C5E-A84F-ADDA-F890F82E6C7C}"/>
              </a:ext>
            </a:extLst>
          </p:cNvPr>
          <p:cNvSpPr/>
          <p:nvPr/>
        </p:nvSpPr>
        <p:spPr>
          <a:xfrm>
            <a:off x="6187735" y="28771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3.32</a:t>
            </a:r>
          </a:p>
        </p:txBody>
      </p:sp>
      <p:sp>
        <p:nvSpPr>
          <p:cNvPr id="103" name="Rectangle 102">
            <a:extLst>
              <a:ext uri="{FF2B5EF4-FFF2-40B4-BE49-F238E27FC236}">
                <a16:creationId xmlns:a16="http://schemas.microsoft.com/office/drawing/2014/main" id="{000F6D93-424E-4040-BEAA-6AD4D23BA2EF}"/>
              </a:ext>
            </a:extLst>
          </p:cNvPr>
          <p:cNvSpPr/>
          <p:nvPr/>
        </p:nvSpPr>
        <p:spPr>
          <a:xfrm>
            <a:off x="6702085" y="287716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3.65</a:t>
            </a:r>
          </a:p>
        </p:txBody>
      </p:sp>
      <p:sp>
        <p:nvSpPr>
          <p:cNvPr id="104" name="Rectangle 103">
            <a:extLst>
              <a:ext uri="{FF2B5EF4-FFF2-40B4-BE49-F238E27FC236}">
                <a16:creationId xmlns:a16="http://schemas.microsoft.com/office/drawing/2014/main" id="{3EAFEE94-D845-0548-86D7-7A96E697B94A}"/>
              </a:ext>
            </a:extLst>
          </p:cNvPr>
          <p:cNvSpPr/>
          <p:nvPr/>
        </p:nvSpPr>
        <p:spPr>
          <a:xfrm>
            <a:off x="5159035" y="33915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3.11</a:t>
            </a:r>
          </a:p>
        </p:txBody>
      </p:sp>
      <p:sp>
        <p:nvSpPr>
          <p:cNvPr id="105" name="Rectangle 104">
            <a:extLst>
              <a:ext uri="{FF2B5EF4-FFF2-40B4-BE49-F238E27FC236}">
                <a16:creationId xmlns:a16="http://schemas.microsoft.com/office/drawing/2014/main" id="{D66A9620-D7E8-B743-B375-10EE561B221B}"/>
              </a:ext>
            </a:extLst>
          </p:cNvPr>
          <p:cNvSpPr/>
          <p:nvPr/>
        </p:nvSpPr>
        <p:spPr>
          <a:xfrm>
            <a:off x="5673385" y="33915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3.44</a:t>
            </a:r>
          </a:p>
        </p:txBody>
      </p:sp>
      <p:sp>
        <p:nvSpPr>
          <p:cNvPr id="106" name="Rectangle 105">
            <a:extLst>
              <a:ext uri="{FF2B5EF4-FFF2-40B4-BE49-F238E27FC236}">
                <a16:creationId xmlns:a16="http://schemas.microsoft.com/office/drawing/2014/main" id="{6B047E4F-B2D2-3B44-9C82-00A61D2160E1}"/>
              </a:ext>
            </a:extLst>
          </p:cNvPr>
          <p:cNvSpPr/>
          <p:nvPr/>
        </p:nvSpPr>
        <p:spPr>
          <a:xfrm>
            <a:off x="6187735" y="33915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3.98</a:t>
            </a:r>
          </a:p>
        </p:txBody>
      </p:sp>
      <p:sp>
        <p:nvSpPr>
          <p:cNvPr id="107" name="Rectangle 106">
            <a:extLst>
              <a:ext uri="{FF2B5EF4-FFF2-40B4-BE49-F238E27FC236}">
                <a16:creationId xmlns:a16="http://schemas.microsoft.com/office/drawing/2014/main" id="{D056F4C7-91AF-504B-B20F-E1F7E31A254A}"/>
              </a:ext>
            </a:extLst>
          </p:cNvPr>
          <p:cNvSpPr/>
          <p:nvPr/>
        </p:nvSpPr>
        <p:spPr>
          <a:xfrm>
            <a:off x="6702085" y="339151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50" dirty="0">
                <a:solidFill>
                  <a:prstClr val="black"/>
                </a:solidFill>
                <a:latin typeface="Calibri" panose="020F0502020204030204"/>
              </a:rPr>
              <a:t>4.32</a:t>
            </a:r>
          </a:p>
        </p:txBody>
      </p:sp>
      <p:cxnSp>
        <p:nvCxnSpPr>
          <p:cNvPr id="108" name="Straight Arrow Connector 107">
            <a:extLst>
              <a:ext uri="{FF2B5EF4-FFF2-40B4-BE49-F238E27FC236}">
                <a16:creationId xmlns:a16="http://schemas.microsoft.com/office/drawing/2014/main" id="{15C119E1-2564-4747-90BD-85C1851648F9}"/>
              </a:ext>
            </a:extLst>
          </p:cNvPr>
          <p:cNvCxnSpPr>
            <a:cxnSpLocks/>
          </p:cNvCxnSpPr>
          <p:nvPr/>
        </p:nvCxnSpPr>
        <p:spPr>
          <a:xfrm>
            <a:off x="3478627" y="2893829"/>
            <a:ext cx="14053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441A086-C858-114C-9D25-FEFBE8988471}"/>
              </a:ext>
            </a:extLst>
          </p:cNvPr>
          <p:cNvSpPr txBox="1"/>
          <p:nvPr/>
        </p:nvSpPr>
        <p:spPr>
          <a:xfrm>
            <a:off x="2229265" y="4526868"/>
            <a:ext cx="4700132" cy="738664"/>
          </a:xfrm>
          <a:prstGeom prst="rect">
            <a:avLst/>
          </a:prstGeom>
          <a:noFill/>
        </p:spPr>
        <p:txBody>
          <a:bodyPr wrap="square" rtlCol="0">
            <a:spAutoFit/>
          </a:bodyPr>
          <a:lstStyle/>
          <a:p>
            <a:pPr defTabSz="685800"/>
            <a:r>
              <a:rPr lang="zh-CN" altLang="en-US" sz="2100" dirty="0">
                <a:solidFill>
                  <a:prstClr val="black"/>
                </a:solidFill>
                <a:latin typeface="Calibri" panose="020F0502020204030204"/>
              </a:rPr>
              <a:t>使用</a:t>
            </a:r>
            <a:r>
              <a:rPr lang="en-US" altLang="zh-CN" sz="2100" dirty="0">
                <a:solidFill>
                  <a:prstClr val="black"/>
                </a:solidFill>
                <a:latin typeface="Calibri" panose="020F0502020204030204"/>
              </a:rPr>
              <a:t>x</a:t>
            </a:r>
            <a:r>
              <a:rPr lang="zh-CN" altLang="en-US" sz="2100" dirty="0">
                <a:solidFill>
                  <a:prstClr val="black"/>
                </a:solidFill>
                <a:latin typeface="Calibri" panose="020F0502020204030204"/>
              </a:rPr>
              <a:t>和</a:t>
            </a:r>
            <a:r>
              <a:rPr lang="en-US" altLang="zh-CN" sz="2100" dirty="0">
                <a:solidFill>
                  <a:prstClr val="black"/>
                </a:solidFill>
                <a:latin typeface="Calibri" panose="020F0502020204030204"/>
              </a:rPr>
              <a:t>y</a:t>
            </a:r>
            <a:r>
              <a:rPr lang="zh-CN" altLang="en-US" sz="2100" dirty="0">
                <a:solidFill>
                  <a:prstClr val="black"/>
                </a:solidFill>
                <a:latin typeface="Calibri" panose="020F0502020204030204"/>
              </a:rPr>
              <a:t>方向</a:t>
            </a:r>
            <a:r>
              <a:rPr lang="zh-CN" altLang="en-US" sz="2100" dirty="0">
                <a:solidFill>
                  <a:prstClr val="black"/>
                </a:solidFill>
              </a:rPr>
              <a:t>三个最近</a:t>
            </a:r>
            <a:r>
              <a:rPr lang="zh-CN" altLang="en-US" sz="2100" dirty="0">
                <a:solidFill>
                  <a:prstClr val="black"/>
                </a:solidFill>
                <a:latin typeface="Calibri" panose="020F0502020204030204"/>
              </a:rPr>
              <a:t>邻的点三次样条近似</a:t>
            </a:r>
            <a:endParaRPr lang="en-US" sz="2100" dirty="0">
              <a:solidFill>
                <a:prstClr val="black"/>
              </a:solidFill>
              <a:latin typeface="Calibri" panose="020F0502020204030204"/>
            </a:endParaRPr>
          </a:p>
        </p:txBody>
      </p:sp>
    </p:spTree>
    <p:extLst>
      <p:ext uri="{BB962C8B-B14F-4D97-AF65-F5344CB8AC3E}">
        <p14:creationId xmlns:p14="http://schemas.microsoft.com/office/powerpoint/2010/main" val="2913588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587B-2438-5542-A066-F8180A85A7E4}"/>
              </a:ext>
            </a:extLst>
          </p:cNvPr>
          <p:cNvSpPr>
            <a:spLocks noGrp="1"/>
          </p:cNvSpPr>
          <p:nvPr>
            <p:ph type="title"/>
          </p:nvPr>
        </p:nvSpPr>
        <p:spPr/>
        <p:txBody>
          <a:bodyPr>
            <a:normAutofit/>
          </a:bodyPr>
          <a:lstStyle/>
          <a:p>
            <a:r>
              <a:rPr lang="zh-CN" altLang="en-US" dirty="0"/>
              <a:t>网络内部上采样</a:t>
            </a:r>
            <a:r>
              <a:rPr lang="en-US" dirty="0"/>
              <a:t>: “</a:t>
            </a:r>
            <a:r>
              <a:rPr lang="zh-CN" altLang="en-US" dirty="0"/>
              <a:t>最大上采样</a:t>
            </a:r>
            <a:r>
              <a:rPr lang="en-US" dirty="0"/>
              <a:t>”</a:t>
            </a:r>
          </a:p>
        </p:txBody>
      </p:sp>
      <p:sp>
        <p:nvSpPr>
          <p:cNvPr id="3" name="Slide Number Placeholder 2">
            <a:extLst>
              <a:ext uri="{FF2B5EF4-FFF2-40B4-BE49-F238E27FC236}">
                <a16:creationId xmlns:a16="http://schemas.microsoft.com/office/drawing/2014/main" id="{B19635D0-E8C3-AC4D-A18E-3CA2C350FF08}"/>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42</a:t>
            </a:fld>
            <a:endParaRPr lang="en-US" dirty="0">
              <a:latin typeface="Calibri" panose="020F0502020204030204"/>
            </a:endParaRPr>
          </a:p>
        </p:txBody>
      </p:sp>
      <p:grpSp>
        <p:nvGrpSpPr>
          <p:cNvPr id="4" name="Group 3">
            <a:extLst>
              <a:ext uri="{FF2B5EF4-FFF2-40B4-BE49-F238E27FC236}">
                <a16:creationId xmlns:a16="http://schemas.microsoft.com/office/drawing/2014/main" id="{21C5AB81-D0EC-3143-9F05-BF162E9D84FD}"/>
              </a:ext>
            </a:extLst>
          </p:cNvPr>
          <p:cNvGrpSpPr/>
          <p:nvPr/>
        </p:nvGrpSpPr>
        <p:grpSpPr>
          <a:xfrm>
            <a:off x="2972368" y="2952646"/>
            <a:ext cx="822960" cy="822960"/>
            <a:chOff x="2298357" y="2656703"/>
            <a:chExt cx="1097280" cy="1097280"/>
          </a:xfrm>
        </p:grpSpPr>
        <p:sp>
          <p:nvSpPr>
            <p:cNvPr id="5" name="Rectangle 4">
              <a:extLst>
                <a:ext uri="{FF2B5EF4-FFF2-40B4-BE49-F238E27FC236}">
                  <a16:creationId xmlns:a16="http://schemas.microsoft.com/office/drawing/2014/main" id="{F65B67C4-2C35-F84C-AABD-7BDE46D5CC64}"/>
                </a:ext>
              </a:extLst>
            </p:cNvPr>
            <p:cNvSpPr/>
            <p:nvPr/>
          </p:nvSpPr>
          <p:spPr>
            <a:xfrm>
              <a:off x="229835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5</a:t>
              </a:r>
            </a:p>
          </p:txBody>
        </p:sp>
        <p:sp>
          <p:nvSpPr>
            <p:cNvPr id="6" name="Rectangle 5">
              <a:extLst>
                <a:ext uri="{FF2B5EF4-FFF2-40B4-BE49-F238E27FC236}">
                  <a16:creationId xmlns:a16="http://schemas.microsoft.com/office/drawing/2014/main" id="{3597B9F2-C13A-CD44-9064-EE56DB7E09A3}"/>
                </a:ext>
              </a:extLst>
            </p:cNvPr>
            <p:cNvSpPr/>
            <p:nvPr/>
          </p:nvSpPr>
          <p:spPr>
            <a:xfrm>
              <a:off x="229835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7</a:t>
              </a:r>
            </a:p>
          </p:txBody>
        </p:sp>
        <p:sp>
          <p:nvSpPr>
            <p:cNvPr id="7" name="Rectangle 6">
              <a:extLst>
                <a:ext uri="{FF2B5EF4-FFF2-40B4-BE49-F238E27FC236}">
                  <a16:creationId xmlns:a16="http://schemas.microsoft.com/office/drawing/2014/main" id="{4C79ABAA-597A-8548-8B26-EC34DE429332}"/>
                </a:ext>
              </a:extLst>
            </p:cNvPr>
            <p:cNvSpPr/>
            <p:nvPr/>
          </p:nvSpPr>
          <p:spPr>
            <a:xfrm>
              <a:off x="284699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6</a:t>
              </a:r>
            </a:p>
          </p:txBody>
        </p:sp>
        <p:sp>
          <p:nvSpPr>
            <p:cNvPr id="8" name="Rectangle 7">
              <a:extLst>
                <a:ext uri="{FF2B5EF4-FFF2-40B4-BE49-F238E27FC236}">
                  <a16:creationId xmlns:a16="http://schemas.microsoft.com/office/drawing/2014/main" id="{23A49E1F-93F8-7241-BD92-DECF78078DB7}"/>
                </a:ext>
              </a:extLst>
            </p:cNvPr>
            <p:cNvSpPr/>
            <p:nvPr/>
          </p:nvSpPr>
          <p:spPr>
            <a:xfrm>
              <a:off x="284699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8</a:t>
              </a:r>
            </a:p>
          </p:txBody>
        </p:sp>
      </p:grpSp>
      <p:grpSp>
        <p:nvGrpSpPr>
          <p:cNvPr id="9" name="Group 8">
            <a:extLst>
              <a:ext uri="{FF2B5EF4-FFF2-40B4-BE49-F238E27FC236}">
                <a16:creationId xmlns:a16="http://schemas.microsoft.com/office/drawing/2014/main" id="{A1A6B187-209C-1643-A180-C05C52A4C9B9}"/>
              </a:ext>
            </a:extLst>
          </p:cNvPr>
          <p:cNvGrpSpPr/>
          <p:nvPr/>
        </p:nvGrpSpPr>
        <p:grpSpPr>
          <a:xfrm>
            <a:off x="628651" y="2541166"/>
            <a:ext cx="1655189" cy="1645920"/>
            <a:chOff x="5759074" y="2977978"/>
            <a:chExt cx="2206919" cy="2194560"/>
          </a:xfrm>
        </p:grpSpPr>
        <p:sp>
          <p:nvSpPr>
            <p:cNvPr id="10" name="Rectangle 9">
              <a:extLst>
                <a:ext uri="{FF2B5EF4-FFF2-40B4-BE49-F238E27FC236}">
                  <a16:creationId xmlns:a16="http://schemas.microsoft.com/office/drawing/2014/main" id="{7D377879-3103-2A41-B7D5-C32338A9E72B}"/>
                </a:ext>
              </a:extLst>
            </p:cNvPr>
            <p:cNvSpPr/>
            <p:nvPr/>
          </p:nvSpPr>
          <p:spPr>
            <a:xfrm>
              <a:off x="575907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11" name="Rectangle 10">
              <a:extLst>
                <a:ext uri="{FF2B5EF4-FFF2-40B4-BE49-F238E27FC236}">
                  <a16:creationId xmlns:a16="http://schemas.microsoft.com/office/drawing/2014/main" id="{CA09F929-359A-2642-9C6A-506123D6946A}"/>
                </a:ext>
              </a:extLst>
            </p:cNvPr>
            <p:cNvSpPr/>
            <p:nvPr/>
          </p:nvSpPr>
          <p:spPr>
            <a:xfrm>
              <a:off x="5759074"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12" name="Rectangle 11">
              <a:extLst>
                <a:ext uri="{FF2B5EF4-FFF2-40B4-BE49-F238E27FC236}">
                  <a16:creationId xmlns:a16="http://schemas.microsoft.com/office/drawing/2014/main" id="{F78E00A9-979D-C140-94DD-CD7D97C92E63}"/>
                </a:ext>
              </a:extLst>
            </p:cNvPr>
            <p:cNvSpPr/>
            <p:nvPr/>
          </p:nvSpPr>
          <p:spPr>
            <a:xfrm>
              <a:off x="630771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13" name="Rectangle 12">
              <a:extLst>
                <a:ext uri="{FF2B5EF4-FFF2-40B4-BE49-F238E27FC236}">
                  <a16:creationId xmlns:a16="http://schemas.microsoft.com/office/drawing/2014/main" id="{DF292673-6B22-314F-AD66-7CE9755CA816}"/>
                </a:ext>
              </a:extLst>
            </p:cNvPr>
            <p:cNvSpPr/>
            <p:nvPr/>
          </p:nvSpPr>
          <p:spPr>
            <a:xfrm>
              <a:off x="6307714" y="3526618"/>
              <a:ext cx="548640" cy="548640"/>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5</a:t>
              </a:r>
            </a:p>
          </p:txBody>
        </p:sp>
        <p:sp>
          <p:nvSpPr>
            <p:cNvPr id="14" name="Rectangle 13">
              <a:extLst>
                <a:ext uri="{FF2B5EF4-FFF2-40B4-BE49-F238E27FC236}">
                  <a16:creationId xmlns:a16="http://schemas.microsoft.com/office/drawing/2014/main" id="{72792C8B-C959-A044-A2AC-279AC4003C80}"/>
                </a:ext>
              </a:extLst>
            </p:cNvPr>
            <p:cNvSpPr/>
            <p:nvPr/>
          </p:nvSpPr>
          <p:spPr>
            <a:xfrm>
              <a:off x="6856356" y="2977978"/>
              <a:ext cx="548640" cy="548640"/>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6</a:t>
              </a:r>
            </a:p>
          </p:txBody>
        </p:sp>
        <p:sp>
          <p:nvSpPr>
            <p:cNvPr id="15" name="Rectangle 14">
              <a:extLst>
                <a:ext uri="{FF2B5EF4-FFF2-40B4-BE49-F238E27FC236}">
                  <a16:creationId xmlns:a16="http://schemas.microsoft.com/office/drawing/2014/main" id="{2113F27F-54AD-3340-9D59-415417C897E7}"/>
                </a:ext>
              </a:extLst>
            </p:cNvPr>
            <p:cNvSpPr/>
            <p:nvPr/>
          </p:nvSpPr>
          <p:spPr>
            <a:xfrm>
              <a:off x="685635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16" name="Rectangle 15">
              <a:extLst>
                <a:ext uri="{FF2B5EF4-FFF2-40B4-BE49-F238E27FC236}">
                  <a16:creationId xmlns:a16="http://schemas.microsoft.com/office/drawing/2014/main" id="{E738302D-8436-A246-8123-11019098AD10}"/>
                </a:ext>
              </a:extLst>
            </p:cNvPr>
            <p:cNvSpPr/>
            <p:nvPr/>
          </p:nvSpPr>
          <p:spPr>
            <a:xfrm>
              <a:off x="7404996"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17" name="Rectangle 16">
              <a:extLst>
                <a:ext uri="{FF2B5EF4-FFF2-40B4-BE49-F238E27FC236}">
                  <a16:creationId xmlns:a16="http://schemas.microsoft.com/office/drawing/2014/main" id="{E77AC81A-DA4D-6142-8B5B-70CE0B42316D}"/>
                </a:ext>
              </a:extLst>
            </p:cNvPr>
            <p:cNvSpPr/>
            <p:nvPr/>
          </p:nvSpPr>
          <p:spPr>
            <a:xfrm>
              <a:off x="740499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18" name="Rectangle 17">
              <a:extLst>
                <a:ext uri="{FF2B5EF4-FFF2-40B4-BE49-F238E27FC236}">
                  <a16:creationId xmlns:a16="http://schemas.microsoft.com/office/drawing/2014/main" id="{80EA3156-C7DE-1C4C-B80C-54615AAE4A57}"/>
                </a:ext>
              </a:extLst>
            </p:cNvPr>
            <p:cNvSpPr/>
            <p:nvPr/>
          </p:nvSpPr>
          <p:spPr>
            <a:xfrm>
              <a:off x="575907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19" name="Rectangle 18">
              <a:extLst>
                <a:ext uri="{FF2B5EF4-FFF2-40B4-BE49-F238E27FC236}">
                  <a16:creationId xmlns:a16="http://schemas.microsoft.com/office/drawing/2014/main" id="{6732B687-06C2-3044-AA94-D6744860B97E}"/>
                </a:ext>
              </a:extLst>
            </p:cNvPr>
            <p:cNvSpPr/>
            <p:nvPr/>
          </p:nvSpPr>
          <p:spPr>
            <a:xfrm>
              <a:off x="5759074" y="4623898"/>
              <a:ext cx="548640" cy="548640"/>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7</a:t>
              </a:r>
            </a:p>
          </p:txBody>
        </p:sp>
        <p:sp>
          <p:nvSpPr>
            <p:cNvPr id="20" name="Rectangle 19">
              <a:extLst>
                <a:ext uri="{FF2B5EF4-FFF2-40B4-BE49-F238E27FC236}">
                  <a16:creationId xmlns:a16="http://schemas.microsoft.com/office/drawing/2014/main" id="{388D726A-B98A-4047-AEB7-6BBAB3D72DD7}"/>
                </a:ext>
              </a:extLst>
            </p:cNvPr>
            <p:cNvSpPr/>
            <p:nvPr/>
          </p:nvSpPr>
          <p:spPr>
            <a:xfrm>
              <a:off x="630771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21" name="Rectangle 20">
              <a:extLst>
                <a:ext uri="{FF2B5EF4-FFF2-40B4-BE49-F238E27FC236}">
                  <a16:creationId xmlns:a16="http://schemas.microsoft.com/office/drawing/2014/main" id="{C16F28AD-D48C-6646-A796-841008AF97D2}"/>
                </a:ext>
              </a:extLst>
            </p:cNvPr>
            <p:cNvSpPr/>
            <p:nvPr/>
          </p:nvSpPr>
          <p:spPr>
            <a:xfrm>
              <a:off x="6307714"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22" name="Rectangle 21">
              <a:extLst>
                <a:ext uri="{FF2B5EF4-FFF2-40B4-BE49-F238E27FC236}">
                  <a16:creationId xmlns:a16="http://schemas.microsoft.com/office/drawing/2014/main" id="{E7173756-702D-D445-87AD-370F7D8B50DE}"/>
                </a:ext>
              </a:extLst>
            </p:cNvPr>
            <p:cNvSpPr/>
            <p:nvPr/>
          </p:nvSpPr>
          <p:spPr>
            <a:xfrm>
              <a:off x="685635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23" name="Rectangle 22">
              <a:extLst>
                <a:ext uri="{FF2B5EF4-FFF2-40B4-BE49-F238E27FC236}">
                  <a16:creationId xmlns:a16="http://schemas.microsoft.com/office/drawing/2014/main" id="{46E74D26-DB2F-9E46-8ADA-5ADFB990935F}"/>
                </a:ext>
              </a:extLst>
            </p:cNvPr>
            <p:cNvSpPr/>
            <p:nvPr/>
          </p:nvSpPr>
          <p:spPr>
            <a:xfrm>
              <a:off x="6856356"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sp>
          <p:nvSpPr>
            <p:cNvPr id="24" name="Rectangle 23">
              <a:extLst>
                <a:ext uri="{FF2B5EF4-FFF2-40B4-BE49-F238E27FC236}">
                  <a16:creationId xmlns:a16="http://schemas.microsoft.com/office/drawing/2014/main" id="{D139DE0B-9800-EA46-B8C2-2DF2DE393D6B}"/>
                </a:ext>
              </a:extLst>
            </p:cNvPr>
            <p:cNvSpPr/>
            <p:nvPr/>
          </p:nvSpPr>
          <p:spPr>
            <a:xfrm>
              <a:off x="740499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25" name="Rectangle 24">
              <a:extLst>
                <a:ext uri="{FF2B5EF4-FFF2-40B4-BE49-F238E27FC236}">
                  <a16:creationId xmlns:a16="http://schemas.microsoft.com/office/drawing/2014/main" id="{217F1872-5B86-6342-B024-4FFF64F63F6C}"/>
                </a:ext>
              </a:extLst>
            </p:cNvPr>
            <p:cNvSpPr/>
            <p:nvPr/>
          </p:nvSpPr>
          <p:spPr>
            <a:xfrm>
              <a:off x="7404996" y="4623898"/>
              <a:ext cx="548640" cy="548640"/>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8</a:t>
              </a:r>
            </a:p>
          </p:txBody>
        </p:sp>
        <p:cxnSp>
          <p:nvCxnSpPr>
            <p:cNvPr id="26" name="Straight Connector 25">
              <a:extLst>
                <a:ext uri="{FF2B5EF4-FFF2-40B4-BE49-F238E27FC236}">
                  <a16:creationId xmlns:a16="http://schemas.microsoft.com/office/drawing/2014/main" id="{4B515684-F861-A849-AA46-55D9D5B0A2E7}"/>
                </a:ext>
              </a:extLst>
            </p:cNvPr>
            <p:cNvCxnSpPr/>
            <p:nvPr/>
          </p:nvCxnSpPr>
          <p:spPr>
            <a:xfrm>
              <a:off x="6856354" y="2977978"/>
              <a:ext cx="0" cy="219456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7970A1-1593-5F44-B830-09C985AB1E4B}"/>
                </a:ext>
              </a:extLst>
            </p:cNvPr>
            <p:cNvCxnSpPr/>
            <p:nvPr/>
          </p:nvCxnSpPr>
          <p:spPr>
            <a:xfrm>
              <a:off x="5771433" y="4102442"/>
              <a:ext cx="219456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944C1E90-4840-814F-9A45-9D25340B2737}"/>
              </a:ext>
            </a:extLst>
          </p:cNvPr>
          <p:cNvCxnSpPr>
            <a:cxnSpLocks/>
          </p:cNvCxnSpPr>
          <p:nvPr/>
        </p:nvCxnSpPr>
        <p:spPr>
          <a:xfrm>
            <a:off x="2429599" y="3384514"/>
            <a:ext cx="3414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oogle Shape;444;p24">
            <a:extLst>
              <a:ext uri="{FF2B5EF4-FFF2-40B4-BE49-F238E27FC236}">
                <a16:creationId xmlns:a16="http://schemas.microsoft.com/office/drawing/2014/main" id="{D669E840-482E-6B45-90C5-5D905922CCC2}"/>
              </a:ext>
            </a:extLst>
          </p:cNvPr>
          <p:cNvGrpSpPr/>
          <p:nvPr/>
        </p:nvGrpSpPr>
        <p:grpSpPr>
          <a:xfrm>
            <a:off x="758302" y="4587849"/>
            <a:ext cx="2304226" cy="885170"/>
            <a:chOff x="6614465" y="1100887"/>
            <a:chExt cx="2304826" cy="885400"/>
          </a:xfrm>
        </p:grpSpPr>
        <p:grpSp>
          <p:nvGrpSpPr>
            <p:cNvPr id="31" name="Google Shape;445;p24">
              <a:extLst>
                <a:ext uri="{FF2B5EF4-FFF2-40B4-BE49-F238E27FC236}">
                  <a16:creationId xmlns:a16="http://schemas.microsoft.com/office/drawing/2014/main" id="{A52D2BB2-1BE9-9548-B576-126FE5C59455}"/>
                </a:ext>
              </a:extLst>
            </p:cNvPr>
            <p:cNvGrpSpPr/>
            <p:nvPr/>
          </p:nvGrpSpPr>
          <p:grpSpPr>
            <a:xfrm>
              <a:off x="6614465" y="1100887"/>
              <a:ext cx="2304826" cy="885400"/>
              <a:chOff x="2406100" y="1679225"/>
              <a:chExt cx="3971100" cy="1525500"/>
            </a:xfrm>
          </p:grpSpPr>
          <p:sp>
            <p:nvSpPr>
              <p:cNvPr id="34" name="Google Shape;446;p24">
                <a:extLst>
                  <a:ext uri="{FF2B5EF4-FFF2-40B4-BE49-F238E27FC236}">
                    <a16:creationId xmlns:a16="http://schemas.microsoft.com/office/drawing/2014/main" id="{AFAFB28A-C521-EC4D-BADC-4B327793048F}"/>
                  </a:ext>
                </a:extLst>
              </p:cNvPr>
              <p:cNvSpPr/>
              <p:nvPr/>
            </p:nvSpPr>
            <p:spPr>
              <a:xfrm>
                <a:off x="2406100" y="1679225"/>
                <a:ext cx="389700" cy="1525500"/>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5" name="Google Shape;447;p24">
                <a:extLst>
                  <a:ext uri="{FF2B5EF4-FFF2-40B4-BE49-F238E27FC236}">
                    <a16:creationId xmlns:a16="http://schemas.microsoft.com/office/drawing/2014/main" id="{07B820F2-7052-7146-BAE9-DFE3583BB968}"/>
                  </a:ext>
                </a:extLst>
              </p:cNvPr>
              <p:cNvSpPr/>
              <p:nvPr/>
            </p:nvSpPr>
            <p:spPr>
              <a:xfrm>
                <a:off x="2558500" y="1679225"/>
                <a:ext cx="389700" cy="1525500"/>
              </a:xfrm>
              <a:prstGeom prst="cube">
                <a:avLst>
                  <a:gd name="adj" fmla="val 78785"/>
                </a:avLst>
              </a:prstGeom>
              <a:solidFill>
                <a:srgbClr val="F4CCCC"/>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6" name="Google Shape;448;p24">
                <a:extLst>
                  <a:ext uri="{FF2B5EF4-FFF2-40B4-BE49-F238E27FC236}">
                    <a16:creationId xmlns:a16="http://schemas.microsoft.com/office/drawing/2014/main" id="{18247818-B61E-BD41-80CA-3FC9FD514925}"/>
                  </a:ext>
                </a:extLst>
              </p:cNvPr>
              <p:cNvSpPr/>
              <p:nvPr/>
            </p:nvSpPr>
            <p:spPr>
              <a:xfrm>
                <a:off x="2756050" y="2051675"/>
                <a:ext cx="483600" cy="857400"/>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7" name="Google Shape;449;p24">
                <a:extLst>
                  <a:ext uri="{FF2B5EF4-FFF2-40B4-BE49-F238E27FC236}">
                    <a16:creationId xmlns:a16="http://schemas.microsoft.com/office/drawing/2014/main" id="{E210471B-BEE2-A045-B84D-3571C5ADD454}"/>
                  </a:ext>
                </a:extLst>
              </p:cNvPr>
              <p:cNvSpPr/>
              <p:nvPr/>
            </p:nvSpPr>
            <p:spPr>
              <a:xfrm>
                <a:off x="3060850" y="2051675"/>
                <a:ext cx="483600" cy="857400"/>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8" name="Google Shape;450;p24">
                <a:extLst>
                  <a:ext uri="{FF2B5EF4-FFF2-40B4-BE49-F238E27FC236}">
                    <a16:creationId xmlns:a16="http://schemas.microsoft.com/office/drawing/2014/main" id="{F46B5F1E-C8AF-BA46-AA48-239C2602173E}"/>
                  </a:ext>
                </a:extLst>
              </p:cNvPr>
              <p:cNvSpPr/>
              <p:nvPr/>
            </p:nvSpPr>
            <p:spPr>
              <a:xfrm>
                <a:off x="3365650" y="2051675"/>
                <a:ext cx="483600" cy="857400"/>
              </a:xfrm>
              <a:prstGeom prst="cube">
                <a:avLst>
                  <a:gd name="adj" fmla="val 48764"/>
                </a:avLst>
              </a:prstGeom>
              <a:solidFill>
                <a:srgbClr val="F4CCCC"/>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9" name="Google Shape;451;p24">
                <a:extLst>
                  <a:ext uri="{FF2B5EF4-FFF2-40B4-BE49-F238E27FC236}">
                    <a16:creationId xmlns:a16="http://schemas.microsoft.com/office/drawing/2014/main" id="{CFA9816D-5980-FD40-9DDE-DB891B1406BC}"/>
                  </a:ext>
                </a:extLst>
              </p:cNvPr>
              <p:cNvSpPr/>
              <p:nvPr/>
            </p:nvSpPr>
            <p:spPr>
              <a:xfrm>
                <a:off x="3657088" y="2248700"/>
                <a:ext cx="650400" cy="526500"/>
              </a:xfrm>
              <a:prstGeom prst="cube">
                <a:avLst>
                  <a:gd name="adj" fmla="val 3032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40" name="Google Shape;452;p24">
                <a:extLst>
                  <a:ext uri="{FF2B5EF4-FFF2-40B4-BE49-F238E27FC236}">
                    <a16:creationId xmlns:a16="http://schemas.microsoft.com/office/drawing/2014/main" id="{9773002D-250C-344E-9CC7-3192873CC9D2}"/>
                  </a:ext>
                </a:extLst>
              </p:cNvPr>
              <p:cNvSpPr/>
              <p:nvPr/>
            </p:nvSpPr>
            <p:spPr>
              <a:xfrm>
                <a:off x="4194413" y="2248700"/>
                <a:ext cx="650400" cy="526500"/>
              </a:xfrm>
              <a:prstGeom prst="cube">
                <a:avLst>
                  <a:gd name="adj" fmla="val 3032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41" name="Google Shape;453;p24">
                <a:extLst>
                  <a:ext uri="{FF2B5EF4-FFF2-40B4-BE49-F238E27FC236}">
                    <a16:creationId xmlns:a16="http://schemas.microsoft.com/office/drawing/2014/main" id="{AB12DFAD-ED8D-1D4C-99E2-AB0484E7892F}"/>
                  </a:ext>
                </a:extLst>
              </p:cNvPr>
              <p:cNvSpPr/>
              <p:nvPr/>
            </p:nvSpPr>
            <p:spPr>
              <a:xfrm>
                <a:off x="4813450" y="2051675"/>
                <a:ext cx="483600" cy="857400"/>
              </a:xfrm>
              <a:prstGeom prst="cube">
                <a:avLst>
                  <a:gd name="adj" fmla="val 48764"/>
                </a:avLst>
              </a:prstGeom>
              <a:solidFill>
                <a:srgbClr val="C9DAF8"/>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42" name="Google Shape;454;p24">
                <a:extLst>
                  <a:ext uri="{FF2B5EF4-FFF2-40B4-BE49-F238E27FC236}">
                    <a16:creationId xmlns:a16="http://schemas.microsoft.com/office/drawing/2014/main" id="{A254297E-5E6B-A542-B684-31F05804E909}"/>
                  </a:ext>
                </a:extLst>
              </p:cNvPr>
              <p:cNvSpPr/>
              <p:nvPr/>
            </p:nvSpPr>
            <p:spPr>
              <a:xfrm>
                <a:off x="5118250" y="2051675"/>
                <a:ext cx="483600" cy="857400"/>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43" name="Google Shape;455;p24">
                <a:extLst>
                  <a:ext uri="{FF2B5EF4-FFF2-40B4-BE49-F238E27FC236}">
                    <a16:creationId xmlns:a16="http://schemas.microsoft.com/office/drawing/2014/main" id="{40844A3E-F29D-9C4D-B165-9B0C0939C344}"/>
                  </a:ext>
                </a:extLst>
              </p:cNvPr>
              <p:cNvSpPr/>
              <p:nvPr/>
            </p:nvSpPr>
            <p:spPr>
              <a:xfrm>
                <a:off x="5423050" y="2051675"/>
                <a:ext cx="483600" cy="857400"/>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44" name="Google Shape;456;p24">
                <a:extLst>
                  <a:ext uri="{FF2B5EF4-FFF2-40B4-BE49-F238E27FC236}">
                    <a16:creationId xmlns:a16="http://schemas.microsoft.com/office/drawing/2014/main" id="{95291606-B8CA-BA4C-87A1-1733DC36168B}"/>
                  </a:ext>
                </a:extLst>
              </p:cNvPr>
              <p:cNvSpPr/>
              <p:nvPr/>
            </p:nvSpPr>
            <p:spPr>
              <a:xfrm>
                <a:off x="5835100" y="1679225"/>
                <a:ext cx="389700" cy="1525500"/>
              </a:xfrm>
              <a:prstGeom prst="cube">
                <a:avLst>
                  <a:gd name="adj" fmla="val 78785"/>
                </a:avLst>
              </a:prstGeom>
              <a:solidFill>
                <a:srgbClr val="C9DAF8"/>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45" name="Google Shape;457;p24">
                <a:extLst>
                  <a:ext uri="{FF2B5EF4-FFF2-40B4-BE49-F238E27FC236}">
                    <a16:creationId xmlns:a16="http://schemas.microsoft.com/office/drawing/2014/main" id="{565E2578-9EE3-8B41-8CA4-13FDB877C1BC}"/>
                  </a:ext>
                </a:extLst>
              </p:cNvPr>
              <p:cNvSpPr/>
              <p:nvPr/>
            </p:nvSpPr>
            <p:spPr>
              <a:xfrm>
                <a:off x="5987500" y="1679225"/>
                <a:ext cx="389700" cy="1525500"/>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grpSp>
        <p:cxnSp>
          <p:nvCxnSpPr>
            <p:cNvPr id="32" name="Google Shape;458;p24">
              <a:extLst>
                <a:ext uri="{FF2B5EF4-FFF2-40B4-BE49-F238E27FC236}">
                  <a16:creationId xmlns:a16="http://schemas.microsoft.com/office/drawing/2014/main" id="{2A97B75F-808C-9B45-93F1-69C3E602F07A}"/>
                </a:ext>
              </a:extLst>
            </p:cNvPr>
            <p:cNvCxnSpPr>
              <a:stCxn id="38" idx="0"/>
              <a:endCxn id="41" idx="0"/>
            </p:cNvCxnSpPr>
            <p:nvPr/>
          </p:nvCxnSpPr>
          <p:spPr>
            <a:xfrm rot="-5400000" flipH="1">
              <a:off x="7800014" y="897207"/>
              <a:ext cx="600" cy="840300"/>
            </a:xfrm>
            <a:prstGeom prst="curvedConnector3">
              <a:avLst>
                <a:gd name="adj1" fmla="val -24505408"/>
              </a:avLst>
            </a:prstGeom>
            <a:noFill/>
            <a:ln w="9525" cap="flat" cmpd="sng">
              <a:solidFill>
                <a:schemeClr val="dk2"/>
              </a:solidFill>
              <a:prstDash val="solid"/>
              <a:round/>
              <a:headEnd type="triangle" w="med" len="med"/>
              <a:tailEnd type="triangle" w="med" len="med"/>
            </a:ln>
          </p:spPr>
        </p:cxnSp>
        <p:cxnSp>
          <p:nvCxnSpPr>
            <p:cNvPr id="33" name="Google Shape;459;p24">
              <a:extLst>
                <a:ext uri="{FF2B5EF4-FFF2-40B4-BE49-F238E27FC236}">
                  <a16:creationId xmlns:a16="http://schemas.microsoft.com/office/drawing/2014/main" id="{769005D9-5CB1-E541-BD57-0CCE7CD8F676}"/>
                </a:ext>
              </a:extLst>
            </p:cNvPr>
            <p:cNvCxnSpPr>
              <a:stCxn id="35" idx="0"/>
              <a:endCxn id="44" idx="1"/>
            </p:cNvCxnSpPr>
            <p:nvPr/>
          </p:nvCxnSpPr>
          <p:spPr>
            <a:xfrm rot="-5400000" flipH="1">
              <a:off x="7677758" y="328237"/>
              <a:ext cx="178200" cy="1723500"/>
            </a:xfrm>
            <a:prstGeom prst="curvedConnector3">
              <a:avLst>
                <a:gd name="adj1" fmla="val -79665"/>
              </a:avLst>
            </a:prstGeom>
            <a:noFill/>
            <a:ln w="9525" cap="flat" cmpd="sng">
              <a:solidFill>
                <a:schemeClr val="dk2"/>
              </a:solidFill>
              <a:prstDash val="solid"/>
              <a:round/>
              <a:headEnd type="triangle" w="med" len="med"/>
              <a:tailEnd type="triangle" w="med" len="med"/>
            </a:ln>
          </p:spPr>
        </p:cxnSp>
      </p:grpSp>
      <p:sp>
        <p:nvSpPr>
          <p:cNvPr id="46" name="Google Shape;460;p24">
            <a:extLst>
              <a:ext uri="{FF2B5EF4-FFF2-40B4-BE49-F238E27FC236}">
                <a16:creationId xmlns:a16="http://schemas.microsoft.com/office/drawing/2014/main" id="{8AF7BB0E-CEB2-1C44-99F9-0D040B54AB16}"/>
              </a:ext>
            </a:extLst>
          </p:cNvPr>
          <p:cNvSpPr txBox="1"/>
          <p:nvPr/>
        </p:nvSpPr>
        <p:spPr>
          <a:xfrm>
            <a:off x="4239964" y="4377715"/>
            <a:ext cx="3503150" cy="706955"/>
          </a:xfrm>
          <a:prstGeom prst="rect">
            <a:avLst/>
          </a:prstGeom>
          <a:noFill/>
          <a:ln>
            <a:noFill/>
          </a:ln>
        </p:spPr>
        <p:txBody>
          <a:bodyPr spcFirstLastPara="1" wrap="square" lIns="91401" tIns="91401" rIns="91401" bIns="91401" anchor="t" anchorCtr="0">
            <a:noAutofit/>
          </a:bodyPr>
          <a:lstStyle/>
          <a:p>
            <a:pPr defTabSz="685800"/>
            <a:r>
              <a:rPr lang="zh-CN" altLang="en-US" sz="2100" dirty="0">
                <a:solidFill>
                  <a:prstClr val="black"/>
                </a:solidFill>
                <a:latin typeface="Calibri" panose="020F0502020204030204"/>
              </a:rPr>
              <a:t>每个下采样层和一个上采样层组成一对</a:t>
            </a:r>
            <a:endParaRPr sz="2100" dirty="0">
              <a:solidFill>
                <a:prstClr val="black"/>
              </a:solidFill>
              <a:latin typeface="Calibri" panose="020F0502020204030204"/>
            </a:endParaRPr>
          </a:p>
        </p:txBody>
      </p:sp>
      <p:sp>
        <p:nvSpPr>
          <p:cNvPr id="47" name="TextBox 46">
            <a:extLst>
              <a:ext uri="{FF2B5EF4-FFF2-40B4-BE49-F238E27FC236}">
                <a16:creationId xmlns:a16="http://schemas.microsoft.com/office/drawing/2014/main" id="{B006BCF7-A1D1-6846-8A25-EB77C13B5C20}"/>
              </a:ext>
            </a:extLst>
          </p:cNvPr>
          <p:cNvSpPr txBox="1"/>
          <p:nvPr/>
        </p:nvSpPr>
        <p:spPr>
          <a:xfrm>
            <a:off x="4422388" y="5400978"/>
            <a:ext cx="4802918" cy="253916"/>
          </a:xfrm>
          <a:prstGeom prst="rect">
            <a:avLst/>
          </a:prstGeom>
          <a:noFill/>
        </p:spPr>
        <p:txBody>
          <a:bodyPr wrap="none" rtlCol="0">
            <a:spAutoFit/>
          </a:bodyPr>
          <a:lstStyle/>
          <a:p>
            <a:pPr defTabSz="685800"/>
            <a:r>
              <a:rPr lang="en-US" sz="1050" dirty="0">
                <a:solidFill>
                  <a:prstClr val="black"/>
                </a:solidFill>
                <a:latin typeface="Calibri" panose="020F0502020204030204"/>
              </a:rPr>
              <a:t>Noh et al, “Learning Deconvolution Network for Semantic Segmentation”, ICCV 2015</a:t>
            </a:r>
          </a:p>
        </p:txBody>
      </p:sp>
      <p:sp>
        <p:nvSpPr>
          <p:cNvPr id="48" name="TextBox 47">
            <a:extLst>
              <a:ext uri="{FF2B5EF4-FFF2-40B4-BE49-F238E27FC236}">
                <a16:creationId xmlns:a16="http://schemas.microsoft.com/office/drawing/2014/main" id="{B79038B6-09CA-DE44-8F16-0D004C558220}"/>
              </a:ext>
            </a:extLst>
          </p:cNvPr>
          <p:cNvSpPr txBox="1"/>
          <p:nvPr/>
        </p:nvSpPr>
        <p:spPr>
          <a:xfrm>
            <a:off x="758302" y="1728923"/>
            <a:ext cx="3262094" cy="738664"/>
          </a:xfrm>
          <a:prstGeom prst="rect">
            <a:avLst/>
          </a:prstGeom>
          <a:noFill/>
        </p:spPr>
        <p:txBody>
          <a:bodyPr wrap="square" rtlCol="0">
            <a:spAutoFit/>
          </a:bodyPr>
          <a:lstStyle/>
          <a:p>
            <a:pPr defTabSz="685800"/>
            <a:r>
              <a:rPr lang="zh-CN" altLang="en-US" sz="2100" b="1" dirty="0">
                <a:solidFill>
                  <a:prstClr val="black"/>
                </a:solidFill>
                <a:latin typeface="Calibri" panose="020F0502020204030204"/>
              </a:rPr>
              <a:t>最大池化</a:t>
            </a:r>
            <a:r>
              <a:rPr lang="en-US" sz="2100" b="1" dirty="0">
                <a:solidFill>
                  <a:prstClr val="black"/>
                </a:solidFill>
                <a:latin typeface="Calibri" panose="020F0502020204030204"/>
              </a:rPr>
              <a:t>: </a:t>
            </a:r>
            <a:r>
              <a:rPr lang="zh-CN" altLang="en-US" sz="2100" dirty="0">
                <a:solidFill>
                  <a:prstClr val="black"/>
                </a:solidFill>
                <a:latin typeface="Calibri" panose="020F0502020204030204"/>
              </a:rPr>
              <a:t>记住哪个位置存在最大值</a:t>
            </a:r>
            <a:endParaRPr lang="en-US" sz="2100" dirty="0">
              <a:solidFill>
                <a:prstClr val="black"/>
              </a:solidFill>
              <a:latin typeface="Calibri" panose="020F0502020204030204"/>
            </a:endParaRPr>
          </a:p>
        </p:txBody>
      </p:sp>
      <p:sp>
        <p:nvSpPr>
          <p:cNvPr id="49" name="TextBox 48">
            <a:extLst>
              <a:ext uri="{FF2B5EF4-FFF2-40B4-BE49-F238E27FC236}">
                <a16:creationId xmlns:a16="http://schemas.microsoft.com/office/drawing/2014/main" id="{65244B28-727A-694D-863D-5061838955E2}"/>
              </a:ext>
            </a:extLst>
          </p:cNvPr>
          <p:cNvSpPr txBox="1"/>
          <p:nvPr/>
        </p:nvSpPr>
        <p:spPr>
          <a:xfrm>
            <a:off x="5605658" y="1728923"/>
            <a:ext cx="3190091" cy="738664"/>
          </a:xfrm>
          <a:prstGeom prst="rect">
            <a:avLst/>
          </a:prstGeom>
          <a:noFill/>
        </p:spPr>
        <p:txBody>
          <a:bodyPr wrap="square" rtlCol="0">
            <a:spAutoFit/>
          </a:bodyPr>
          <a:lstStyle/>
          <a:p>
            <a:pPr defTabSz="685800"/>
            <a:r>
              <a:rPr lang="zh-CN" altLang="en-US" sz="2100" b="1" dirty="0">
                <a:solidFill>
                  <a:prstClr val="black"/>
                </a:solidFill>
                <a:latin typeface="Calibri" panose="020F0502020204030204"/>
              </a:rPr>
              <a:t>最大上池化</a:t>
            </a:r>
            <a:r>
              <a:rPr lang="en-US" sz="2100" dirty="0">
                <a:solidFill>
                  <a:prstClr val="black"/>
                </a:solidFill>
                <a:latin typeface="Calibri" panose="020F0502020204030204"/>
              </a:rPr>
              <a:t>: </a:t>
            </a:r>
            <a:r>
              <a:rPr lang="zh-CN" altLang="en-US" sz="2100" dirty="0">
                <a:solidFill>
                  <a:prstClr val="black"/>
                </a:solidFill>
                <a:latin typeface="Calibri" panose="020F0502020204030204"/>
              </a:rPr>
              <a:t>放到被记住的位置</a:t>
            </a:r>
            <a:endParaRPr lang="en-US" sz="2100" dirty="0">
              <a:solidFill>
                <a:prstClr val="black"/>
              </a:solidFill>
              <a:latin typeface="Calibri" panose="020F0502020204030204"/>
            </a:endParaRPr>
          </a:p>
        </p:txBody>
      </p:sp>
      <p:grpSp>
        <p:nvGrpSpPr>
          <p:cNvPr id="50" name="Group 49">
            <a:extLst>
              <a:ext uri="{FF2B5EF4-FFF2-40B4-BE49-F238E27FC236}">
                <a16:creationId xmlns:a16="http://schemas.microsoft.com/office/drawing/2014/main" id="{EF05EFE4-CFA0-584D-ADC0-7832BAE4F1EF}"/>
              </a:ext>
            </a:extLst>
          </p:cNvPr>
          <p:cNvGrpSpPr/>
          <p:nvPr/>
        </p:nvGrpSpPr>
        <p:grpSpPr>
          <a:xfrm>
            <a:off x="5524043" y="2952646"/>
            <a:ext cx="822960" cy="822960"/>
            <a:chOff x="2298357" y="2656703"/>
            <a:chExt cx="1097280" cy="1097280"/>
          </a:xfrm>
        </p:grpSpPr>
        <p:sp>
          <p:nvSpPr>
            <p:cNvPr id="51" name="Rectangle 50">
              <a:extLst>
                <a:ext uri="{FF2B5EF4-FFF2-40B4-BE49-F238E27FC236}">
                  <a16:creationId xmlns:a16="http://schemas.microsoft.com/office/drawing/2014/main" id="{E582C0DF-3A05-974D-BB88-755FC57DAAE7}"/>
                </a:ext>
              </a:extLst>
            </p:cNvPr>
            <p:cNvSpPr/>
            <p:nvPr/>
          </p:nvSpPr>
          <p:spPr>
            <a:xfrm>
              <a:off x="229835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52" name="Rectangle 51">
              <a:extLst>
                <a:ext uri="{FF2B5EF4-FFF2-40B4-BE49-F238E27FC236}">
                  <a16:creationId xmlns:a16="http://schemas.microsoft.com/office/drawing/2014/main" id="{D6512A87-5803-8645-BAED-394C1B8648DD}"/>
                </a:ext>
              </a:extLst>
            </p:cNvPr>
            <p:cNvSpPr/>
            <p:nvPr/>
          </p:nvSpPr>
          <p:spPr>
            <a:xfrm>
              <a:off x="229835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53" name="Rectangle 52">
              <a:extLst>
                <a:ext uri="{FF2B5EF4-FFF2-40B4-BE49-F238E27FC236}">
                  <a16:creationId xmlns:a16="http://schemas.microsoft.com/office/drawing/2014/main" id="{A763293E-6460-2346-A652-C066E2A2BAD9}"/>
                </a:ext>
              </a:extLst>
            </p:cNvPr>
            <p:cNvSpPr/>
            <p:nvPr/>
          </p:nvSpPr>
          <p:spPr>
            <a:xfrm>
              <a:off x="2846997" y="265670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54" name="Rectangle 53">
              <a:extLst>
                <a:ext uri="{FF2B5EF4-FFF2-40B4-BE49-F238E27FC236}">
                  <a16:creationId xmlns:a16="http://schemas.microsoft.com/office/drawing/2014/main" id="{C307B595-CB19-C349-B19B-3554C0146BF2}"/>
                </a:ext>
              </a:extLst>
            </p:cNvPr>
            <p:cNvSpPr/>
            <p:nvPr/>
          </p:nvSpPr>
          <p:spPr>
            <a:xfrm>
              <a:off x="2846997" y="3205343"/>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grpSp>
      <p:grpSp>
        <p:nvGrpSpPr>
          <p:cNvPr id="55" name="Group 54">
            <a:extLst>
              <a:ext uri="{FF2B5EF4-FFF2-40B4-BE49-F238E27FC236}">
                <a16:creationId xmlns:a16="http://schemas.microsoft.com/office/drawing/2014/main" id="{6CBA5B70-D1E2-2B40-BC59-37067362A866}"/>
              </a:ext>
            </a:extLst>
          </p:cNvPr>
          <p:cNvGrpSpPr/>
          <p:nvPr/>
        </p:nvGrpSpPr>
        <p:grpSpPr>
          <a:xfrm>
            <a:off x="7140565" y="2538210"/>
            <a:ext cx="1655189" cy="1645920"/>
            <a:chOff x="5759074" y="2977978"/>
            <a:chExt cx="2206919" cy="2194560"/>
          </a:xfrm>
        </p:grpSpPr>
        <p:sp>
          <p:nvSpPr>
            <p:cNvPr id="56" name="Rectangle 55">
              <a:extLst>
                <a:ext uri="{FF2B5EF4-FFF2-40B4-BE49-F238E27FC236}">
                  <a16:creationId xmlns:a16="http://schemas.microsoft.com/office/drawing/2014/main" id="{FFCD9445-FF10-8640-A2B1-1C4D8E6C7E33}"/>
                </a:ext>
              </a:extLst>
            </p:cNvPr>
            <p:cNvSpPr/>
            <p:nvPr/>
          </p:nvSpPr>
          <p:spPr>
            <a:xfrm>
              <a:off x="575907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7" name="Rectangle 56">
              <a:extLst>
                <a:ext uri="{FF2B5EF4-FFF2-40B4-BE49-F238E27FC236}">
                  <a16:creationId xmlns:a16="http://schemas.microsoft.com/office/drawing/2014/main" id="{24D0FB0F-D281-A640-B275-BA5BB99E1C1D}"/>
                </a:ext>
              </a:extLst>
            </p:cNvPr>
            <p:cNvSpPr/>
            <p:nvPr/>
          </p:nvSpPr>
          <p:spPr>
            <a:xfrm>
              <a:off x="5759074"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8" name="Rectangle 57">
              <a:extLst>
                <a:ext uri="{FF2B5EF4-FFF2-40B4-BE49-F238E27FC236}">
                  <a16:creationId xmlns:a16="http://schemas.microsoft.com/office/drawing/2014/main" id="{6C7003EB-1494-FC43-B1E5-9260DA5EAA97}"/>
                </a:ext>
              </a:extLst>
            </p:cNvPr>
            <p:cNvSpPr/>
            <p:nvPr/>
          </p:nvSpPr>
          <p:spPr>
            <a:xfrm>
              <a:off x="6307714"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59" name="Rectangle 58">
              <a:extLst>
                <a:ext uri="{FF2B5EF4-FFF2-40B4-BE49-F238E27FC236}">
                  <a16:creationId xmlns:a16="http://schemas.microsoft.com/office/drawing/2014/main" id="{EFD1227E-2892-3E4A-A06D-E987981D5CA6}"/>
                </a:ext>
              </a:extLst>
            </p:cNvPr>
            <p:cNvSpPr/>
            <p:nvPr/>
          </p:nvSpPr>
          <p:spPr>
            <a:xfrm>
              <a:off x="6307714" y="3526618"/>
              <a:ext cx="548640" cy="548640"/>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1</a:t>
              </a:r>
            </a:p>
          </p:txBody>
        </p:sp>
        <p:sp>
          <p:nvSpPr>
            <p:cNvPr id="60" name="Rectangle 59">
              <a:extLst>
                <a:ext uri="{FF2B5EF4-FFF2-40B4-BE49-F238E27FC236}">
                  <a16:creationId xmlns:a16="http://schemas.microsoft.com/office/drawing/2014/main" id="{93BF12F9-41B8-7442-A779-EEED4A6D1C60}"/>
                </a:ext>
              </a:extLst>
            </p:cNvPr>
            <p:cNvSpPr/>
            <p:nvPr/>
          </p:nvSpPr>
          <p:spPr>
            <a:xfrm>
              <a:off x="6856356" y="2977978"/>
              <a:ext cx="548640" cy="548640"/>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2</a:t>
              </a:r>
            </a:p>
          </p:txBody>
        </p:sp>
        <p:sp>
          <p:nvSpPr>
            <p:cNvPr id="61" name="Rectangle 60">
              <a:extLst>
                <a:ext uri="{FF2B5EF4-FFF2-40B4-BE49-F238E27FC236}">
                  <a16:creationId xmlns:a16="http://schemas.microsoft.com/office/drawing/2014/main" id="{03CCA5C3-F4C2-CE46-8450-A2460348E735}"/>
                </a:ext>
              </a:extLst>
            </p:cNvPr>
            <p:cNvSpPr/>
            <p:nvPr/>
          </p:nvSpPr>
          <p:spPr>
            <a:xfrm>
              <a:off x="685635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62" name="Rectangle 61">
              <a:extLst>
                <a:ext uri="{FF2B5EF4-FFF2-40B4-BE49-F238E27FC236}">
                  <a16:creationId xmlns:a16="http://schemas.microsoft.com/office/drawing/2014/main" id="{4B8D671A-DB5E-AC47-9031-E4FF19C071EE}"/>
                </a:ext>
              </a:extLst>
            </p:cNvPr>
            <p:cNvSpPr/>
            <p:nvPr/>
          </p:nvSpPr>
          <p:spPr>
            <a:xfrm>
              <a:off x="7404996" y="297797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63" name="Rectangle 62">
              <a:extLst>
                <a:ext uri="{FF2B5EF4-FFF2-40B4-BE49-F238E27FC236}">
                  <a16:creationId xmlns:a16="http://schemas.microsoft.com/office/drawing/2014/main" id="{B6655F6C-FA6A-8F4D-B3A4-73BE07A41EB1}"/>
                </a:ext>
              </a:extLst>
            </p:cNvPr>
            <p:cNvSpPr/>
            <p:nvPr/>
          </p:nvSpPr>
          <p:spPr>
            <a:xfrm>
              <a:off x="7404996" y="352661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64" name="Rectangle 63">
              <a:extLst>
                <a:ext uri="{FF2B5EF4-FFF2-40B4-BE49-F238E27FC236}">
                  <a16:creationId xmlns:a16="http://schemas.microsoft.com/office/drawing/2014/main" id="{B310214E-456F-5E41-A08D-A25FC7819493}"/>
                </a:ext>
              </a:extLst>
            </p:cNvPr>
            <p:cNvSpPr/>
            <p:nvPr/>
          </p:nvSpPr>
          <p:spPr>
            <a:xfrm>
              <a:off x="575907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65" name="Rectangle 64">
              <a:extLst>
                <a:ext uri="{FF2B5EF4-FFF2-40B4-BE49-F238E27FC236}">
                  <a16:creationId xmlns:a16="http://schemas.microsoft.com/office/drawing/2014/main" id="{F6D64620-C89D-6D4B-B6F5-31C81257FFCC}"/>
                </a:ext>
              </a:extLst>
            </p:cNvPr>
            <p:cNvSpPr/>
            <p:nvPr/>
          </p:nvSpPr>
          <p:spPr>
            <a:xfrm>
              <a:off x="5759074" y="4623898"/>
              <a:ext cx="548640" cy="548640"/>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3</a:t>
              </a:r>
            </a:p>
          </p:txBody>
        </p:sp>
        <p:sp>
          <p:nvSpPr>
            <p:cNvPr id="66" name="Rectangle 65">
              <a:extLst>
                <a:ext uri="{FF2B5EF4-FFF2-40B4-BE49-F238E27FC236}">
                  <a16:creationId xmlns:a16="http://schemas.microsoft.com/office/drawing/2014/main" id="{F4AA09A7-5559-1545-8217-A0039A4BB477}"/>
                </a:ext>
              </a:extLst>
            </p:cNvPr>
            <p:cNvSpPr/>
            <p:nvPr/>
          </p:nvSpPr>
          <p:spPr>
            <a:xfrm>
              <a:off x="6307714"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67" name="Rectangle 66">
              <a:extLst>
                <a:ext uri="{FF2B5EF4-FFF2-40B4-BE49-F238E27FC236}">
                  <a16:creationId xmlns:a16="http://schemas.microsoft.com/office/drawing/2014/main" id="{C55ABF57-CBDB-E447-A3DD-925385E12C43}"/>
                </a:ext>
              </a:extLst>
            </p:cNvPr>
            <p:cNvSpPr/>
            <p:nvPr/>
          </p:nvSpPr>
          <p:spPr>
            <a:xfrm>
              <a:off x="6307714"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68" name="Rectangle 67">
              <a:extLst>
                <a:ext uri="{FF2B5EF4-FFF2-40B4-BE49-F238E27FC236}">
                  <a16:creationId xmlns:a16="http://schemas.microsoft.com/office/drawing/2014/main" id="{D9375A5B-D6C6-5848-A88F-D85489DC85D2}"/>
                </a:ext>
              </a:extLst>
            </p:cNvPr>
            <p:cNvSpPr/>
            <p:nvPr/>
          </p:nvSpPr>
          <p:spPr>
            <a:xfrm>
              <a:off x="685635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69" name="Rectangle 68">
              <a:extLst>
                <a:ext uri="{FF2B5EF4-FFF2-40B4-BE49-F238E27FC236}">
                  <a16:creationId xmlns:a16="http://schemas.microsoft.com/office/drawing/2014/main" id="{087D77E5-7FEA-D942-BA64-12B672117284}"/>
                </a:ext>
              </a:extLst>
            </p:cNvPr>
            <p:cNvSpPr/>
            <p:nvPr/>
          </p:nvSpPr>
          <p:spPr>
            <a:xfrm>
              <a:off x="6856356" y="462389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70" name="Rectangle 69">
              <a:extLst>
                <a:ext uri="{FF2B5EF4-FFF2-40B4-BE49-F238E27FC236}">
                  <a16:creationId xmlns:a16="http://schemas.microsoft.com/office/drawing/2014/main" id="{F5F5D0F6-E105-CD48-8873-9505F159D31B}"/>
                </a:ext>
              </a:extLst>
            </p:cNvPr>
            <p:cNvSpPr/>
            <p:nvPr/>
          </p:nvSpPr>
          <p:spPr>
            <a:xfrm>
              <a:off x="7404996" y="4075258"/>
              <a:ext cx="548640" cy="548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0</a:t>
              </a:r>
            </a:p>
          </p:txBody>
        </p:sp>
        <p:sp>
          <p:nvSpPr>
            <p:cNvPr id="71" name="Rectangle 70">
              <a:extLst>
                <a:ext uri="{FF2B5EF4-FFF2-40B4-BE49-F238E27FC236}">
                  <a16:creationId xmlns:a16="http://schemas.microsoft.com/office/drawing/2014/main" id="{CCFEC4ED-BFB3-5340-9575-DB1AA03A5783}"/>
                </a:ext>
              </a:extLst>
            </p:cNvPr>
            <p:cNvSpPr/>
            <p:nvPr/>
          </p:nvSpPr>
          <p:spPr>
            <a:xfrm>
              <a:off x="7404996" y="4623898"/>
              <a:ext cx="548640" cy="548640"/>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400" dirty="0">
                  <a:solidFill>
                    <a:prstClr val="black"/>
                  </a:solidFill>
                  <a:latin typeface="Calibri" panose="020F0502020204030204"/>
                </a:rPr>
                <a:t>4</a:t>
              </a:r>
            </a:p>
          </p:txBody>
        </p:sp>
        <p:cxnSp>
          <p:nvCxnSpPr>
            <p:cNvPr id="72" name="Straight Connector 71">
              <a:extLst>
                <a:ext uri="{FF2B5EF4-FFF2-40B4-BE49-F238E27FC236}">
                  <a16:creationId xmlns:a16="http://schemas.microsoft.com/office/drawing/2014/main" id="{032C2305-6FFF-D247-9B5B-9F3BDAC6AD1D}"/>
                </a:ext>
              </a:extLst>
            </p:cNvPr>
            <p:cNvCxnSpPr/>
            <p:nvPr/>
          </p:nvCxnSpPr>
          <p:spPr>
            <a:xfrm>
              <a:off x="6856354" y="2977978"/>
              <a:ext cx="0" cy="219456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5627AFE-EE7C-2044-A0E7-75611B986D56}"/>
                </a:ext>
              </a:extLst>
            </p:cNvPr>
            <p:cNvCxnSpPr/>
            <p:nvPr/>
          </p:nvCxnSpPr>
          <p:spPr>
            <a:xfrm>
              <a:off x="5771433" y="4102442"/>
              <a:ext cx="219456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a:extLst>
              <a:ext uri="{FF2B5EF4-FFF2-40B4-BE49-F238E27FC236}">
                <a16:creationId xmlns:a16="http://schemas.microsoft.com/office/drawing/2014/main" id="{0B1AC4B0-8FB7-FB4E-9EA6-5432E914BACA}"/>
              </a:ext>
            </a:extLst>
          </p:cNvPr>
          <p:cNvCxnSpPr>
            <a:cxnSpLocks/>
          </p:cNvCxnSpPr>
          <p:nvPr/>
        </p:nvCxnSpPr>
        <p:spPr>
          <a:xfrm>
            <a:off x="6601081" y="3381558"/>
            <a:ext cx="3414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E7B60EB-F1C5-7648-A64D-DDD91688556D}"/>
              </a:ext>
            </a:extLst>
          </p:cNvPr>
          <p:cNvSpPr txBox="1"/>
          <p:nvPr/>
        </p:nvSpPr>
        <p:spPr>
          <a:xfrm>
            <a:off x="4346126" y="2819400"/>
            <a:ext cx="605126" cy="1200329"/>
          </a:xfrm>
          <a:prstGeom prst="rect">
            <a:avLst/>
          </a:prstGeom>
          <a:noFill/>
        </p:spPr>
        <p:txBody>
          <a:bodyPr wrap="square" rtlCol="0">
            <a:spAutoFit/>
          </a:bodyPr>
          <a:lstStyle/>
          <a:p>
            <a:pPr algn="ctr" defTabSz="685800"/>
            <a:r>
              <a:rPr lang="zh-CN" altLang="en-US" dirty="0">
                <a:solidFill>
                  <a:prstClr val="black"/>
                </a:solidFill>
                <a:latin typeface="Calibri" panose="020F0502020204030204"/>
              </a:rPr>
              <a:t>剩余网络</a:t>
            </a:r>
            <a:endParaRPr lang="en-US" dirty="0">
              <a:solidFill>
                <a:prstClr val="black"/>
              </a:solidFill>
              <a:latin typeface="Calibri" panose="020F0502020204030204"/>
            </a:endParaRPr>
          </a:p>
        </p:txBody>
      </p:sp>
      <p:cxnSp>
        <p:nvCxnSpPr>
          <p:cNvPr id="76" name="Straight Arrow Connector 75">
            <a:extLst>
              <a:ext uri="{FF2B5EF4-FFF2-40B4-BE49-F238E27FC236}">
                <a16:creationId xmlns:a16="http://schemas.microsoft.com/office/drawing/2014/main" id="{6CF527D7-FB76-A044-ABAE-F2B292A35B48}"/>
              </a:ext>
            </a:extLst>
          </p:cNvPr>
          <p:cNvCxnSpPr>
            <a:cxnSpLocks/>
          </p:cNvCxnSpPr>
          <p:nvPr/>
        </p:nvCxnSpPr>
        <p:spPr>
          <a:xfrm>
            <a:off x="3898561" y="3392237"/>
            <a:ext cx="3414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5A49552-034C-4044-998A-F959F0C21BAE}"/>
              </a:ext>
            </a:extLst>
          </p:cNvPr>
          <p:cNvCxnSpPr>
            <a:cxnSpLocks/>
          </p:cNvCxnSpPr>
          <p:nvPr/>
        </p:nvCxnSpPr>
        <p:spPr>
          <a:xfrm>
            <a:off x="4951252" y="3401504"/>
            <a:ext cx="3414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87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43</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10720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15863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21007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26150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10720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15863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21007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26150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10720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15863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21007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26150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10720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15863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21007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26150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5671840"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6186190"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2" name="Rectangle 21">
            <a:extLst>
              <a:ext uri="{FF2B5EF4-FFF2-40B4-BE49-F238E27FC236}">
                <a16:creationId xmlns:a16="http://schemas.microsoft.com/office/drawing/2014/main" id="{95EAEE54-5717-8440-8861-73ED36E7F4A5}"/>
              </a:ext>
            </a:extLst>
          </p:cNvPr>
          <p:cNvSpPr/>
          <p:nvPr/>
        </p:nvSpPr>
        <p:spPr>
          <a:xfrm>
            <a:off x="6700540"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3" name="Rectangle 22">
            <a:extLst>
              <a:ext uri="{FF2B5EF4-FFF2-40B4-BE49-F238E27FC236}">
                <a16:creationId xmlns:a16="http://schemas.microsoft.com/office/drawing/2014/main" id="{30321920-2571-C949-B9DC-59F10E00A222}"/>
              </a:ext>
            </a:extLst>
          </p:cNvPr>
          <p:cNvSpPr/>
          <p:nvPr/>
        </p:nvSpPr>
        <p:spPr>
          <a:xfrm>
            <a:off x="7214890"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567184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618619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6" name="Rectangle 25">
            <a:extLst>
              <a:ext uri="{FF2B5EF4-FFF2-40B4-BE49-F238E27FC236}">
                <a16:creationId xmlns:a16="http://schemas.microsoft.com/office/drawing/2014/main" id="{14A7A378-8C47-3E4A-92C5-1A6705D14F3E}"/>
              </a:ext>
            </a:extLst>
          </p:cNvPr>
          <p:cNvSpPr/>
          <p:nvPr/>
        </p:nvSpPr>
        <p:spPr>
          <a:xfrm>
            <a:off x="670054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7" name="Rectangle 26">
            <a:extLst>
              <a:ext uri="{FF2B5EF4-FFF2-40B4-BE49-F238E27FC236}">
                <a16:creationId xmlns:a16="http://schemas.microsoft.com/office/drawing/2014/main" id="{CB070C9A-F39B-2548-A81C-EB76CD5403B5}"/>
              </a:ext>
            </a:extLst>
          </p:cNvPr>
          <p:cNvSpPr/>
          <p:nvPr/>
        </p:nvSpPr>
        <p:spPr>
          <a:xfrm>
            <a:off x="721489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8" name="Rectangle 27">
            <a:extLst>
              <a:ext uri="{FF2B5EF4-FFF2-40B4-BE49-F238E27FC236}">
                <a16:creationId xmlns:a16="http://schemas.microsoft.com/office/drawing/2014/main" id="{6F984FF2-6715-3A41-8C54-163A138AD1E0}"/>
              </a:ext>
            </a:extLst>
          </p:cNvPr>
          <p:cNvSpPr/>
          <p:nvPr/>
        </p:nvSpPr>
        <p:spPr>
          <a:xfrm>
            <a:off x="567184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9" name="Rectangle 28">
            <a:extLst>
              <a:ext uri="{FF2B5EF4-FFF2-40B4-BE49-F238E27FC236}">
                <a16:creationId xmlns:a16="http://schemas.microsoft.com/office/drawing/2014/main" id="{B96C1779-ADC5-584B-8542-422F65137C84}"/>
              </a:ext>
            </a:extLst>
          </p:cNvPr>
          <p:cNvSpPr/>
          <p:nvPr/>
        </p:nvSpPr>
        <p:spPr>
          <a:xfrm>
            <a:off x="618619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0" name="Rectangle 29">
            <a:extLst>
              <a:ext uri="{FF2B5EF4-FFF2-40B4-BE49-F238E27FC236}">
                <a16:creationId xmlns:a16="http://schemas.microsoft.com/office/drawing/2014/main" id="{18F977EF-60F9-5047-B2B4-EC85B73C177E}"/>
              </a:ext>
            </a:extLst>
          </p:cNvPr>
          <p:cNvSpPr/>
          <p:nvPr/>
        </p:nvSpPr>
        <p:spPr>
          <a:xfrm>
            <a:off x="670054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1" name="Rectangle 30">
            <a:extLst>
              <a:ext uri="{FF2B5EF4-FFF2-40B4-BE49-F238E27FC236}">
                <a16:creationId xmlns:a16="http://schemas.microsoft.com/office/drawing/2014/main" id="{09DDE36F-6B64-154C-AE2D-30EAABA0460F}"/>
              </a:ext>
            </a:extLst>
          </p:cNvPr>
          <p:cNvSpPr/>
          <p:nvPr/>
        </p:nvSpPr>
        <p:spPr>
          <a:xfrm>
            <a:off x="721489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2" name="Rectangle 31">
            <a:extLst>
              <a:ext uri="{FF2B5EF4-FFF2-40B4-BE49-F238E27FC236}">
                <a16:creationId xmlns:a16="http://schemas.microsoft.com/office/drawing/2014/main" id="{9A4B7C94-7B71-C348-AB22-5A3927CF4739}"/>
              </a:ext>
            </a:extLst>
          </p:cNvPr>
          <p:cNvSpPr/>
          <p:nvPr/>
        </p:nvSpPr>
        <p:spPr>
          <a:xfrm>
            <a:off x="567184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3" name="Rectangle 32">
            <a:extLst>
              <a:ext uri="{FF2B5EF4-FFF2-40B4-BE49-F238E27FC236}">
                <a16:creationId xmlns:a16="http://schemas.microsoft.com/office/drawing/2014/main" id="{FF938B16-D5CD-3A45-A85C-AE114DA2901F}"/>
              </a:ext>
            </a:extLst>
          </p:cNvPr>
          <p:cNvSpPr/>
          <p:nvPr/>
        </p:nvSpPr>
        <p:spPr>
          <a:xfrm>
            <a:off x="618619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4" name="Rectangle 33">
            <a:extLst>
              <a:ext uri="{FF2B5EF4-FFF2-40B4-BE49-F238E27FC236}">
                <a16:creationId xmlns:a16="http://schemas.microsoft.com/office/drawing/2014/main" id="{DB3AB357-100E-204E-A06F-194223D869A8}"/>
              </a:ext>
            </a:extLst>
          </p:cNvPr>
          <p:cNvSpPr/>
          <p:nvPr/>
        </p:nvSpPr>
        <p:spPr>
          <a:xfrm>
            <a:off x="670054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5" name="Rectangle 34">
            <a:extLst>
              <a:ext uri="{FF2B5EF4-FFF2-40B4-BE49-F238E27FC236}">
                <a16:creationId xmlns:a16="http://schemas.microsoft.com/office/drawing/2014/main" id="{20396CD7-D19A-F746-BDF5-F5666655C351}"/>
              </a:ext>
            </a:extLst>
          </p:cNvPr>
          <p:cNvSpPr/>
          <p:nvPr/>
        </p:nvSpPr>
        <p:spPr>
          <a:xfrm>
            <a:off x="721489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1843563" y="1739800"/>
            <a:ext cx="4564070" cy="415498"/>
          </a:xfrm>
          <a:prstGeom prst="rect">
            <a:avLst/>
          </a:prstGeom>
          <a:noFill/>
        </p:spPr>
        <p:txBody>
          <a:bodyPr wrap="none" rtlCol="0">
            <a:spAutoFit/>
          </a:bodyPr>
          <a:lstStyle/>
          <a:p>
            <a:pPr defTabSz="685800"/>
            <a:r>
              <a:rPr lang="zh-CN" altLang="en-US" sz="2100" b="1" dirty="0">
                <a:solidFill>
                  <a:prstClr val="black"/>
                </a:solidFill>
                <a:latin typeface="Calibri" panose="020F0502020204030204"/>
              </a:rPr>
              <a:t>回顾</a:t>
            </a:r>
            <a:r>
              <a:rPr lang="en-US" sz="2100" dirty="0">
                <a:solidFill>
                  <a:prstClr val="black"/>
                </a:solidFill>
                <a:latin typeface="Calibri" panose="020F0502020204030204"/>
              </a:rPr>
              <a:t>: </a:t>
            </a:r>
            <a:r>
              <a:rPr lang="zh-CN" altLang="en-US" sz="2100" dirty="0">
                <a:solidFill>
                  <a:prstClr val="black"/>
                </a:solidFill>
                <a:latin typeface="Calibri" panose="020F0502020204030204"/>
              </a:rPr>
              <a:t>归一化</a:t>
            </a:r>
            <a:r>
              <a:rPr lang="en-US" sz="2100" dirty="0">
                <a:solidFill>
                  <a:prstClr val="black"/>
                </a:solidFill>
                <a:latin typeface="Calibri" panose="020F0502020204030204"/>
              </a:rPr>
              <a:t> 3 x 3 </a:t>
            </a:r>
            <a:r>
              <a:rPr lang="zh-CN" altLang="en-US" sz="2100" dirty="0">
                <a:solidFill>
                  <a:prstClr val="black"/>
                </a:solidFill>
                <a:latin typeface="Calibri" panose="020F0502020204030204"/>
              </a:rPr>
              <a:t>卷积</a:t>
            </a:r>
            <a:r>
              <a:rPr lang="en-US" sz="2100" dirty="0">
                <a:solidFill>
                  <a:prstClr val="black"/>
                </a:solidFill>
                <a:latin typeface="Calibri" panose="020F0502020204030204"/>
              </a:rPr>
              <a:t>, </a:t>
            </a:r>
            <a:r>
              <a:rPr lang="zh-CN" altLang="en-US" sz="2100" dirty="0">
                <a:solidFill>
                  <a:prstClr val="black"/>
                </a:solidFill>
                <a:latin typeface="Calibri" panose="020F0502020204030204"/>
              </a:rPr>
              <a:t>步长</a:t>
            </a:r>
            <a:r>
              <a:rPr lang="en-US" sz="2100" dirty="0">
                <a:solidFill>
                  <a:prstClr val="black"/>
                </a:solidFill>
                <a:latin typeface="Calibri" panose="020F0502020204030204"/>
              </a:rPr>
              <a:t> 1, </a:t>
            </a:r>
            <a:r>
              <a:rPr lang="zh-CN" altLang="en-US" sz="2100" dirty="0">
                <a:solidFill>
                  <a:prstClr val="black"/>
                </a:solidFill>
                <a:latin typeface="Calibri" panose="020F0502020204030204"/>
              </a:rPr>
              <a:t>填充</a:t>
            </a:r>
            <a:r>
              <a:rPr lang="en-US" sz="2100" dirty="0">
                <a:solidFill>
                  <a:prstClr val="black"/>
                </a:solidFill>
                <a:latin typeface="Calibri" panose="020F0502020204030204"/>
              </a:rPr>
              <a:t> 1</a:t>
            </a:r>
            <a:endParaRPr lang="en-US" sz="2100" b="1" dirty="0">
              <a:solidFill>
                <a:prstClr val="black"/>
              </a:solidFill>
              <a:latin typeface="Calibri" panose="020F0502020204030204"/>
            </a:endParaRPr>
          </a:p>
        </p:txBody>
      </p:sp>
      <p:sp>
        <p:nvSpPr>
          <p:cNvPr id="37" name="TextBox 36">
            <a:extLst>
              <a:ext uri="{FF2B5EF4-FFF2-40B4-BE49-F238E27FC236}">
                <a16:creationId xmlns:a16="http://schemas.microsoft.com/office/drawing/2014/main" id="{E6A2F8C5-873D-4F4B-9DD1-B6972ECCF67C}"/>
              </a:ext>
            </a:extLst>
          </p:cNvPr>
          <p:cNvSpPr txBox="1"/>
          <p:nvPr/>
        </p:nvSpPr>
        <p:spPr>
          <a:xfrm>
            <a:off x="1416536" y="5015140"/>
            <a:ext cx="1367682" cy="415498"/>
          </a:xfrm>
          <a:prstGeom prst="rect">
            <a:avLst/>
          </a:prstGeom>
          <a:noFill/>
        </p:spPr>
        <p:txBody>
          <a:bodyPr wrap="none" rtlCol="0">
            <a:spAutoFit/>
          </a:bodyPr>
          <a:lstStyle/>
          <a:p>
            <a:pPr defTabSz="685800"/>
            <a:r>
              <a:rPr lang="zh-CN" altLang="en-US" sz="2100" dirty="0">
                <a:solidFill>
                  <a:prstClr val="black"/>
                </a:solidFill>
                <a:latin typeface="Calibri" panose="020F0502020204030204"/>
              </a:rPr>
              <a:t>输入</a:t>
            </a:r>
            <a:r>
              <a:rPr lang="en-US" sz="2100" dirty="0">
                <a:solidFill>
                  <a:prstClr val="black"/>
                </a:solidFill>
                <a:latin typeface="Calibri" panose="020F0502020204030204"/>
              </a:rPr>
              <a:t>: 4 x 4</a:t>
            </a:r>
          </a:p>
        </p:txBody>
      </p:sp>
      <p:sp>
        <p:nvSpPr>
          <p:cNvPr id="38" name="TextBox 37">
            <a:extLst>
              <a:ext uri="{FF2B5EF4-FFF2-40B4-BE49-F238E27FC236}">
                <a16:creationId xmlns:a16="http://schemas.microsoft.com/office/drawing/2014/main" id="{AF7951F5-E887-2641-AA35-102AC8D707F9}"/>
              </a:ext>
            </a:extLst>
          </p:cNvPr>
          <p:cNvSpPr txBox="1"/>
          <p:nvPr/>
        </p:nvSpPr>
        <p:spPr>
          <a:xfrm>
            <a:off x="5915950" y="5015068"/>
            <a:ext cx="1367682" cy="415498"/>
          </a:xfrm>
          <a:prstGeom prst="rect">
            <a:avLst/>
          </a:prstGeom>
          <a:noFill/>
        </p:spPr>
        <p:txBody>
          <a:bodyPr wrap="none" rtlCol="0">
            <a:spAutoFit/>
          </a:bodyPr>
          <a:lstStyle/>
          <a:p>
            <a:pPr defTabSz="685800"/>
            <a:r>
              <a:rPr lang="zh-CN" altLang="en-US" sz="2100" dirty="0">
                <a:solidFill>
                  <a:prstClr val="black"/>
                </a:solidFill>
                <a:latin typeface="Calibri" panose="020F0502020204030204"/>
              </a:rPr>
              <a:t>输出</a:t>
            </a:r>
            <a:r>
              <a:rPr lang="en-US" sz="2100" dirty="0">
                <a:solidFill>
                  <a:prstClr val="black"/>
                </a:solidFill>
                <a:latin typeface="Calibri" panose="020F0502020204030204"/>
              </a:rPr>
              <a:t>: 4 x 4</a:t>
            </a:r>
          </a:p>
        </p:txBody>
      </p:sp>
    </p:spTree>
    <p:extLst>
      <p:ext uri="{BB962C8B-B14F-4D97-AF65-F5344CB8AC3E}">
        <p14:creationId xmlns:p14="http://schemas.microsoft.com/office/powerpoint/2010/main" val="170011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44</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10720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15863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21007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26150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10720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15863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21007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26150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10720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15863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21007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26150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10720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15863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21007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26150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5671840" y="2756690"/>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6186190"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2" name="Rectangle 21">
            <a:extLst>
              <a:ext uri="{FF2B5EF4-FFF2-40B4-BE49-F238E27FC236}">
                <a16:creationId xmlns:a16="http://schemas.microsoft.com/office/drawing/2014/main" id="{95EAEE54-5717-8440-8861-73ED36E7F4A5}"/>
              </a:ext>
            </a:extLst>
          </p:cNvPr>
          <p:cNvSpPr/>
          <p:nvPr/>
        </p:nvSpPr>
        <p:spPr>
          <a:xfrm>
            <a:off x="6700540"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3" name="Rectangle 22">
            <a:extLst>
              <a:ext uri="{FF2B5EF4-FFF2-40B4-BE49-F238E27FC236}">
                <a16:creationId xmlns:a16="http://schemas.microsoft.com/office/drawing/2014/main" id="{30321920-2571-C949-B9DC-59F10E00A222}"/>
              </a:ext>
            </a:extLst>
          </p:cNvPr>
          <p:cNvSpPr/>
          <p:nvPr/>
        </p:nvSpPr>
        <p:spPr>
          <a:xfrm>
            <a:off x="7214890"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567184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618619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6" name="Rectangle 25">
            <a:extLst>
              <a:ext uri="{FF2B5EF4-FFF2-40B4-BE49-F238E27FC236}">
                <a16:creationId xmlns:a16="http://schemas.microsoft.com/office/drawing/2014/main" id="{14A7A378-8C47-3E4A-92C5-1A6705D14F3E}"/>
              </a:ext>
            </a:extLst>
          </p:cNvPr>
          <p:cNvSpPr/>
          <p:nvPr/>
        </p:nvSpPr>
        <p:spPr>
          <a:xfrm>
            <a:off x="670054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7" name="Rectangle 26">
            <a:extLst>
              <a:ext uri="{FF2B5EF4-FFF2-40B4-BE49-F238E27FC236}">
                <a16:creationId xmlns:a16="http://schemas.microsoft.com/office/drawing/2014/main" id="{CB070C9A-F39B-2548-A81C-EB76CD5403B5}"/>
              </a:ext>
            </a:extLst>
          </p:cNvPr>
          <p:cNvSpPr/>
          <p:nvPr/>
        </p:nvSpPr>
        <p:spPr>
          <a:xfrm>
            <a:off x="721489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8" name="Rectangle 27">
            <a:extLst>
              <a:ext uri="{FF2B5EF4-FFF2-40B4-BE49-F238E27FC236}">
                <a16:creationId xmlns:a16="http://schemas.microsoft.com/office/drawing/2014/main" id="{6F984FF2-6715-3A41-8C54-163A138AD1E0}"/>
              </a:ext>
            </a:extLst>
          </p:cNvPr>
          <p:cNvSpPr/>
          <p:nvPr/>
        </p:nvSpPr>
        <p:spPr>
          <a:xfrm>
            <a:off x="567184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9" name="Rectangle 28">
            <a:extLst>
              <a:ext uri="{FF2B5EF4-FFF2-40B4-BE49-F238E27FC236}">
                <a16:creationId xmlns:a16="http://schemas.microsoft.com/office/drawing/2014/main" id="{B96C1779-ADC5-584B-8542-422F65137C84}"/>
              </a:ext>
            </a:extLst>
          </p:cNvPr>
          <p:cNvSpPr/>
          <p:nvPr/>
        </p:nvSpPr>
        <p:spPr>
          <a:xfrm>
            <a:off x="618619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0" name="Rectangle 29">
            <a:extLst>
              <a:ext uri="{FF2B5EF4-FFF2-40B4-BE49-F238E27FC236}">
                <a16:creationId xmlns:a16="http://schemas.microsoft.com/office/drawing/2014/main" id="{18F977EF-60F9-5047-B2B4-EC85B73C177E}"/>
              </a:ext>
            </a:extLst>
          </p:cNvPr>
          <p:cNvSpPr/>
          <p:nvPr/>
        </p:nvSpPr>
        <p:spPr>
          <a:xfrm>
            <a:off x="670054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1" name="Rectangle 30">
            <a:extLst>
              <a:ext uri="{FF2B5EF4-FFF2-40B4-BE49-F238E27FC236}">
                <a16:creationId xmlns:a16="http://schemas.microsoft.com/office/drawing/2014/main" id="{09DDE36F-6B64-154C-AE2D-30EAABA0460F}"/>
              </a:ext>
            </a:extLst>
          </p:cNvPr>
          <p:cNvSpPr/>
          <p:nvPr/>
        </p:nvSpPr>
        <p:spPr>
          <a:xfrm>
            <a:off x="721489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2" name="Rectangle 31">
            <a:extLst>
              <a:ext uri="{FF2B5EF4-FFF2-40B4-BE49-F238E27FC236}">
                <a16:creationId xmlns:a16="http://schemas.microsoft.com/office/drawing/2014/main" id="{9A4B7C94-7B71-C348-AB22-5A3927CF4739}"/>
              </a:ext>
            </a:extLst>
          </p:cNvPr>
          <p:cNvSpPr/>
          <p:nvPr/>
        </p:nvSpPr>
        <p:spPr>
          <a:xfrm>
            <a:off x="567184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3" name="Rectangle 32">
            <a:extLst>
              <a:ext uri="{FF2B5EF4-FFF2-40B4-BE49-F238E27FC236}">
                <a16:creationId xmlns:a16="http://schemas.microsoft.com/office/drawing/2014/main" id="{FF938B16-D5CD-3A45-A85C-AE114DA2901F}"/>
              </a:ext>
            </a:extLst>
          </p:cNvPr>
          <p:cNvSpPr/>
          <p:nvPr/>
        </p:nvSpPr>
        <p:spPr>
          <a:xfrm>
            <a:off x="618619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4" name="Rectangle 33">
            <a:extLst>
              <a:ext uri="{FF2B5EF4-FFF2-40B4-BE49-F238E27FC236}">
                <a16:creationId xmlns:a16="http://schemas.microsoft.com/office/drawing/2014/main" id="{DB3AB357-100E-204E-A06F-194223D869A8}"/>
              </a:ext>
            </a:extLst>
          </p:cNvPr>
          <p:cNvSpPr/>
          <p:nvPr/>
        </p:nvSpPr>
        <p:spPr>
          <a:xfrm>
            <a:off x="670054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5" name="Rectangle 34">
            <a:extLst>
              <a:ext uri="{FF2B5EF4-FFF2-40B4-BE49-F238E27FC236}">
                <a16:creationId xmlns:a16="http://schemas.microsoft.com/office/drawing/2014/main" id="{20396CD7-D19A-F746-BDF5-F5666655C351}"/>
              </a:ext>
            </a:extLst>
          </p:cNvPr>
          <p:cNvSpPr/>
          <p:nvPr/>
        </p:nvSpPr>
        <p:spPr>
          <a:xfrm>
            <a:off x="721489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1843563" y="1739800"/>
            <a:ext cx="4564070" cy="415498"/>
          </a:xfrm>
          <a:prstGeom prst="rect">
            <a:avLst/>
          </a:prstGeom>
          <a:noFill/>
        </p:spPr>
        <p:txBody>
          <a:bodyPr wrap="none" rtlCol="0">
            <a:spAutoFit/>
          </a:bodyPr>
          <a:lstStyle/>
          <a:p>
            <a:pPr defTabSz="685800"/>
            <a:r>
              <a:rPr lang="zh-CN" altLang="en-US" sz="2100" b="1" dirty="0">
                <a:solidFill>
                  <a:prstClr val="black"/>
                </a:solidFill>
              </a:rPr>
              <a:t>回顾</a:t>
            </a:r>
            <a:r>
              <a:rPr lang="en-US" altLang="zh-CN" sz="2100" dirty="0">
                <a:solidFill>
                  <a:prstClr val="black"/>
                </a:solidFill>
              </a:rPr>
              <a:t>: </a:t>
            </a:r>
            <a:r>
              <a:rPr lang="zh-CN" altLang="en-US" sz="2100" dirty="0">
                <a:solidFill>
                  <a:prstClr val="black"/>
                </a:solidFill>
              </a:rPr>
              <a:t>归一化</a:t>
            </a:r>
            <a:r>
              <a:rPr lang="en-US" altLang="zh-CN" sz="2100" dirty="0">
                <a:solidFill>
                  <a:prstClr val="black"/>
                </a:solidFill>
              </a:rPr>
              <a:t> 3 x 3 </a:t>
            </a:r>
            <a:r>
              <a:rPr lang="zh-CN" altLang="en-US" sz="2100" dirty="0">
                <a:solidFill>
                  <a:prstClr val="black"/>
                </a:solidFill>
              </a:rPr>
              <a:t>卷积</a:t>
            </a:r>
            <a:r>
              <a:rPr lang="en-US" altLang="zh-CN" sz="2100" dirty="0">
                <a:solidFill>
                  <a:prstClr val="black"/>
                </a:solidFill>
              </a:rPr>
              <a:t>, </a:t>
            </a:r>
            <a:r>
              <a:rPr lang="zh-CN" altLang="en-US" sz="2100" dirty="0">
                <a:solidFill>
                  <a:prstClr val="black"/>
                </a:solidFill>
              </a:rPr>
              <a:t>步长</a:t>
            </a:r>
            <a:r>
              <a:rPr lang="en-US" altLang="zh-CN" sz="2100" dirty="0">
                <a:solidFill>
                  <a:prstClr val="black"/>
                </a:solidFill>
              </a:rPr>
              <a:t> 1, </a:t>
            </a:r>
            <a:r>
              <a:rPr lang="zh-CN" altLang="en-US" sz="2100" dirty="0">
                <a:solidFill>
                  <a:prstClr val="black"/>
                </a:solidFill>
              </a:rPr>
              <a:t>填充</a:t>
            </a:r>
            <a:r>
              <a:rPr lang="en-US" altLang="zh-CN" sz="2100" dirty="0">
                <a:solidFill>
                  <a:prstClr val="black"/>
                </a:solidFill>
              </a:rPr>
              <a:t> 1</a:t>
            </a:r>
            <a:endParaRPr lang="en-US" altLang="zh-CN" sz="2100" b="1" dirty="0">
              <a:solidFill>
                <a:prstClr val="black"/>
              </a:solidFill>
            </a:endParaRPr>
          </a:p>
        </p:txBody>
      </p:sp>
      <p:sp>
        <p:nvSpPr>
          <p:cNvPr id="37" name="TextBox 36">
            <a:extLst>
              <a:ext uri="{FF2B5EF4-FFF2-40B4-BE49-F238E27FC236}">
                <a16:creationId xmlns:a16="http://schemas.microsoft.com/office/drawing/2014/main" id="{E6A2F8C5-873D-4F4B-9DD1-B6972ECCF67C}"/>
              </a:ext>
            </a:extLst>
          </p:cNvPr>
          <p:cNvSpPr txBox="1"/>
          <p:nvPr/>
        </p:nvSpPr>
        <p:spPr>
          <a:xfrm>
            <a:off x="1416536" y="5015140"/>
            <a:ext cx="1409360" cy="415498"/>
          </a:xfrm>
          <a:prstGeom prst="rect">
            <a:avLst/>
          </a:prstGeom>
          <a:noFill/>
        </p:spPr>
        <p:txBody>
          <a:bodyPr wrap="none" rtlCol="0">
            <a:spAutoFit/>
          </a:bodyPr>
          <a:lstStyle/>
          <a:p>
            <a:pPr defTabSz="685800"/>
            <a:r>
              <a:rPr lang="zh-CN" altLang="en-US" sz="2100" dirty="0">
                <a:solidFill>
                  <a:prstClr val="black"/>
                </a:solidFill>
              </a:rPr>
              <a:t>输入</a:t>
            </a:r>
            <a:r>
              <a:rPr lang="en-US" sz="2100" dirty="0">
                <a:solidFill>
                  <a:prstClr val="black"/>
                </a:solidFill>
                <a:latin typeface="Calibri" panose="020F0502020204030204"/>
              </a:rPr>
              <a:t>: 4 x 4</a:t>
            </a:r>
          </a:p>
        </p:txBody>
      </p:sp>
      <p:sp>
        <p:nvSpPr>
          <p:cNvPr id="38" name="TextBox 37">
            <a:extLst>
              <a:ext uri="{FF2B5EF4-FFF2-40B4-BE49-F238E27FC236}">
                <a16:creationId xmlns:a16="http://schemas.microsoft.com/office/drawing/2014/main" id="{AF7951F5-E887-2641-AA35-102AC8D707F9}"/>
              </a:ext>
            </a:extLst>
          </p:cNvPr>
          <p:cNvSpPr txBox="1"/>
          <p:nvPr/>
        </p:nvSpPr>
        <p:spPr>
          <a:xfrm>
            <a:off x="5915950" y="5015068"/>
            <a:ext cx="1367682" cy="415498"/>
          </a:xfrm>
          <a:prstGeom prst="rect">
            <a:avLst/>
          </a:prstGeom>
          <a:noFill/>
        </p:spPr>
        <p:txBody>
          <a:bodyPr wrap="none" rtlCol="0">
            <a:spAutoFit/>
          </a:bodyPr>
          <a:lstStyle/>
          <a:p>
            <a:pPr defTabSz="685800"/>
            <a:r>
              <a:rPr lang="zh-CN" altLang="en-US" sz="2100" dirty="0">
                <a:solidFill>
                  <a:prstClr val="black"/>
                </a:solidFill>
              </a:rPr>
              <a:t>输出</a:t>
            </a:r>
            <a:r>
              <a:rPr lang="en-US" sz="2100" dirty="0">
                <a:solidFill>
                  <a:prstClr val="black"/>
                </a:solidFill>
                <a:latin typeface="Calibri" panose="020F0502020204030204"/>
              </a:rPr>
              <a:t>: 4 x 4</a:t>
            </a:r>
          </a:p>
        </p:txBody>
      </p:sp>
      <p:sp>
        <p:nvSpPr>
          <p:cNvPr id="39" name="Google Shape;480;p26">
            <a:extLst>
              <a:ext uri="{FF2B5EF4-FFF2-40B4-BE49-F238E27FC236}">
                <a16:creationId xmlns:a16="http://schemas.microsoft.com/office/drawing/2014/main" id="{C89F1E88-6ED2-7548-ACDE-3EAB8719792B}"/>
              </a:ext>
            </a:extLst>
          </p:cNvPr>
          <p:cNvSpPr/>
          <p:nvPr/>
        </p:nvSpPr>
        <p:spPr>
          <a:xfrm>
            <a:off x="572363" y="2246342"/>
            <a:ext cx="1543050" cy="1556124"/>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40" name="Straight Arrow Connector 39">
            <a:extLst>
              <a:ext uri="{FF2B5EF4-FFF2-40B4-BE49-F238E27FC236}">
                <a16:creationId xmlns:a16="http://schemas.microsoft.com/office/drawing/2014/main" id="{66C6E29F-49DF-C94C-9459-6C7E5C722028}"/>
              </a:ext>
            </a:extLst>
          </p:cNvPr>
          <p:cNvCxnSpPr>
            <a:cxnSpLocks/>
          </p:cNvCxnSpPr>
          <p:nvPr/>
        </p:nvCxnSpPr>
        <p:spPr>
          <a:xfrm>
            <a:off x="3543301" y="3106487"/>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960E16E-EA6C-3849-81F5-54C2660E1F82}"/>
              </a:ext>
            </a:extLst>
          </p:cNvPr>
          <p:cNvSpPr txBox="1"/>
          <p:nvPr/>
        </p:nvSpPr>
        <p:spPr>
          <a:xfrm>
            <a:off x="3429796" y="3390302"/>
            <a:ext cx="2057400" cy="830997"/>
          </a:xfrm>
          <a:prstGeom prst="rect">
            <a:avLst/>
          </a:prstGeom>
          <a:noFill/>
        </p:spPr>
        <p:txBody>
          <a:bodyPr wrap="square" rtlCol="0">
            <a:spAutoFit/>
          </a:bodyPr>
          <a:lstStyle/>
          <a:p>
            <a:pPr defTabSz="685800"/>
            <a:r>
              <a:rPr lang="zh-CN" altLang="en-US" sz="2400" dirty="0">
                <a:solidFill>
                  <a:prstClr val="black"/>
                </a:solidFill>
                <a:latin typeface="Calibri" panose="020F0502020204030204"/>
              </a:rPr>
              <a:t>输入和滤波核点乘</a:t>
            </a:r>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3706387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45</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10720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15863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21007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26150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10720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15863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21007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26150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10720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15863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21007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26150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10720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15863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21007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26150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5671840" y="2756690"/>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6186190" y="2756690"/>
            <a:ext cx="514350" cy="514350"/>
          </a:xfrm>
          <a:prstGeom prst="rect">
            <a:avLst/>
          </a:prstGeom>
          <a:solidFill>
            <a:schemeClr val="accent1">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2" name="Rectangle 21">
            <a:extLst>
              <a:ext uri="{FF2B5EF4-FFF2-40B4-BE49-F238E27FC236}">
                <a16:creationId xmlns:a16="http://schemas.microsoft.com/office/drawing/2014/main" id="{95EAEE54-5717-8440-8861-73ED36E7F4A5}"/>
              </a:ext>
            </a:extLst>
          </p:cNvPr>
          <p:cNvSpPr/>
          <p:nvPr/>
        </p:nvSpPr>
        <p:spPr>
          <a:xfrm>
            <a:off x="6700540"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3" name="Rectangle 22">
            <a:extLst>
              <a:ext uri="{FF2B5EF4-FFF2-40B4-BE49-F238E27FC236}">
                <a16:creationId xmlns:a16="http://schemas.microsoft.com/office/drawing/2014/main" id="{30321920-2571-C949-B9DC-59F10E00A222}"/>
              </a:ext>
            </a:extLst>
          </p:cNvPr>
          <p:cNvSpPr/>
          <p:nvPr/>
        </p:nvSpPr>
        <p:spPr>
          <a:xfrm>
            <a:off x="7214890"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567184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618619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6" name="Rectangle 25">
            <a:extLst>
              <a:ext uri="{FF2B5EF4-FFF2-40B4-BE49-F238E27FC236}">
                <a16:creationId xmlns:a16="http://schemas.microsoft.com/office/drawing/2014/main" id="{14A7A378-8C47-3E4A-92C5-1A6705D14F3E}"/>
              </a:ext>
            </a:extLst>
          </p:cNvPr>
          <p:cNvSpPr/>
          <p:nvPr/>
        </p:nvSpPr>
        <p:spPr>
          <a:xfrm>
            <a:off x="670054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7" name="Rectangle 26">
            <a:extLst>
              <a:ext uri="{FF2B5EF4-FFF2-40B4-BE49-F238E27FC236}">
                <a16:creationId xmlns:a16="http://schemas.microsoft.com/office/drawing/2014/main" id="{CB070C9A-F39B-2548-A81C-EB76CD5403B5}"/>
              </a:ext>
            </a:extLst>
          </p:cNvPr>
          <p:cNvSpPr/>
          <p:nvPr/>
        </p:nvSpPr>
        <p:spPr>
          <a:xfrm>
            <a:off x="7214890"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8" name="Rectangle 27">
            <a:extLst>
              <a:ext uri="{FF2B5EF4-FFF2-40B4-BE49-F238E27FC236}">
                <a16:creationId xmlns:a16="http://schemas.microsoft.com/office/drawing/2014/main" id="{6F984FF2-6715-3A41-8C54-163A138AD1E0}"/>
              </a:ext>
            </a:extLst>
          </p:cNvPr>
          <p:cNvSpPr/>
          <p:nvPr/>
        </p:nvSpPr>
        <p:spPr>
          <a:xfrm>
            <a:off x="567184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9" name="Rectangle 28">
            <a:extLst>
              <a:ext uri="{FF2B5EF4-FFF2-40B4-BE49-F238E27FC236}">
                <a16:creationId xmlns:a16="http://schemas.microsoft.com/office/drawing/2014/main" id="{B96C1779-ADC5-584B-8542-422F65137C84}"/>
              </a:ext>
            </a:extLst>
          </p:cNvPr>
          <p:cNvSpPr/>
          <p:nvPr/>
        </p:nvSpPr>
        <p:spPr>
          <a:xfrm>
            <a:off x="618619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0" name="Rectangle 29">
            <a:extLst>
              <a:ext uri="{FF2B5EF4-FFF2-40B4-BE49-F238E27FC236}">
                <a16:creationId xmlns:a16="http://schemas.microsoft.com/office/drawing/2014/main" id="{18F977EF-60F9-5047-B2B4-EC85B73C177E}"/>
              </a:ext>
            </a:extLst>
          </p:cNvPr>
          <p:cNvSpPr/>
          <p:nvPr/>
        </p:nvSpPr>
        <p:spPr>
          <a:xfrm>
            <a:off x="670054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1" name="Rectangle 30">
            <a:extLst>
              <a:ext uri="{FF2B5EF4-FFF2-40B4-BE49-F238E27FC236}">
                <a16:creationId xmlns:a16="http://schemas.microsoft.com/office/drawing/2014/main" id="{09DDE36F-6B64-154C-AE2D-30EAABA0460F}"/>
              </a:ext>
            </a:extLst>
          </p:cNvPr>
          <p:cNvSpPr/>
          <p:nvPr/>
        </p:nvSpPr>
        <p:spPr>
          <a:xfrm>
            <a:off x="7214890"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2" name="Rectangle 31">
            <a:extLst>
              <a:ext uri="{FF2B5EF4-FFF2-40B4-BE49-F238E27FC236}">
                <a16:creationId xmlns:a16="http://schemas.microsoft.com/office/drawing/2014/main" id="{9A4B7C94-7B71-C348-AB22-5A3927CF4739}"/>
              </a:ext>
            </a:extLst>
          </p:cNvPr>
          <p:cNvSpPr/>
          <p:nvPr/>
        </p:nvSpPr>
        <p:spPr>
          <a:xfrm>
            <a:off x="567184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3" name="Rectangle 32">
            <a:extLst>
              <a:ext uri="{FF2B5EF4-FFF2-40B4-BE49-F238E27FC236}">
                <a16:creationId xmlns:a16="http://schemas.microsoft.com/office/drawing/2014/main" id="{FF938B16-D5CD-3A45-A85C-AE114DA2901F}"/>
              </a:ext>
            </a:extLst>
          </p:cNvPr>
          <p:cNvSpPr/>
          <p:nvPr/>
        </p:nvSpPr>
        <p:spPr>
          <a:xfrm>
            <a:off x="618619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4" name="Rectangle 33">
            <a:extLst>
              <a:ext uri="{FF2B5EF4-FFF2-40B4-BE49-F238E27FC236}">
                <a16:creationId xmlns:a16="http://schemas.microsoft.com/office/drawing/2014/main" id="{DB3AB357-100E-204E-A06F-194223D869A8}"/>
              </a:ext>
            </a:extLst>
          </p:cNvPr>
          <p:cNvSpPr/>
          <p:nvPr/>
        </p:nvSpPr>
        <p:spPr>
          <a:xfrm>
            <a:off x="670054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5" name="Rectangle 34">
            <a:extLst>
              <a:ext uri="{FF2B5EF4-FFF2-40B4-BE49-F238E27FC236}">
                <a16:creationId xmlns:a16="http://schemas.microsoft.com/office/drawing/2014/main" id="{20396CD7-D19A-F746-BDF5-F5666655C351}"/>
              </a:ext>
            </a:extLst>
          </p:cNvPr>
          <p:cNvSpPr/>
          <p:nvPr/>
        </p:nvSpPr>
        <p:spPr>
          <a:xfrm>
            <a:off x="7214890"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1843563" y="1739800"/>
            <a:ext cx="4564070" cy="415498"/>
          </a:xfrm>
          <a:prstGeom prst="rect">
            <a:avLst/>
          </a:prstGeom>
          <a:noFill/>
        </p:spPr>
        <p:txBody>
          <a:bodyPr wrap="none" rtlCol="0">
            <a:spAutoFit/>
          </a:bodyPr>
          <a:lstStyle/>
          <a:p>
            <a:pPr defTabSz="685800"/>
            <a:r>
              <a:rPr lang="zh-CN" altLang="en-US" sz="2100" b="1" dirty="0">
                <a:solidFill>
                  <a:prstClr val="black"/>
                </a:solidFill>
              </a:rPr>
              <a:t>回顾</a:t>
            </a:r>
            <a:r>
              <a:rPr lang="en-US" altLang="zh-CN" sz="2100" dirty="0">
                <a:solidFill>
                  <a:prstClr val="black"/>
                </a:solidFill>
              </a:rPr>
              <a:t>: </a:t>
            </a:r>
            <a:r>
              <a:rPr lang="zh-CN" altLang="en-US" sz="2100" dirty="0">
                <a:solidFill>
                  <a:prstClr val="black"/>
                </a:solidFill>
              </a:rPr>
              <a:t>归一化</a:t>
            </a:r>
            <a:r>
              <a:rPr lang="en-US" altLang="zh-CN" sz="2100" dirty="0">
                <a:solidFill>
                  <a:prstClr val="black"/>
                </a:solidFill>
              </a:rPr>
              <a:t> 3 x 3 </a:t>
            </a:r>
            <a:r>
              <a:rPr lang="zh-CN" altLang="en-US" sz="2100" dirty="0">
                <a:solidFill>
                  <a:prstClr val="black"/>
                </a:solidFill>
              </a:rPr>
              <a:t>卷积</a:t>
            </a:r>
            <a:r>
              <a:rPr lang="en-US" altLang="zh-CN" sz="2100" dirty="0">
                <a:solidFill>
                  <a:prstClr val="black"/>
                </a:solidFill>
              </a:rPr>
              <a:t>, </a:t>
            </a:r>
            <a:r>
              <a:rPr lang="zh-CN" altLang="en-US" sz="2100" dirty="0">
                <a:solidFill>
                  <a:prstClr val="black"/>
                </a:solidFill>
              </a:rPr>
              <a:t>步长</a:t>
            </a:r>
            <a:r>
              <a:rPr lang="en-US" altLang="zh-CN" sz="2100" dirty="0">
                <a:solidFill>
                  <a:prstClr val="black"/>
                </a:solidFill>
              </a:rPr>
              <a:t> 1, </a:t>
            </a:r>
            <a:r>
              <a:rPr lang="zh-CN" altLang="en-US" sz="2100" dirty="0">
                <a:solidFill>
                  <a:prstClr val="black"/>
                </a:solidFill>
              </a:rPr>
              <a:t>填充</a:t>
            </a:r>
            <a:r>
              <a:rPr lang="en-US" altLang="zh-CN" sz="2100" dirty="0">
                <a:solidFill>
                  <a:prstClr val="black"/>
                </a:solidFill>
              </a:rPr>
              <a:t> 1</a:t>
            </a:r>
            <a:endParaRPr lang="en-US" altLang="zh-CN" sz="2100" b="1" dirty="0">
              <a:solidFill>
                <a:prstClr val="black"/>
              </a:solidFill>
            </a:endParaRPr>
          </a:p>
        </p:txBody>
      </p:sp>
      <p:sp>
        <p:nvSpPr>
          <p:cNvPr id="37" name="TextBox 36">
            <a:extLst>
              <a:ext uri="{FF2B5EF4-FFF2-40B4-BE49-F238E27FC236}">
                <a16:creationId xmlns:a16="http://schemas.microsoft.com/office/drawing/2014/main" id="{E6A2F8C5-873D-4F4B-9DD1-B6972ECCF67C}"/>
              </a:ext>
            </a:extLst>
          </p:cNvPr>
          <p:cNvSpPr txBox="1"/>
          <p:nvPr/>
        </p:nvSpPr>
        <p:spPr>
          <a:xfrm>
            <a:off x="1416536" y="5015140"/>
            <a:ext cx="1409360" cy="415498"/>
          </a:xfrm>
          <a:prstGeom prst="rect">
            <a:avLst/>
          </a:prstGeom>
          <a:noFill/>
        </p:spPr>
        <p:txBody>
          <a:bodyPr wrap="none" rtlCol="0">
            <a:spAutoFit/>
          </a:bodyPr>
          <a:lstStyle/>
          <a:p>
            <a:pPr defTabSz="685800"/>
            <a:r>
              <a:rPr lang="zh-CN" altLang="en-US" sz="2100" dirty="0">
                <a:solidFill>
                  <a:prstClr val="black"/>
                </a:solidFill>
              </a:rPr>
              <a:t>输入</a:t>
            </a:r>
            <a:r>
              <a:rPr lang="en-US" sz="2100" dirty="0">
                <a:solidFill>
                  <a:prstClr val="black"/>
                </a:solidFill>
                <a:latin typeface="Calibri" panose="020F0502020204030204"/>
              </a:rPr>
              <a:t>: 4 x 4</a:t>
            </a:r>
          </a:p>
        </p:txBody>
      </p:sp>
      <p:sp>
        <p:nvSpPr>
          <p:cNvPr id="38" name="TextBox 37">
            <a:extLst>
              <a:ext uri="{FF2B5EF4-FFF2-40B4-BE49-F238E27FC236}">
                <a16:creationId xmlns:a16="http://schemas.microsoft.com/office/drawing/2014/main" id="{AF7951F5-E887-2641-AA35-102AC8D707F9}"/>
              </a:ext>
            </a:extLst>
          </p:cNvPr>
          <p:cNvSpPr txBox="1"/>
          <p:nvPr/>
        </p:nvSpPr>
        <p:spPr>
          <a:xfrm>
            <a:off x="5915950" y="5015068"/>
            <a:ext cx="1367682" cy="415498"/>
          </a:xfrm>
          <a:prstGeom prst="rect">
            <a:avLst/>
          </a:prstGeom>
          <a:noFill/>
        </p:spPr>
        <p:txBody>
          <a:bodyPr wrap="none" rtlCol="0">
            <a:spAutoFit/>
          </a:bodyPr>
          <a:lstStyle/>
          <a:p>
            <a:pPr defTabSz="685800"/>
            <a:r>
              <a:rPr lang="zh-CN" altLang="en-US" sz="2100" dirty="0">
                <a:solidFill>
                  <a:prstClr val="black"/>
                </a:solidFill>
              </a:rPr>
              <a:t>输出</a:t>
            </a:r>
            <a:r>
              <a:rPr lang="en-US" sz="2100" dirty="0">
                <a:solidFill>
                  <a:prstClr val="black"/>
                </a:solidFill>
                <a:latin typeface="Calibri" panose="020F0502020204030204"/>
              </a:rPr>
              <a:t>: 4 x 4</a:t>
            </a:r>
          </a:p>
        </p:txBody>
      </p:sp>
      <p:sp>
        <p:nvSpPr>
          <p:cNvPr id="39" name="Google Shape;480;p26">
            <a:extLst>
              <a:ext uri="{FF2B5EF4-FFF2-40B4-BE49-F238E27FC236}">
                <a16:creationId xmlns:a16="http://schemas.microsoft.com/office/drawing/2014/main" id="{C89F1E88-6ED2-7548-ACDE-3EAB8719792B}"/>
              </a:ext>
            </a:extLst>
          </p:cNvPr>
          <p:cNvSpPr/>
          <p:nvPr/>
        </p:nvSpPr>
        <p:spPr>
          <a:xfrm>
            <a:off x="572363" y="2246342"/>
            <a:ext cx="1543050" cy="1556124"/>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40" name="Straight Arrow Connector 39">
            <a:extLst>
              <a:ext uri="{FF2B5EF4-FFF2-40B4-BE49-F238E27FC236}">
                <a16:creationId xmlns:a16="http://schemas.microsoft.com/office/drawing/2014/main" id="{66C6E29F-49DF-C94C-9459-6C7E5C722028}"/>
              </a:ext>
            </a:extLst>
          </p:cNvPr>
          <p:cNvCxnSpPr>
            <a:cxnSpLocks/>
          </p:cNvCxnSpPr>
          <p:nvPr/>
        </p:nvCxnSpPr>
        <p:spPr>
          <a:xfrm>
            <a:off x="3543301" y="3106487"/>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960E16E-EA6C-3849-81F5-54C2660E1F82}"/>
              </a:ext>
            </a:extLst>
          </p:cNvPr>
          <p:cNvSpPr txBox="1"/>
          <p:nvPr/>
        </p:nvSpPr>
        <p:spPr>
          <a:xfrm>
            <a:off x="3429796" y="3390302"/>
            <a:ext cx="2057400" cy="830997"/>
          </a:xfrm>
          <a:prstGeom prst="rect">
            <a:avLst/>
          </a:prstGeom>
          <a:noFill/>
        </p:spPr>
        <p:txBody>
          <a:bodyPr wrap="square" rtlCol="0">
            <a:spAutoFit/>
          </a:bodyPr>
          <a:lstStyle/>
          <a:p>
            <a:pPr defTabSz="685800"/>
            <a:r>
              <a:rPr lang="zh-CN" altLang="en-US" sz="2400" dirty="0">
                <a:solidFill>
                  <a:prstClr val="black"/>
                </a:solidFill>
              </a:rPr>
              <a:t>输入和滤波核点乘</a:t>
            </a:r>
            <a:endParaRPr lang="en-US" altLang="zh-CN" sz="2400" dirty="0">
              <a:solidFill>
                <a:prstClr val="black"/>
              </a:solidFill>
            </a:endParaRPr>
          </a:p>
        </p:txBody>
      </p:sp>
      <p:sp>
        <p:nvSpPr>
          <p:cNvPr id="43" name="Google Shape;480;p26">
            <a:extLst>
              <a:ext uri="{FF2B5EF4-FFF2-40B4-BE49-F238E27FC236}">
                <a16:creationId xmlns:a16="http://schemas.microsoft.com/office/drawing/2014/main" id="{385097C8-840A-CD46-B202-E62C0148713F}"/>
              </a:ext>
            </a:extLst>
          </p:cNvPr>
          <p:cNvSpPr/>
          <p:nvPr/>
        </p:nvSpPr>
        <p:spPr>
          <a:xfrm>
            <a:off x="1073674" y="2235803"/>
            <a:ext cx="1543050" cy="1556124"/>
          </a:xfrm>
          <a:prstGeom prst="rect">
            <a:avLst/>
          </a:prstGeom>
          <a:noFill/>
          <a:ln w="3810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Tree>
    <p:extLst>
      <p:ext uri="{BB962C8B-B14F-4D97-AF65-F5344CB8AC3E}">
        <p14:creationId xmlns:p14="http://schemas.microsoft.com/office/powerpoint/2010/main" val="3087434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46</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10720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15863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21007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26150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10720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15863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21007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26150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10720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15863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21007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26150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10720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15863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21007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26150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6178639"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6692989"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6178639"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6692989"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1843563" y="1739800"/>
            <a:ext cx="4564070" cy="415498"/>
          </a:xfrm>
          <a:prstGeom prst="rect">
            <a:avLst/>
          </a:prstGeom>
          <a:noFill/>
        </p:spPr>
        <p:txBody>
          <a:bodyPr wrap="none" rtlCol="0">
            <a:spAutoFit/>
          </a:bodyPr>
          <a:lstStyle/>
          <a:p>
            <a:pPr defTabSz="685800"/>
            <a:r>
              <a:rPr lang="zh-CN" altLang="en-US" sz="2100" b="1" dirty="0">
                <a:solidFill>
                  <a:prstClr val="black"/>
                </a:solidFill>
              </a:rPr>
              <a:t>回顾</a:t>
            </a:r>
            <a:r>
              <a:rPr lang="en-US" altLang="zh-CN" sz="2100" dirty="0">
                <a:solidFill>
                  <a:prstClr val="black"/>
                </a:solidFill>
              </a:rPr>
              <a:t>: </a:t>
            </a:r>
            <a:r>
              <a:rPr lang="zh-CN" altLang="en-US" sz="2100" dirty="0">
                <a:solidFill>
                  <a:prstClr val="black"/>
                </a:solidFill>
              </a:rPr>
              <a:t>归一化</a:t>
            </a:r>
            <a:r>
              <a:rPr lang="en-US" altLang="zh-CN" sz="2100" dirty="0">
                <a:solidFill>
                  <a:prstClr val="black"/>
                </a:solidFill>
              </a:rPr>
              <a:t> 3 x 3 </a:t>
            </a:r>
            <a:r>
              <a:rPr lang="zh-CN" altLang="en-US" sz="2100" dirty="0">
                <a:solidFill>
                  <a:prstClr val="black"/>
                </a:solidFill>
              </a:rPr>
              <a:t>卷积</a:t>
            </a:r>
            <a:r>
              <a:rPr lang="en-US" altLang="zh-CN" sz="2100" dirty="0">
                <a:solidFill>
                  <a:prstClr val="black"/>
                </a:solidFill>
              </a:rPr>
              <a:t>, </a:t>
            </a:r>
            <a:r>
              <a:rPr lang="zh-CN" altLang="en-US" sz="2100" dirty="0">
                <a:solidFill>
                  <a:prstClr val="black"/>
                </a:solidFill>
              </a:rPr>
              <a:t>步长</a:t>
            </a:r>
            <a:r>
              <a:rPr lang="en-US" altLang="zh-CN" sz="2100" dirty="0">
                <a:solidFill>
                  <a:prstClr val="black"/>
                </a:solidFill>
              </a:rPr>
              <a:t> 1, </a:t>
            </a:r>
            <a:r>
              <a:rPr lang="zh-CN" altLang="en-US" sz="2100" dirty="0">
                <a:solidFill>
                  <a:prstClr val="black"/>
                </a:solidFill>
              </a:rPr>
              <a:t>填充</a:t>
            </a:r>
            <a:r>
              <a:rPr lang="en-US" altLang="zh-CN" sz="2100" dirty="0">
                <a:solidFill>
                  <a:prstClr val="black"/>
                </a:solidFill>
              </a:rPr>
              <a:t> 1</a:t>
            </a:r>
            <a:endParaRPr lang="en-US" altLang="zh-CN" sz="2100" b="1" dirty="0">
              <a:solidFill>
                <a:prstClr val="black"/>
              </a:solidFill>
            </a:endParaRPr>
          </a:p>
        </p:txBody>
      </p:sp>
      <p:sp>
        <p:nvSpPr>
          <p:cNvPr id="37" name="TextBox 36">
            <a:extLst>
              <a:ext uri="{FF2B5EF4-FFF2-40B4-BE49-F238E27FC236}">
                <a16:creationId xmlns:a16="http://schemas.microsoft.com/office/drawing/2014/main" id="{E6A2F8C5-873D-4F4B-9DD1-B6972ECCF67C}"/>
              </a:ext>
            </a:extLst>
          </p:cNvPr>
          <p:cNvSpPr txBox="1"/>
          <p:nvPr/>
        </p:nvSpPr>
        <p:spPr>
          <a:xfrm>
            <a:off x="1416536" y="5015140"/>
            <a:ext cx="1409360" cy="415498"/>
          </a:xfrm>
          <a:prstGeom prst="rect">
            <a:avLst/>
          </a:prstGeom>
          <a:noFill/>
        </p:spPr>
        <p:txBody>
          <a:bodyPr wrap="none" rtlCol="0">
            <a:spAutoFit/>
          </a:bodyPr>
          <a:lstStyle/>
          <a:p>
            <a:pPr defTabSz="685800"/>
            <a:r>
              <a:rPr lang="zh-CN" altLang="en-US" sz="2100" dirty="0">
                <a:solidFill>
                  <a:prstClr val="black"/>
                </a:solidFill>
              </a:rPr>
              <a:t>输入</a:t>
            </a:r>
            <a:r>
              <a:rPr lang="en-US" sz="2100" dirty="0">
                <a:solidFill>
                  <a:prstClr val="black"/>
                </a:solidFill>
                <a:latin typeface="Calibri" panose="020F0502020204030204"/>
              </a:rPr>
              <a:t>: 4 x 4</a:t>
            </a:r>
          </a:p>
        </p:txBody>
      </p:sp>
      <p:sp>
        <p:nvSpPr>
          <p:cNvPr id="38" name="TextBox 37">
            <a:extLst>
              <a:ext uri="{FF2B5EF4-FFF2-40B4-BE49-F238E27FC236}">
                <a16:creationId xmlns:a16="http://schemas.microsoft.com/office/drawing/2014/main" id="{AF7951F5-E887-2641-AA35-102AC8D707F9}"/>
              </a:ext>
            </a:extLst>
          </p:cNvPr>
          <p:cNvSpPr txBox="1"/>
          <p:nvPr/>
        </p:nvSpPr>
        <p:spPr>
          <a:xfrm>
            <a:off x="5915950" y="5015068"/>
            <a:ext cx="1367682" cy="415498"/>
          </a:xfrm>
          <a:prstGeom prst="rect">
            <a:avLst/>
          </a:prstGeom>
          <a:noFill/>
        </p:spPr>
        <p:txBody>
          <a:bodyPr wrap="none" rtlCol="0">
            <a:spAutoFit/>
          </a:bodyPr>
          <a:lstStyle/>
          <a:p>
            <a:pPr defTabSz="685800"/>
            <a:r>
              <a:rPr lang="zh-CN" altLang="en-US" sz="2100" dirty="0">
                <a:solidFill>
                  <a:prstClr val="black"/>
                </a:solidFill>
              </a:rPr>
              <a:t>输出</a:t>
            </a:r>
            <a:r>
              <a:rPr lang="en-US" sz="2100" dirty="0">
                <a:solidFill>
                  <a:prstClr val="black"/>
                </a:solidFill>
                <a:latin typeface="Calibri" panose="020F0502020204030204"/>
              </a:rPr>
              <a:t>: 2 x 2</a:t>
            </a:r>
          </a:p>
        </p:txBody>
      </p:sp>
      <p:cxnSp>
        <p:nvCxnSpPr>
          <p:cNvPr id="40" name="Straight Arrow Connector 39">
            <a:extLst>
              <a:ext uri="{FF2B5EF4-FFF2-40B4-BE49-F238E27FC236}">
                <a16:creationId xmlns:a16="http://schemas.microsoft.com/office/drawing/2014/main" id="{66C6E29F-49DF-C94C-9459-6C7E5C722028}"/>
              </a:ext>
            </a:extLst>
          </p:cNvPr>
          <p:cNvCxnSpPr>
            <a:cxnSpLocks/>
          </p:cNvCxnSpPr>
          <p:nvPr/>
        </p:nvCxnSpPr>
        <p:spPr>
          <a:xfrm>
            <a:off x="3543301" y="3106487"/>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72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47</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10720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15863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21007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26150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10720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15863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21007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26150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10720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15863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21007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26150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10720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15863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21007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26150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6178639" y="3271040"/>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6692989"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6178639"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6692989"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1843563" y="1739800"/>
            <a:ext cx="4564070" cy="415498"/>
          </a:xfrm>
          <a:prstGeom prst="rect">
            <a:avLst/>
          </a:prstGeom>
          <a:noFill/>
        </p:spPr>
        <p:txBody>
          <a:bodyPr wrap="none" rtlCol="0">
            <a:spAutoFit/>
          </a:bodyPr>
          <a:lstStyle/>
          <a:p>
            <a:pPr defTabSz="685800"/>
            <a:r>
              <a:rPr lang="zh-CN" altLang="en-US" sz="2100" b="1" dirty="0">
                <a:solidFill>
                  <a:prstClr val="black"/>
                </a:solidFill>
              </a:rPr>
              <a:t>回顾</a:t>
            </a:r>
            <a:r>
              <a:rPr lang="en-US" altLang="zh-CN" sz="2100" dirty="0">
                <a:solidFill>
                  <a:prstClr val="black"/>
                </a:solidFill>
              </a:rPr>
              <a:t>: </a:t>
            </a:r>
            <a:r>
              <a:rPr lang="zh-CN" altLang="en-US" sz="2100" dirty="0">
                <a:solidFill>
                  <a:prstClr val="black"/>
                </a:solidFill>
              </a:rPr>
              <a:t>归一化</a:t>
            </a:r>
            <a:r>
              <a:rPr lang="en-US" altLang="zh-CN" sz="2100" dirty="0">
                <a:solidFill>
                  <a:prstClr val="black"/>
                </a:solidFill>
              </a:rPr>
              <a:t> 3 x 3 </a:t>
            </a:r>
            <a:r>
              <a:rPr lang="zh-CN" altLang="en-US" sz="2100" dirty="0">
                <a:solidFill>
                  <a:prstClr val="black"/>
                </a:solidFill>
              </a:rPr>
              <a:t>卷积</a:t>
            </a:r>
            <a:r>
              <a:rPr lang="en-US" altLang="zh-CN" sz="2100" dirty="0">
                <a:solidFill>
                  <a:prstClr val="black"/>
                </a:solidFill>
              </a:rPr>
              <a:t>, </a:t>
            </a:r>
            <a:r>
              <a:rPr lang="zh-CN" altLang="en-US" sz="2100" dirty="0">
                <a:solidFill>
                  <a:prstClr val="black"/>
                </a:solidFill>
              </a:rPr>
              <a:t>步长</a:t>
            </a:r>
            <a:r>
              <a:rPr lang="en-US" altLang="zh-CN" sz="2100" dirty="0">
                <a:solidFill>
                  <a:prstClr val="black"/>
                </a:solidFill>
              </a:rPr>
              <a:t> 1, </a:t>
            </a:r>
            <a:r>
              <a:rPr lang="zh-CN" altLang="en-US" sz="2100" dirty="0">
                <a:solidFill>
                  <a:prstClr val="black"/>
                </a:solidFill>
              </a:rPr>
              <a:t>填充</a:t>
            </a:r>
            <a:r>
              <a:rPr lang="en-US" altLang="zh-CN" sz="2100" dirty="0">
                <a:solidFill>
                  <a:prstClr val="black"/>
                </a:solidFill>
              </a:rPr>
              <a:t> 1</a:t>
            </a:r>
            <a:endParaRPr lang="en-US" altLang="zh-CN" sz="2100" b="1" dirty="0">
              <a:solidFill>
                <a:prstClr val="black"/>
              </a:solidFill>
            </a:endParaRPr>
          </a:p>
        </p:txBody>
      </p:sp>
      <p:sp>
        <p:nvSpPr>
          <p:cNvPr id="37" name="TextBox 36">
            <a:extLst>
              <a:ext uri="{FF2B5EF4-FFF2-40B4-BE49-F238E27FC236}">
                <a16:creationId xmlns:a16="http://schemas.microsoft.com/office/drawing/2014/main" id="{E6A2F8C5-873D-4F4B-9DD1-B6972ECCF67C}"/>
              </a:ext>
            </a:extLst>
          </p:cNvPr>
          <p:cNvSpPr txBox="1"/>
          <p:nvPr/>
        </p:nvSpPr>
        <p:spPr>
          <a:xfrm>
            <a:off x="1416536" y="5015140"/>
            <a:ext cx="1409360" cy="415498"/>
          </a:xfrm>
          <a:prstGeom prst="rect">
            <a:avLst/>
          </a:prstGeom>
          <a:noFill/>
        </p:spPr>
        <p:txBody>
          <a:bodyPr wrap="none" rtlCol="0">
            <a:spAutoFit/>
          </a:bodyPr>
          <a:lstStyle/>
          <a:p>
            <a:pPr defTabSz="685800"/>
            <a:r>
              <a:rPr lang="zh-CN" altLang="en-US" sz="2100" dirty="0">
                <a:solidFill>
                  <a:prstClr val="black"/>
                </a:solidFill>
              </a:rPr>
              <a:t>输入</a:t>
            </a:r>
            <a:r>
              <a:rPr lang="en-US" sz="2100" dirty="0">
                <a:solidFill>
                  <a:prstClr val="black"/>
                </a:solidFill>
                <a:latin typeface="Calibri" panose="020F0502020204030204"/>
              </a:rPr>
              <a:t>: 4 x 4</a:t>
            </a:r>
          </a:p>
        </p:txBody>
      </p:sp>
      <p:sp>
        <p:nvSpPr>
          <p:cNvPr id="38" name="TextBox 37">
            <a:extLst>
              <a:ext uri="{FF2B5EF4-FFF2-40B4-BE49-F238E27FC236}">
                <a16:creationId xmlns:a16="http://schemas.microsoft.com/office/drawing/2014/main" id="{AF7951F5-E887-2641-AA35-102AC8D707F9}"/>
              </a:ext>
            </a:extLst>
          </p:cNvPr>
          <p:cNvSpPr txBox="1"/>
          <p:nvPr/>
        </p:nvSpPr>
        <p:spPr>
          <a:xfrm>
            <a:off x="5915950" y="5015068"/>
            <a:ext cx="1367682" cy="415498"/>
          </a:xfrm>
          <a:prstGeom prst="rect">
            <a:avLst/>
          </a:prstGeom>
          <a:noFill/>
        </p:spPr>
        <p:txBody>
          <a:bodyPr wrap="none" rtlCol="0">
            <a:spAutoFit/>
          </a:bodyPr>
          <a:lstStyle/>
          <a:p>
            <a:pPr defTabSz="685800"/>
            <a:r>
              <a:rPr lang="zh-CN" altLang="en-US" sz="2100" dirty="0">
                <a:solidFill>
                  <a:prstClr val="black"/>
                </a:solidFill>
              </a:rPr>
              <a:t>输出</a:t>
            </a:r>
            <a:r>
              <a:rPr lang="en-US" sz="2100" dirty="0">
                <a:solidFill>
                  <a:prstClr val="black"/>
                </a:solidFill>
                <a:latin typeface="Calibri" panose="020F0502020204030204"/>
              </a:rPr>
              <a:t>: 2 x 2</a:t>
            </a:r>
          </a:p>
        </p:txBody>
      </p:sp>
      <p:sp>
        <p:nvSpPr>
          <p:cNvPr id="28" name="Google Shape;480;p26">
            <a:extLst>
              <a:ext uri="{FF2B5EF4-FFF2-40B4-BE49-F238E27FC236}">
                <a16:creationId xmlns:a16="http://schemas.microsoft.com/office/drawing/2014/main" id="{61BC3EB1-A192-8B4C-A530-F9F13E5E7E81}"/>
              </a:ext>
            </a:extLst>
          </p:cNvPr>
          <p:cNvSpPr/>
          <p:nvPr/>
        </p:nvSpPr>
        <p:spPr>
          <a:xfrm>
            <a:off x="572363" y="2246342"/>
            <a:ext cx="1543050" cy="1556124"/>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29" name="Straight Arrow Connector 28">
            <a:extLst>
              <a:ext uri="{FF2B5EF4-FFF2-40B4-BE49-F238E27FC236}">
                <a16:creationId xmlns:a16="http://schemas.microsoft.com/office/drawing/2014/main" id="{5F652813-A626-784E-96BA-CE539BA00F0B}"/>
              </a:ext>
            </a:extLst>
          </p:cNvPr>
          <p:cNvCxnSpPr>
            <a:cxnSpLocks/>
          </p:cNvCxnSpPr>
          <p:nvPr/>
        </p:nvCxnSpPr>
        <p:spPr>
          <a:xfrm>
            <a:off x="3543301" y="3106487"/>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BC32E1-4CA6-654F-8BB2-188D1C68900E}"/>
              </a:ext>
            </a:extLst>
          </p:cNvPr>
          <p:cNvSpPr txBox="1"/>
          <p:nvPr/>
        </p:nvSpPr>
        <p:spPr>
          <a:xfrm>
            <a:off x="3429796" y="3390302"/>
            <a:ext cx="2057400" cy="830997"/>
          </a:xfrm>
          <a:prstGeom prst="rect">
            <a:avLst/>
          </a:prstGeom>
          <a:noFill/>
        </p:spPr>
        <p:txBody>
          <a:bodyPr wrap="square" rtlCol="0">
            <a:spAutoFit/>
          </a:bodyPr>
          <a:lstStyle/>
          <a:p>
            <a:pPr defTabSz="685800"/>
            <a:r>
              <a:rPr lang="zh-CN" altLang="en-US" sz="2400" dirty="0">
                <a:solidFill>
                  <a:prstClr val="black"/>
                </a:solidFill>
              </a:rPr>
              <a:t>输入和滤波核点乘</a:t>
            </a:r>
            <a:endParaRPr lang="en-US" altLang="zh-CN" sz="2400" dirty="0">
              <a:solidFill>
                <a:prstClr val="black"/>
              </a:solidFill>
            </a:endParaRPr>
          </a:p>
        </p:txBody>
      </p:sp>
    </p:spTree>
    <p:extLst>
      <p:ext uri="{BB962C8B-B14F-4D97-AF65-F5344CB8AC3E}">
        <p14:creationId xmlns:p14="http://schemas.microsoft.com/office/powerpoint/2010/main" val="3408056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48</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10720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15863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21007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26150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10720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15863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21007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26150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10720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15863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21007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26150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10720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15863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21007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26150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6178639" y="3271040"/>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6692989" y="3271040"/>
            <a:ext cx="514350" cy="514350"/>
          </a:xfrm>
          <a:prstGeom prst="rect">
            <a:avLst/>
          </a:prstGeom>
          <a:solidFill>
            <a:schemeClr val="accent1">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6178639"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6692989"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1843563" y="1739800"/>
            <a:ext cx="4564070" cy="415498"/>
          </a:xfrm>
          <a:prstGeom prst="rect">
            <a:avLst/>
          </a:prstGeom>
          <a:noFill/>
        </p:spPr>
        <p:txBody>
          <a:bodyPr wrap="none" rtlCol="0">
            <a:spAutoFit/>
          </a:bodyPr>
          <a:lstStyle/>
          <a:p>
            <a:pPr defTabSz="685800"/>
            <a:r>
              <a:rPr lang="zh-CN" altLang="en-US" sz="2100" b="1" dirty="0">
                <a:solidFill>
                  <a:prstClr val="black"/>
                </a:solidFill>
              </a:rPr>
              <a:t>回顾</a:t>
            </a:r>
            <a:r>
              <a:rPr lang="en-US" altLang="zh-CN" sz="2100" dirty="0">
                <a:solidFill>
                  <a:prstClr val="black"/>
                </a:solidFill>
              </a:rPr>
              <a:t>: </a:t>
            </a:r>
            <a:r>
              <a:rPr lang="zh-CN" altLang="en-US" sz="2100" dirty="0">
                <a:solidFill>
                  <a:prstClr val="black"/>
                </a:solidFill>
              </a:rPr>
              <a:t>归一化</a:t>
            </a:r>
            <a:r>
              <a:rPr lang="en-US" altLang="zh-CN" sz="2100" dirty="0">
                <a:solidFill>
                  <a:prstClr val="black"/>
                </a:solidFill>
              </a:rPr>
              <a:t> 3 x 3 </a:t>
            </a:r>
            <a:r>
              <a:rPr lang="zh-CN" altLang="en-US" sz="2100" dirty="0">
                <a:solidFill>
                  <a:prstClr val="black"/>
                </a:solidFill>
              </a:rPr>
              <a:t>卷积</a:t>
            </a:r>
            <a:r>
              <a:rPr lang="en-US" altLang="zh-CN" sz="2100" dirty="0">
                <a:solidFill>
                  <a:prstClr val="black"/>
                </a:solidFill>
              </a:rPr>
              <a:t>, </a:t>
            </a:r>
            <a:r>
              <a:rPr lang="zh-CN" altLang="en-US" sz="2100" dirty="0">
                <a:solidFill>
                  <a:prstClr val="black"/>
                </a:solidFill>
              </a:rPr>
              <a:t>步长</a:t>
            </a:r>
            <a:r>
              <a:rPr lang="en-US" altLang="zh-CN" sz="2100" dirty="0">
                <a:solidFill>
                  <a:prstClr val="black"/>
                </a:solidFill>
              </a:rPr>
              <a:t> 1, </a:t>
            </a:r>
            <a:r>
              <a:rPr lang="zh-CN" altLang="en-US" sz="2100" dirty="0">
                <a:solidFill>
                  <a:prstClr val="black"/>
                </a:solidFill>
              </a:rPr>
              <a:t>填充</a:t>
            </a:r>
            <a:r>
              <a:rPr lang="en-US" altLang="zh-CN" sz="2100" dirty="0">
                <a:solidFill>
                  <a:prstClr val="black"/>
                </a:solidFill>
              </a:rPr>
              <a:t> 1</a:t>
            </a:r>
            <a:endParaRPr lang="en-US" altLang="zh-CN" sz="2100" b="1" dirty="0">
              <a:solidFill>
                <a:prstClr val="black"/>
              </a:solidFill>
            </a:endParaRPr>
          </a:p>
        </p:txBody>
      </p:sp>
      <p:sp>
        <p:nvSpPr>
          <p:cNvPr id="37" name="TextBox 36">
            <a:extLst>
              <a:ext uri="{FF2B5EF4-FFF2-40B4-BE49-F238E27FC236}">
                <a16:creationId xmlns:a16="http://schemas.microsoft.com/office/drawing/2014/main" id="{E6A2F8C5-873D-4F4B-9DD1-B6972ECCF67C}"/>
              </a:ext>
            </a:extLst>
          </p:cNvPr>
          <p:cNvSpPr txBox="1"/>
          <p:nvPr/>
        </p:nvSpPr>
        <p:spPr>
          <a:xfrm>
            <a:off x="1416536" y="5015140"/>
            <a:ext cx="1409360" cy="415498"/>
          </a:xfrm>
          <a:prstGeom prst="rect">
            <a:avLst/>
          </a:prstGeom>
          <a:noFill/>
        </p:spPr>
        <p:txBody>
          <a:bodyPr wrap="none" rtlCol="0">
            <a:spAutoFit/>
          </a:bodyPr>
          <a:lstStyle/>
          <a:p>
            <a:pPr defTabSz="685800"/>
            <a:r>
              <a:rPr lang="zh-CN" altLang="en-US" sz="2100" dirty="0">
                <a:solidFill>
                  <a:prstClr val="black"/>
                </a:solidFill>
              </a:rPr>
              <a:t>输入</a:t>
            </a:r>
            <a:r>
              <a:rPr lang="en-US" sz="2100" dirty="0">
                <a:solidFill>
                  <a:prstClr val="black"/>
                </a:solidFill>
                <a:latin typeface="Calibri" panose="020F0502020204030204"/>
              </a:rPr>
              <a:t>: 4 x 4</a:t>
            </a:r>
          </a:p>
        </p:txBody>
      </p:sp>
      <p:sp>
        <p:nvSpPr>
          <p:cNvPr id="38" name="TextBox 37">
            <a:extLst>
              <a:ext uri="{FF2B5EF4-FFF2-40B4-BE49-F238E27FC236}">
                <a16:creationId xmlns:a16="http://schemas.microsoft.com/office/drawing/2014/main" id="{AF7951F5-E887-2641-AA35-102AC8D707F9}"/>
              </a:ext>
            </a:extLst>
          </p:cNvPr>
          <p:cNvSpPr txBox="1"/>
          <p:nvPr/>
        </p:nvSpPr>
        <p:spPr>
          <a:xfrm>
            <a:off x="5915950" y="5015068"/>
            <a:ext cx="1367682" cy="415498"/>
          </a:xfrm>
          <a:prstGeom prst="rect">
            <a:avLst/>
          </a:prstGeom>
          <a:noFill/>
        </p:spPr>
        <p:txBody>
          <a:bodyPr wrap="none" rtlCol="0">
            <a:spAutoFit/>
          </a:bodyPr>
          <a:lstStyle/>
          <a:p>
            <a:pPr defTabSz="685800"/>
            <a:r>
              <a:rPr lang="zh-CN" altLang="en-US" sz="2100" dirty="0">
                <a:solidFill>
                  <a:prstClr val="black"/>
                </a:solidFill>
              </a:rPr>
              <a:t>输出</a:t>
            </a:r>
            <a:r>
              <a:rPr lang="en-US" sz="2100" dirty="0">
                <a:solidFill>
                  <a:prstClr val="black"/>
                </a:solidFill>
                <a:latin typeface="Calibri" panose="020F0502020204030204"/>
              </a:rPr>
              <a:t>: 2 x 2</a:t>
            </a:r>
          </a:p>
        </p:txBody>
      </p:sp>
      <p:sp>
        <p:nvSpPr>
          <p:cNvPr id="28" name="Google Shape;480;p26">
            <a:extLst>
              <a:ext uri="{FF2B5EF4-FFF2-40B4-BE49-F238E27FC236}">
                <a16:creationId xmlns:a16="http://schemas.microsoft.com/office/drawing/2014/main" id="{61BC3EB1-A192-8B4C-A530-F9F13E5E7E81}"/>
              </a:ext>
            </a:extLst>
          </p:cNvPr>
          <p:cNvSpPr/>
          <p:nvPr/>
        </p:nvSpPr>
        <p:spPr>
          <a:xfrm>
            <a:off x="572363" y="2246342"/>
            <a:ext cx="1543050" cy="1556124"/>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29" name="Straight Arrow Connector 28">
            <a:extLst>
              <a:ext uri="{FF2B5EF4-FFF2-40B4-BE49-F238E27FC236}">
                <a16:creationId xmlns:a16="http://schemas.microsoft.com/office/drawing/2014/main" id="{5F652813-A626-784E-96BA-CE539BA00F0B}"/>
              </a:ext>
            </a:extLst>
          </p:cNvPr>
          <p:cNvCxnSpPr>
            <a:cxnSpLocks/>
          </p:cNvCxnSpPr>
          <p:nvPr/>
        </p:nvCxnSpPr>
        <p:spPr>
          <a:xfrm>
            <a:off x="3543301" y="3106487"/>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BC32E1-4CA6-654F-8BB2-188D1C68900E}"/>
              </a:ext>
            </a:extLst>
          </p:cNvPr>
          <p:cNvSpPr txBox="1"/>
          <p:nvPr/>
        </p:nvSpPr>
        <p:spPr>
          <a:xfrm>
            <a:off x="3429796" y="3390302"/>
            <a:ext cx="2057400" cy="830997"/>
          </a:xfrm>
          <a:prstGeom prst="rect">
            <a:avLst/>
          </a:prstGeom>
          <a:noFill/>
        </p:spPr>
        <p:txBody>
          <a:bodyPr wrap="square" rtlCol="0">
            <a:spAutoFit/>
          </a:bodyPr>
          <a:lstStyle/>
          <a:p>
            <a:pPr defTabSz="685800"/>
            <a:r>
              <a:rPr lang="zh-CN" altLang="en-US" sz="2400" dirty="0">
                <a:solidFill>
                  <a:prstClr val="black"/>
                </a:solidFill>
              </a:rPr>
              <a:t>输入和滤波核点乘</a:t>
            </a:r>
            <a:endParaRPr lang="en-US" altLang="zh-CN" sz="2400" dirty="0">
              <a:solidFill>
                <a:prstClr val="black"/>
              </a:solidFill>
            </a:endParaRPr>
          </a:p>
        </p:txBody>
      </p:sp>
      <p:sp>
        <p:nvSpPr>
          <p:cNvPr id="31" name="Google Shape;480;p26">
            <a:extLst>
              <a:ext uri="{FF2B5EF4-FFF2-40B4-BE49-F238E27FC236}">
                <a16:creationId xmlns:a16="http://schemas.microsoft.com/office/drawing/2014/main" id="{20482900-478E-FA47-81F3-9F3AB72E3952}"/>
              </a:ext>
            </a:extLst>
          </p:cNvPr>
          <p:cNvSpPr/>
          <p:nvPr/>
        </p:nvSpPr>
        <p:spPr>
          <a:xfrm>
            <a:off x="1601063" y="2246342"/>
            <a:ext cx="1543050" cy="1556124"/>
          </a:xfrm>
          <a:prstGeom prst="rect">
            <a:avLst/>
          </a:prstGeom>
          <a:noFill/>
          <a:ln w="3810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Tree>
    <p:extLst>
      <p:ext uri="{BB962C8B-B14F-4D97-AF65-F5344CB8AC3E}">
        <p14:creationId xmlns:p14="http://schemas.microsoft.com/office/powerpoint/2010/main" val="4141439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49</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10720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15863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210073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2615088" y="27566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10720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15863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210073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2615088" y="32710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10720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15863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210073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2615088"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10720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15863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210073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2615088" y="429974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6178639" y="3271040"/>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6692989" y="3271040"/>
            <a:ext cx="514350" cy="514350"/>
          </a:xfrm>
          <a:prstGeom prst="rect">
            <a:avLst/>
          </a:prstGeom>
          <a:solidFill>
            <a:schemeClr val="accent1">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6178639"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6692989" y="3785390"/>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1843563" y="1739800"/>
            <a:ext cx="4564070" cy="415498"/>
          </a:xfrm>
          <a:prstGeom prst="rect">
            <a:avLst/>
          </a:prstGeom>
          <a:noFill/>
        </p:spPr>
        <p:txBody>
          <a:bodyPr wrap="none" rtlCol="0">
            <a:spAutoFit/>
          </a:bodyPr>
          <a:lstStyle/>
          <a:p>
            <a:pPr defTabSz="685800"/>
            <a:r>
              <a:rPr lang="zh-CN" altLang="en-US" sz="2100" b="1" dirty="0">
                <a:solidFill>
                  <a:prstClr val="black"/>
                </a:solidFill>
              </a:rPr>
              <a:t>回顾</a:t>
            </a:r>
            <a:r>
              <a:rPr lang="en-US" altLang="zh-CN" sz="2100" dirty="0">
                <a:solidFill>
                  <a:prstClr val="black"/>
                </a:solidFill>
              </a:rPr>
              <a:t>: </a:t>
            </a:r>
            <a:r>
              <a:rPr lang="zh-CN" altLang="en-US" sz="2100" dirty="0">
                <a:solidFill>
                  <a:prstClr val="black"/>
                </a:solidFill>
              </a:rPr>
              <a:t>归一化</a:t>
            </a:r>
            <a:r>
              <a:rPr lang="en-US" altLang="zh-CN" sz="2100" dirty="0">
                <a:solidFill>
                  <a:prstClr val="black"/>
                </a:solidFill>
              </a:rPr>
              <a:t> 3 x 3 </a:t>
            </a:r>
            <a:r>
              <a:rPr lang="zh-CN" altLang="en-US" sz="2100" dirty="0">
                <a:solidFill>
                  <a:prstClr val="black"/>
                </a:solidFill>
              </a:rPr>
              <a:t>卷积</a:t>
            </a:r>
            <a:r>
              <a:rPr lang="en-US" altLang="zh-CN" sz="2100" dirty="0">
                <a:solidFill>
                  <a:prstClr val="black"/>
                </a:solidFill>
              </a:rPr>
              <a:t>, </a:t>
            </a:r>
            <a:r>
              <a:rPr lang="zh-CN" altLang="en-US" sz="2100" dirty="0">
                <a:solidFill>
                  <a:prstClr val="black"/>
                </a:solidFill>
              </a:rPr>
              <a:t>步长</a:t>
            </a:r>
            <a:r>
              <a:rPr lang="en-US" altLang="zh-CN" sz="2100" dirty="0">
                <a:solidFill>
                  <a:prstClr val="black"/>
                </a:solidFill>
              </a:rPr>
              <a:t> 1, </a:t>
            </a:r>
            <a:r>
              <a:rPr lang="zh-CN" altLang="en-US" sz="2100" dirty="0">
                <a:solidFill>
                  <a:prstClr val="black"/>
                </a:solidFill>
              </a:rPr>
              <a:t>填充</a:t>
            </a:r>
            <a:r>
              <a:rPr lang="en-US" altLang="zh-CN" sz="2100" dirty="0">
                <a:solidFill>
                  <a:prstClr val="black"/>
                </a:solidFill>
              </a:rPr>
              <a:t> 1</a:t>
            </a:r>
            <a:endParaRPr lang="en-US" altLang="zh-CN" sz="2100" b="1" dirty="0">
              <a:solidFill>
                <a:prstClr val="black"/>
              </a:solidFill>
            </a:endParaRPr>
          </a:p>
        </p:txBody>
      </p:sp>
      <p:sp>
        <p:nvSpPr>
          <p:cNvPr id="37" name="TextBox 36">
            <a:extLst>
              <a:ext uri="{FF2B5EF4-FFF2-40B4-BE49-F238E27FC236}">
                <a16:creationId xmlns:a16="http://schemas.microsoft.com/office/drawing/2014/main" id="{E6A2F8C5-873D-4F4B-9DD1-B6972ECCF67C}"/>
              </a:ext>
            </a:extLst>
          </p:cNvPr>
          <p:cNvSpPr txBox="1"/>
          <p:nvPr/>
        </p:nvSpPr>
        <p:spPr>
          <a:xfrm>
            <a:off x="1416536" y="5015140"/>
            <a:ext cx="1409360" cy="415498"/>
          </a:xfrm>
          <a:prstGeom prst="rect">
            <a:avLst/>
          </a:prstGeom>
          <a:noFill/>
        </p:spPr>
        <p:txBody>
          <a:bodyPr wrap="none" rtlCol="0">
            <a:spAutoFit/>
          </a:bodyPr>
          <a:lstStyle/>
          <a:p>
            <a:pPr defTabSz="685800"/>
            <a:r>
              <a:rPr lang="zh-CN" altLang="en-US" sz="2100" dirty="0">
                <a:solidFill>
                  <a:prstClr val="black"/>
                </a:solidFill>
              </a:rPr>
              <a:t>输入</a:t>
            </a:r>
            <a:r>
              <a:rPr lang="en-US" sz="2100" dirty="0">
                <a:solidFill>
                  <a:prstClr val="black"/>
                </a:solidFill>
                <a:latin typeface="Calibri" panose="020F0502020204030204"/>
              </a:rPr>
              <a:t>: 4 x 4</a:t>
            </a:r>
          </a:p>
        </p:txBody>
      </p:sp>
      <p:sp>
        <p:nvSpPr>
          <p:cNvPr id="38" name="TextBox 37">
            <a:extLst>
              <a:ext uri="{FF2B5EF4-FFF2-40B4-BE49-F238E27FC236}">
                <a16:creationId xmlns:a16="http://schemas.microsoft.com/office/drawing/2014/main" id="{AF7951F5-E887-2641-AA35-102AC8D707F9}"/>
              </a:ext>
            </a:extLst>
          </p:cNvPr>
          <p:cNvSpPr txBox="1"/>
          <p:nvPr/>
        </p:nvSpPr>
        <p:spPr>
          <a:xfrm>
            <a:off x="5915950" y="5015068"/>
            <a:ext cx="1367682" cy="415498"/>
          </a:xfrm>
          <a:prstGeom prst="rect">
            <a:avLst/>
          </a:prstGeom>
          <a:noFill/>
        </p:spPr>
        <p:txBody>
          <a:bodyPr wrap="none" rtlCol="0">
            <a:spAutoFit/>
          </a:bodyPr>
          <a:lstStyle/>
          <a:p>
            <a:pPr defTabSz="685800"/>
            <a:r>
              <a:rPr lang="zh-CN" altLang="en-US" sz="2100" dirty="0">
                <a:solidFill>
                  <a:prstClr val="black"/>
                </a:solidFill>
              </a:rPr>
              <a:t>输出</a:t>
            </a:r>
            <a:r>
              <a:rPr lang="en-US" sz="2100" dirty="0">
                <a:solidFill>
                  <a:prstClr val="black"/>
                </a:solidFill>
                <a:latin typeface="Calibri" panose="020F0502020204030204"/>
              </a:rPr>
              <a:t>: 2 x 2</a:t>
            </a:r>
          </a:p>
        </p:txBody>
      </p:sp>
      <p:sp>
        <p:nvSpPr>
          <p:cNvPr id="28" name="Google Shape;480;p26">
            <a:extLst>
              <a:ext uri="{FF2B5EF4-FFF2-40B4-BE49-F238E27FC236}">
                <a16:creationId xmlns:a16="http://schemas.microsoft.com/office/drawing/2014/main" id="{61BC3EB1-A192-8B4C-A530-F9F13E5E7E81}"/>
              </a:ext>
            </a:extLst>
          </p:cNvPr>
          <p:cNvSpPr/>
          <p:nvPr/>
        </p:nvSpPr>
        <p:spPr>
          <a:xfrm>
            <a:off x="572363" y="2246342"/>
            <a:ext cx="1543050" cy="1556124"/>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29" name="Straight Arrow Connector 28">
            <a:extLst>
              <a:ext uri="{FF2B5EF4-FFF2-40B4-BE49-F238E27FC236}">
                <a16:creationId xmlns:a16="http://schemas.microsoft.com/office/drawing/2014/main" id="{5F652813-A626-784E-96BA-CE539BA00F0B}"/>
              </a:ext>
            </a:extLst>
          </p:cNvPr>
          <p:cNvCxnSpPr>
            <a:cxnSpLocks/>
          </p:cNvCxnSpPr>
          <p:nvPr/>
        </p:nvCxnSpPr>
        <p:spPr>
          <a:xfrm>
            <a:off x="3543301" y="3106487"/>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BC32E1-4CA6-654F-8BB2-188D1C68900E}"/>
              </a:ext>
            </a:extLst>
          </p:cNvPr>
          <p:cNvSpPr txBox="1"/>
          <p:nvPr/>
        </p:nvSpPr>
        <p:spPr>
          <a:xfrm>
            <a:off x="3429796" y="3390302"/>
            <a:ext cx="2057400" cy="830997"/>
          </a:xfrm>
          <a:prstGeom prst="rect">
            <a:avLst/>
          </a:prstGeom>
          <a:noFill/>
        </p:spPr>
        <p:txBody>
          <a:bodyPr wrap="square" rtlCol="0">
            <a:spAutoFit/>
          </a:bodyPr>
          <a:lstStyle/>
          <a:p>
            <a:pPr defTabSz="685800"/>
            <a:r>
              <a:rPr lang="zh-CN" altLang="en-US" sz="2400" dirty="0">
                <a:solidFill>
                  <a:prstClr val="black"/>
                </a:solidFill>
              </a:rPr>
              <a:t>输入和滤波核点乘</a:t>
            </a:r>
            <a:endParaRPr lang="en-US" altLang="zh-CN" sz="2400" dirty="0">
              <a:solidFill>
                <a:prstClr val="black"/>
              </a:solidFill>
            </a:endParaRPr>
          </a:p>
        </p:txBody>
      </p:sp>
      <p:sp>
        <p:nvSpPr>
          <p:cNvPr id="31" name="Google Shape;480;p26">
            <a:extLst>
              <a:ext uri="{FF2B5EF4-FFF2-40B4-BE49-F238E27FC236}">
                <a16:creationId xmlns:a16="http://schemas.microsoft.com/office/drawing/2014/main" id="{20482900-478E-FA47-81F3-9F3AB72E3952}"/>
              </a:ext>
            </a:extLst>
          </p:cNvPr>
          <p:cNvSpPr/>
          <p:nvPr/>
        </p:nvSpPr>
        <p:spPr>
          <a:xfrm>
            <a:off x="1601063" y="2246342"/>
            <a:ext cx="1543050" cy="1556124"/>
          </a:xfrm>
          <a:prstGeom prst="rect">
            <a:avLst/>
          </a:prstGeom>
          <a:noFill/>
          <a:ln w="3810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2" name="TextBox 21">
            <a:extLst>
              <a:ext uri="{FF2B5EF4-FFF2-40B4-BE49-F238E27FC236}">
                <a16:creationId xmlns:a16="http://schemas.microsoft.com/office/drawing/2014/main" id="{0BDF55DF-524D-504A-B0C2-88D11C9816D8}"/>
              </a:ext>
            </a:extLst>
          </p:cNvPr>
          <p:cNvSpPr txBox="1"/>
          <p:nvPr/>
        </p:nvSpPr>
        <p:spPr>
          <a:xfrm>
            <a:off x="3221704" y="2208225"/>
            <a:ext cx="4994572" cy="692497"/>
          </a:xfrm>
          <a:prstGeom prst="rect">
            <a:avLst/>
          </a:prstGeom>
          <a:noFill/>
        </p:spPr>
        <p:txBody>
          <a:bodyPr wrap="none" rtlCol="0">
            <a:spAutoFit/>
          </a:bodyPr>
          <a:lstStyle/>
          <a:p>
            <a:pPr defTabSz="685800"/>
            <a:r>
              <a:rPr lang="zh-CN" altLang="en-US" sz="1950" dirty="0">
                <a:solidFill>
                  <a:prstClr val="black"/>
                </a:solidFill>
                <a:latin typeface="Calibri" panose="020F0502020204030204"/>
              </a:rPr>
              <a:t>步长</a:t>
            </a:r>
            <a:r>
              <a:rPr lang="en-US" sz="1950" dirty="0">
                <a:solidFill>
                  <a:prstClr val="black"/>
                </a:solidFill>
                <a:latin typeface="Calibri" panose="020F0502020204030204"/>
              </a:rPr>
              <a:t>&gt; 1</a:t>
            </a:r>
            <a:r>
              <a:rPr lang="zh-CN" altLang="en-US" sz="1950" dirty="0">
                <a:solidFill>
                  <a:prstClr val="black"/>
                </a:solidFill>
                <a:latin typeface="Calibri" panose="020F0502020204030204"/>
              </a:rPr>
              <a:t>卷积是</a:t>
            </a:r>
            <a:r>
              <a:rPr lang="en-US" sz="1950" dirty="0">
                <a:solidFill>
                  <a:prstClr val="black"/>
                </a:solidFill>
                <a:latin typeface="Calibri" panose="020F0502020204030204"/>
              </a:rPr>
              <a:t> “</a:t>
            </a:r>
            <a:r>
              <a:rPr lang="zh-CN" altLang="en-US" sz="1950" dirty="0">
                <a:solidFill>
                  <a:prstClr val="black"/>
                </a:solidFill>
                <a:latin typeface="Calibri" panose="020F0502020204030204"/>
              </a:rPr>
              <a:t>可学习下采样</a:t>
            </a:r>
            <a:r>
              <a:rPr lang="en-US" sz="1950" dirty="0">
                <a:solidFill>
                  <a:prstClr val="black"/>
                </a:solidFill>
                <a:latin typeface="Calibri" panose="020F0502020204030204"/>
              </a:rPr>
              <a:t>”</a:t>
            </a:r>
          </a:p>
          <a:p>
            <a:pPr defTabSz="685800"/>
            <a:r>
              <a:rPr lang="zh-CN" altLang="en-US" sz="1950" dirty="0">
                <a:solidFill>
                  <a:prstClr val="black"/>
                </a:solidFill>
                <a:latin typeface="Calibri" panose="020F0502020204030204"/>
              </a:rPr>
              <a:t>我们能使用步长</a:t>
            </a:r>
            <a:r>
              <a:rPr lang="en-US" sz="1950" dirty="0">
                <a:solidFill>
                  <a:prstClr val="black"/>
                </a:solidFill>
                <a:latin typeface="Calibri" panose="020F0502020204030204"/>
              </a:rPr>
              <a:t>&lt; 1 </a:t>
            </a:r>
            <a:r>
              <a:rPr lang="zh-CN" altLang="en-US" sz="1950" dirty="0">
                <a:solidFill>
                  <a:prstClr val="black"/>
                </a:solidFill>
                <a:latin typeface="Calibri" panose="020F0502020204030204"/>
              </a:rPr>
              <a:t>用于</a:t>
            </a:r>
            <a:r>
              <a:rPr lang="en-US" sz="1950" dirty="0">
                <a:solidFill>
                  <a:prstClr val="black"/>
                </a:solidFill>
                <a:latin typeface="Calibri" panose="020F0502020204030204"/>
              </a:rPr>
              <a:t> “</a:t>
            </a:r>
            <a:r>
              <a:rPr lang="zh-CN" altLang="en-US" sz="1950" dirty="0">
                <a:solidFill>
                  <a:prstClr val="black"/>
                </a:solidFill>
              </a:rPr>
              <a:t>可学习</a:t>
            </a:r>
            <a:r>
              <a:rPr lang="zh-CN" altLang="en-US" sz="1950" dirty="0">
                <a:solidFill>
                  <a:prstClr val="black"/>
                </a:solidFill>
                <a:latin typeface="Calibri" panose="020F0502020204030204"/>
              </a:rPr>
              <a:t>上采样</a:t>
            </a:r>
            <a:r>
              <a:rPr lang="en-US" sz="1950" dirty="0">
                <a:solidFill>
                  <a:prstClr val="black"/>
                </a:solidFill>
                <a:latin typeface="Calibri" panose="020F0502020204030204"/>
              </a:rPr>
              <a:t>”</a:t>
            </a:r>
            <a:r>
              <a:rPr lang="zh-CN" altLang="en-US" sz="1950" dirty="0">
                <a:solidFill>
                  <a:prstClr val="black"/>
                </a:solidFill>
                <a:latin typeface="Calibri" panose="020F0502020204030204"/>
              </a:rPr>
              <a:t>吗</a:t>
            </a:r>
            <a:r>
              <a:rPr lang="en-US" sz="1950" dirty="0">
                <a:solidFill>
                  <a:prstClr val="black"/>
                </a:solidFill>
                <a:latin typeface="Calibri" panose="020F0502020204030204"/>
              </a:rPr>
              <a:t>?</a:t>
            </a:r>
          </a:p>
        </p:txBody>
      </p:sp>
    </p:spTree>
    <p:extLst>
      <p:ext uri="{BB962C8B-B14F-4D97-AF65-F5344CB8AC3E}">
        <p14:creationId xmlns:p14="http://schemas.microsoft.com/office/powerpoint/2010/main" val="2294674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4380-A70F-6945-B2C8-9002138D1771}"/>
              </a:ext>
            </a:extLst>
          </p:cNvPr>
          <p:cNvSpPr>
            <a:spLocks noGrp="1"/>
          </p:cNvSpPr>
          <p:nvPr>
            <p:ph type="title"/>
          </p:nvPr>
        </p:nvSpPr>
        <p:spPr/>
        <p:txBody>
          <a:bodyPr>
            <a:normAutofit/>
          </a:bodyPr>
          <a:lstStyle/>
          <a:p>
            <a:r>
              <a:rPr lang="zh-CN" altLang="en-US" dirty="0"/>
              <a:t>区域分割</a:t>
            </a:r>
            <a:endParaRPr lang="en-US" dirty="0"/>
          </a:p>
        </p:txBody>
      </p:sp>
      <p:sp>
        <p:nvSpPr>
          <p:cNvPr id="3" name="Slide Number Placeholder 2">
            <a:extLst>
              <a:ext uri="{FF2B5EF4-FFF2-40B4-BE49-F238E27FC236}">
                <a16:creationId xmlns:a16="http://schemas.microsoft.com/office/drawing/2014/main" id="{661C3A36-D6ED-9A49-89A2-6E6D0AD306C7}"/>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5</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28" name="Google Shape;171;p16">
            <a:extLst>
              <a:ext uri="{FF2B5EF4-FFF2-40B4-BE49-F238E27FC236}">
                <a16:creationId xmlns:a16="http://schemas.microsoft.com/office/drawing/2014/main" id="{7058BF9A-B7F2-1F4C-B1DF-39183C2A0F9E}"/>
              </a:ext>
            </a:extLst>
          </p:cNvPr>
          <p:cNvPicPr preferRelativeResize="0"/>
          <p:nvPr/>
        </p:nvPicPr>
        <p:blipFill>
          <a:blip r:embed="rId2">
            <a:alphaModFix/>
          </a:blip>
          <a:stretch>
            <a:fillRect/>
          </a:stretch>
        </p:blipFill>
        <p:spPr>
          <a:xfrm>
            <a:off x="6355243" y="1827207"/>
            <a:ext cx="2469980" cy="1646019"/>
          </a:xfrm>
          <a:prstGeom prst="rect">
            <a:avLst/>
          </a:prstGeom>
          <a:noFill/>
          <a:ln>
            <a:noFill/>
          </a:ln>
        </p:spPr>
      </p:pic>
      <p:grpSp>
        <p:nvGrpSpPr>
          <p:cNvPr id="29" name="Google Shape;172;p16">
            <a:extLst>
              <a:ext uri="{FF2B5EF4-FFF2-40B4-BE49-F238E27FC236}">
                <a16:creationId xmlns:a16="http://schemas.microsoft.com/office/drawing/2014/main" id="{F93CFC2A-D973-254D-81BD-8CC6FAE3139B}"/>
              </a:ext>
            </a:extLst>
          </p:cNvPr>
          <p:cNvGrpSpPr/>
          <p:nvPr/>
        </p:nvGrpSpPr>
        <p:grpSpPr>
          <a:xfrm>
            <a:off x="6355245" y="3551806"/>
            <a:ext cx="2469976" cy="1834745"/>
            <a:chOff x="3688175" y="943350"/>
            <a:chExt cx="5279100" cy="3521825"/>
          </a:xfrm>
        </p:grpSpPr>
        <p:sp>
          <p:nvSpPr>
            <p:cNvPr id="30" name="Google Shape;173;p16">
              <a:extLst>
                <a:ext uri="{FF2B5EF4-FFF2-40B4-BE49-F238E27FC236}">
                  <a16:creationId xmlns:a16="http://schemas.microsoft.com/office/drawing/2014/main" id="{63855FCC-6034-5A41-BBC9-6F11F2B853EA}"/>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oogle Shape;174;p16">
              <a:extLst>
                <a:ext uri="{FF2B5EF4-FFF2-40B4-BE49-F238E27FC236}">
                  <a16:creationId xmlns:a16="http://schemas.microsoft.com/office/drawing/2014/main" id="{9CE5FBAA-547D-0246-9089-BA893268164F}"/>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32" name="Google Shape;175;p16">
              <a:extLst>
                <a:ext uri="{FF2B5EF4-FFF2-40B4-BE49-F238E27FC236}">
                  <a16:creationId xmlns:a16="http://schemas.microsoft.com/office/drawing/2014/main" id="{D779A6A9-08F2-C842-9E09-39C0C1D3D982}"/>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33" name="Google Shape;176;p16">
              <a:extLst>
                <a:ext uri="{FF2B5EF4-FFF2-40B4-BE49-F238E27FC236}">
                  <a16:creationId xmlns:a16="http://schemas.microsoft.com/office/drawing/2014/main" id="{C0418293-17E0-A945-8EF9-82C7149DDC33}"/>
                </a:ext>
              </a:extLst>
            </p:cNvPr>
            <p:cNvSpPr/>
            <p:nvPr/>
          </p:nvSpPr>
          <p:spPr>
            <a:xfrm>
              <a:off x="4313276" y="970300"/>
              <a:ext cx="3764426"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38" name="Google Shape;181;p16">
            <a:extLst>
              <a:ext uri="{FF2B5EF4-FFF2-40B4-BE49-F238E27FC236}">
                <a16:creationId xmlns:a16="http://schemas.microsoft.com/office/drawing/2014/main" id="{2D81A3D1-C028-DC48-B9E3-3E6E304C6AE7}"/>
              </a:ext>
            </a:extLst>
          </p:cNvPr>
          <p:cNvSpPr txBox="1"/>
          <p:nvPr/>
        </p:nvSpPr>
        <p:spPr>
          <a:xfrm>
            <a:off x="388233" y="2109766"/>
            <a:ext cx="3199267" cy="2876851"/>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将图像划分为若干个连通的区域</a:t>
            </a:r>
            <a:endParaRPr kumimoji="0" lang="en-US" altLang="zh-CN"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2000" b="0" i="0" u="none" strike="noStrike" kern="1200" cap="none" spc="0" normalizeH="0" baseline="0" noProof="0" dirty="0">
                <a:ln>
                  <a:noFill/>
                </a:ln>
                <a:solidFill>
                  <a:prstClr val="black"/>
                </a:solidFill>
                <a:effectLst/>
                <a:uLnTx/>
                <a:uFillTx/>
                <a:latin typeface="Calibri" panose="020F0502020204030204"/>
                <a:ea typeface="+mn-ea"/>
                <a:cs typeface="+mn-cs"/>
              </a:rPr>
              <a:t>不区分</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实例目标</a:t>
            </a:r>
            <a:r>
              <a:rPr kumimoji="0" lang="en"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2000" b="0" i="0" u="none" strike="noStrike" kern="1200" cap="none" spc="0" normalizeH="0" baseline="0" noProof="0" dirty="0">
                <a:ln>
                  <a:noFill/>
                </a:ln>
                <a:solidFill>
                  <a:prstClr val="black"/>
                </a:solidFill>
                <a:effectLst/>
                <a:uLnTx/>
                <a:uFillTx/>
                <a:latin typeface="Calibri" panose="020F0502020204030204"/>
                <a:ea typeface="+mn-ea"/>
                <a:cs typeface="+mn-cs"/>
              </a:rPr>
              <a:t>仅仅</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关注像素</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Google Shape;182;p16">
            <a:extLst>
              <a:ext uri="{FF2B5EF4-FFF2-40B4-BE49-F238E27FC236}">
                <a16:creationId xmlns:a16="http://schemas.microsoft.com/office/drawing/2014/main" id="{ABF8613F-77DF-9C43-95AD-F6C85C75EFCC}"/>
              </a:ext>
            </a:extLst>
          </p:cNvPr>
          <p:cNvSpPr txBox="1"/>
          <p:nvPr/>
        </p:nvSpPr>
        <p:spPr>
          <a:xfrm>
            <a:off x="6937753" y="1569049"/>
            <a:ext cx="1304960" cy="258533"/>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3"/>
              </a:rPr>
              <a:t>This image</a:t>
            </a:r>
            <a:r>
              <a:rPr kumimoji="0" lang="en" sz="600" b="0" i="0" u="none" strike="noStrike" kern="1200" cap="none" spc="0" normalizeH="0" baseline="0" noProof="0">
                <a:ln>
                  <a:noFill/>
                </a:ln>
                <a:solidFill>
                  <a:srgbClr val="999999"/>
                </a:solidFill>
                <a:effectLst/>
                <a:uLnTx/>
                <a:uFillTx/>
                <a:latin typeface="Calibri" panose="020F0502020204030204"/>
                <a:ea typeface="+mn-ea"/>
                <a:cs typeface="+mn-cs"/>
              </a:rPr>
              <a:t> is </a:t>
            </a: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4"/>
              </a:rPr>
              <a:t>CC0 public domain</a:t>
            </a:r>
            <a:endParaRPr kumimoji="0" sz="600" b="0" i="0" u="none" strike="noStrike" kern="1200" cap="none" spc="0" normalizeH="0" baseline="0" noProof="0">
              <a:ln>
                <a:noFill/>
              </a:ln>
              <a:solidFill>
                <a:srgbClr val="999999"/>
              </a:solidFill>
              <a:effectLst/>
              <a:uLnTx/>
              <a:uFillTx/>
              <a:latin typeface="Calibri" panose="020F0502020204030204"/>
              <a:ea typeface="+mn-ea"/>
              <a:cs typeface="+mn-cs"/>
            </a:endParaRPr>
          </a:p>
        </p:txBody>
      </p:sp>
      <p:grpSp>
        <p:nvGrpSpPr>
          <p:cNvPr id="40" name="Google Shape;183;p16">
            <a:extLst>
              <a:ext uri="{FF2B5EF4-FFF2-40B4-BE49-F238E27FC236}">
                <a16:creationId xmlns:a16="http://schemas.microsoft.com/office/drawing/2014/main" id="{0DFA46D0-3185-F64F-B46B-1ACB7FD6ED4D}"/>
              </a:ext>
            </a:extLst>
          </p:cNvPr>
          <p:cNvGrpSpPr/>
          <p:nvPr/>
        </p:nvGrpSpPr>
        <p:grpSpPr>
          <a:xfrm>
            <a:off x="4043654" y="3568404"/>
            <a:ext cx="2141052" cy="1818140"/>
            <a:chOff x="2277225" y="713289"/>
            <a:chExt cx="3568755" cy="2932300"/>
          </a:xfrm>
        </p:grpSpPr>
        <p:grpSp>
          <p:nvGrpSpPr>
            <p:cNvPr id="41" name="Google Shape;184;p16">
              <a:extLst>
                <a:ext uri="{FF2B5EF4-FFF2-40B4-BE49-F238E27FC236}">
                  <a16:creationId xmlns:a16="http://schemas.microsoft.com/office/drawing/2014/main" id="{1464ADB0-A681-054E-94F7-D89E6747F957}"/>
                </a:ext>
              </a:extLst>
            </p:cNvPr>
            <p:cNvGrpSpPr/>
            <p:nvPr/>
          </p:nvGrpSpPr>
          <p:grpSpPr>
            <a:xfrm>
              <a:off x="2277225" y="713289"/>
              <a:ext cx="3562639" cy="2932300"/>
              <a:chOff x="2401325" y="1743175"/>
              <a:chExt cx="2093699" cy="1812299"/>
            </a:xfrm>
          </p:grpSpPr>
          <p:pic>
            <p:nvPicPr>
              <p:cNvPr id="45" name="Google Shape;185;p16">
                <a:extLst>
                  <a:ext uri="{FF2B5EF4-FFF2-40B4-BE49-F238E27FC236}">
                    <a16:creationId xmlns:a16="http://schemas.microsoft.com/office/drawing/2014/main" id="{EE06C618-192A-5A4C-84BC-E064D5515B75}"/>
                  </a:ext>
                </a:extLst>
              </p:cNvPr>
              <p:cNvPicPr preferRelativeResize="0"/>
              <p:nvPr/>
            </p:nvPicPr>
            <p:blipFill rotWithShape="1">
              <a:blip r:embed="rId5">
                <a:alphaModFix/>
              </a:blip>
              <a:srcRect l="9279" r="25734"/>
              <a:stretch/>
            </p:blipFill>
            <p:spPr>
              <a:xfrm>
                <a:off x="2401325" y="1743175"/>
                <a:ext cx="2093699" cy="1812299"/>
              </a:xfrm>
              <a:prstGeom prst="rect">
                <a:avLst/>
              </a:prstGeom>
              <a:noFill/>
              <a:ln>
                <a:noFill/>
              </a:ln>
            </p:spPr>
          </p:pic>
          <p:sp>
            <p:nvSpPr>
              <p:cNvPr id="46" name="Google Shape;186;p16">
                <a:extLst>
                  <a:ext uri="{FF2B5EF4-FFF2-40B4-BE49-F238E27FC236}">
                    <a16:creationId xmlns:a16="http://schemas.microsoft.com/office/drawing/2014/main" id="{A47EB839-08EA-E848-8001-C7D58AD3CDF6}"/>
                  </a:ext>
                </a:extLst>
              </p:cNvPr>
              <p:cNvSpPr/>
              <p:nvPr/>
            </p:nvSpPr>
            <p:spPr>
              <a:xfrm>
                <a:off x="2466169" y="2111305"/>
                <a:ext cx="1608200" cy="1150000"/>
              </a:xfrm>
              <a:custGeom>
                <a:avLst/>
                <a:gdLst/>
                <a:ahLst/>
                <a:cxnLst/>
                <a:rect l="l" t="t" r="r" b="b"/>
                <a:pathLst>
                  <a:path w="64328" h="46000" extrusionOk="0">
                    <a:moveTo>
                      <a:pt x="2367" y="7601"/>
                    </a:moveTo>
                    <a:lnTo>
                      <a:pt x="14375" y="6468"/>
                    </a:lnTo>
                    <a:lnTo>
                      <a:pt x="27313" y="10422"/>
                    </a:lnTo>
                    <a:lnTo>
                      <a:pt x="36297" y="13297"/>
                    </a:lnTo>
                    <a:lnTo>
                      <a:pt x="39532" y="12218"/>
                    </a:lnTo>
                    <a:lnTo>
                      <a:pt x="38094" y="6110"/>
                    </a:lnTo>
                    <a:lnTo>
                      <a:pt x="38094" y="1438"/>
                    </a:lnTo>
                    <a:lnTo>
                      <a:pt x="40251" y="1078"/>
                    </a:lnTo>
                    <a:lnTo>
                      <a:pt x="46359" y="6110"/>
                    </a:lnTo>
                    <a:lnTo>
                      <a:pt x="56062" y="5391"/>
                    </a:lnTo>
                    <a:lnTo>
                      <a:pt x="61812" y="0"/>
                    </a:lnTo>
                    <a:lnTo>
                      <a:pt x="64328" y="1078"/>
                    </a:lnTo>
                    <a:lnTo>
                      <a:pt x="63968" y="10063"/>
                    </a:lnTo>
                    <a:lnTo>
                      <a:pt x="62532" y="18688"/>
                    </a:lnTo>
                    <a:lnTo>
                      <a:pt x="61093" y="21562"/>
                    </a:lnTo>
                    <a:lnTo>
                      <a:pt x="63609" y="24797"/>
                    </a:lnTo>
                    <a:lnTo>
                      <a:pt x="64328" y="29828"/>
                    </a:lnTo>
                    <a:lnTo>
                      <a:pt x="64328" y="34140"/>
                    </a:lnTo>
                    <a:lnTo>
                      <a:pt x="60735" y="37734"/>
                    </a:lnTo>
                    <a:lnTo>
                      <a:pt x="55703" y="35218"/>
                    </a:lnTo>
                    <a:lnTo>
                      <a:pt x="57141" y="28750"/>
                    </a:lnTo>
                    <a:lnTo>
                      <a:pt x="53187" y="31266"/>
                    </a:lnTo>
                    <a:lnTo>
                      <a:pt x="48515" y="32703"/>
                    </a:lnTo>
                    <a:lnTo>
                      <a:pt x="49235" y="35937"/>
                    </a:lnTo>
                    <a:lnTo>
                      <a:pt x="50476" y="39345"/>
                    </a:lnTo>
                    <a:lnTo>
                      <a:pt x="50312" y="43484"/>
                    </a:lnTo>
                    <a:lnTo>
                      <a:pt x="47438" y="46000"/>
                    </a:lnTo>
                    <a:lnTo>
                      <a:pt x="42406" y="42406"/>
                    </a:lnTo>
                    <a:lnTo>
                      <a:pt x="40251" y="36655"/>
                    </a:lnTo>
                    <a:lnTo>
                      <a:pt x="35219" y="37375"/>
                    </a:lnTo>
                    <a:lnTo>
                      <a:pt x="34142" y="33422"/>
                    </a:lnTo>
                    <a:lnTo>
                      <a:pt x="32345" y="25516"/>
                    </a:lnTo>
                    <a:lnTo>
                      <a:pt x="31625" y="19405"/>
                    </a:lnTo>
                    <a:lnTo>
                      <a:pt x="25156" y="15453"/>
                    </a:lnTo>
                    <a:lnTo>
                      <a:pt x="15453" y="12218"/>
                    </a:lnTo>
                    <a:lnTo>
                      <a:pt x="9703" y="10780"/>
                    </a:lnTo>
                    <a:lnTo>
                      <a:pt x="4313" y="11500"/>
                    </a:lnTo>
                    <a:lnTo>
                      <a:pt x="0" y="10422"/>
                    </a:lnTo>
                  </a:path>
                </a:pathLst>
              </a:custGeom>
              <a:solidFill>
                <a:srgbClr val="FFD966"/>
              </a:solidFill>
              <a:ln w="38100" cap="flat" cmpd="sng">
                <a:solidFill>
                  <a:srgbClr val="FFD966"/>
                </a:solidFill>
                <a:prstDash val="solid"/>
                <a:round/>
                <a:headEnd type="none" w="med" len="med"/>
                <a:tailEnd type="none" w="med" len="med"/>
              </a:ln>
            </p:spPr>
          </p:sp>
        </p:grpSp>
        <p:sp>
          <p:nvSpPr>
            <p:cNvPr id="42" name="Google Shape;187;p16">
              <a:extLst>
                <a:ext uri="{FF2B5EF4-FFF2-40B4-BE49-F238E27FC236}">
                  <a16:creationId xmlns:a16="http://schemas.microsoft.com/office/drawing/2014/main" id="{229A986E-4B1B-4947-B9D9-F9CAF29C8ADE}"/>
                </a:ext>
              </a:extLst>
            </p:cNvPr>
            <p:cNvSpPr/>
            <p:nvPr/>
          </p:nvSpPr>
          <p:spPr>
            <a:xfrm>
              <a:off x="2291955" y="1786552"/>
              <a:ext cx="3554025" cy="1835050"/>
            </a:xfrm>
            <a:custGeom>
              <a:avLst/>
              <a:gdLst/>
              <a:ahLst/>
              <a:cxnLst/>
              <a:rect l="l" t="t" r="r" b="b"/>
              <a:pathLst>
                <a:path w="142161" h="73402" extrusionOk="0">
                  <a:moveTo>
                    <a:pt x="0" y="12918"/>
                  </a:moveTo>
                  <a:lnTo>
                    <a:pt x="47387" y="7443"/>
                  </a:lnTo>
                  <a:lnTo>
                    <a:pt x="55959" y="15539"/>
                  </a:lnTo>
                  <a:lnTo>
                    <a:pt x="60960" y="41495"/>
                  </a:lnTo>
                  <a:lnTo>
                    <a:pt x="71806" y="41461"/>
                  </a:lnTo>
                  <a:lnTo>
                    <a:pt x="75247" y="51496"/>
                  </a:lnTo>
                  <a:lnTo>
                    <a:pt x="82391" y="56974"/>
                  </a:lnTo>
                  <a:lnTo>
                    <a:pt x="90963" y="54829"/>
                  </a:lnTo>
                  <a:lnTo>
                    <a:pt x="91678" y="47686"/>
                  </a:lnTo>
                  <a:lnTo>
                    <a:pt x="90248" y="40780"/>
                  </a:lnTo>
                  <a:lnTo>
                    <a:pt x="89535" y="35779"/>
                  </a:lnTo>
                  <a:lnTo>
                    <a:pt x="98107" y="32207"/>
                  </a:lnTo>
                  <a:lnTo>
                    <a:pt x="96441" y="40303"/>
                  </a:lnTo>
                  <a:lnTo>
                    <a:pt x="107870" y="44827"/>
                  </a:lnTo>
                  <a:lnTo>
                    <a:pt x="116206" y="37446"/>
                  </a:lnTo>
                  <a:lnTo>
                    <a:pt x="116681" y="27683"/>
                  </a:lnTo>
                  <a:lnTo>
                    <a:pt x="110728" y="15539"/>
                  </a:lnTo>
                  <a:lnTo>
                    <a:pt x="114018" y="0"/>
                  </a:lnTo>
                  <a:lnTo>
                    <a:pt x="122635" y="298"/>
                  </a:lnTo>
                  <a:lnTo>
                    <a:pt x="124891" y="5569"/>
                  </a:lnTo>
                  <a:lnTo>
                    <a:pt x="142161" y="3633"/>
                  </a:lnTo>
                  <a:lnTo>
                    <a:pt x="141208" y="73402"/>
                  </a:lnTo>
                  <a:lnTo>
                    <a:pt x="0" y="73402"/>
                  </a:lnTo>
                  <a:close/>
                </a:path>
              </a:pathLst>
            </a:custGeom>
            <a:solidFill>
              <a:srgbClr val="6AA84F"/>
            </a:solidFill>
            <a:ln w="38100" cap="flat" cmpd="sng">
              <a:solidFill>
                <a:srgbClr val="6AA84F"/>
              </a:solidFill>
              <a:prstDash val="solid"/>
              <a:round/>
              <a:headEnd type="none" w="med" len="med"/>
              <a:tailEnd type="none" w="med" len="med"/>
            </a:ln>
          </p:spPr>
        </p:sp>
        <p:sp>
          <p:nvSpPr>
            <p:cNvPr id="43" name="Google Shape;188;p16">
              <a:extLst>
                <a:ext uri="{FF2B5EF4-FFF2-40B4-BE49-F238E27FC236}">
                  <a16:creationId xmlns:a16="http://schemas.microsoft.com/office/drawing/2014/main" id="{410BE4B3-C3C8-5D47-8C29-884C6968F1A8}"/>
                </a:ext>
              </a:extLst>
            </p:cNvPr>
            <p:cNvSpPr/>
            <p:nvPr/>
          </p:nvSpPr>
          <p:spPr>
            <a:xfrm>
              <a:off x="2285997" y="781997"/>
              <a:ext cx="3548025" cy="1279900"/>
            </a:xfrm>
            <a:custGeom>
              <a:avLst/>
              <a:gdLst/>
              <a:ahLst/>
              <a:cxnLst/>
              <a:rect l="l" t="t" r="r" b="b"/>
              <a:pathLst>
                <a:path w="141921" h="51196" extrusionOk="0">
                  <a:moveTo>
                    <a:pt x="42625" y="46672"/>
                  </a:moveTo>
                  <a:lnTo>
                    <a:pt x="0" y="51196"/>
                  </a:lnTo>
                  <a:lnTo>
                    <a:pt x="238" y="29528"/>
                  </a:lnTo>
                  <a:lnTo>
                    <a:pt x="32623" y="25955"/>
                  </a:lnTo>
                  <a:lnTo>
                    <a:pt x="45824" y="20998"/>
                  </a:lnTo>
                  <a:lnTo>
                    <a:pt x="60960" y="23097"/>
                  </a:lnTo>
                  <a:lnTo>
                    <a:pt x="71676" y="19765"/>
                  </a:lnTo>
                  <a:lnTo>
                    <a:pt x="114776" y="7859"/>
                  </a:lnTo>
                  <a:lnTo>
                    <a:pt x="127874" y="6667"/>
                  </a:lnTo>
                  <a:lnTo>
                    <a:pt x="134064" y="4761"/>
                  </a:lnTo>
                  <a:lnTo>
                    <a:pt x="141921" y="0"/>
                  </a:lnTo>
                  <a:lnTo>
                    <a:pt x="141208" y="42386"/>
                  </a:lnTo>
                  <a:lnTo>
                    <a:pt x="125731" y="42386"/>
                  </a:lnTo>
                  <a:lnTo>
                    <a:pt x="124778" y="39528"/>
                  </a:lnTo>
                  <a:lnTo>
                    <a:pt x="114896" y="38325"/>
                  </a:lnTo>
                  <a:lnTo>
                    <a:pt x="115014" y="22860"/>
                  </a:lnTo>
                  <a:lnTo>
                    <a:pt x="107155" y="19765"/>
                  </a:lnTo>
                  <a:lnTo>
                    <a:pt x="97869" y="28813"/>
                  </a:lnTo>
                  <a:lnTo>
                    <a:pt x="84296" y="29289"/>
                  </a:lnTo>
                  <a:lnTo>
                    <a:pt x="74294" y="22144"/>
                  </a:lnTo>
                  <a:lnTo>
                    <a:pt x="71200" y="21432"/>
                  </a:lnTo>
                  <a:lnTo>
                    <a:pt x="66929" y="26567"/>
                  </a:lnTo>
                  <a:lnTo>
                    <a:pt x="69293" y="39766"/>
                  </a:lnTo>
                  <a:lnTo>
                    <a:pt x="65722" y="40480"/>
                  </a:lnTo>
                  <a:lnTo>
                    <a:pt x="30003" y="30480"/>
                  </a:lnTo>
                  <a:lnTo>
                    <a:pt x="7859" y="31670"/>
                  </a:lnTo>
                  <a:lnTo>
                    <a:pt x="1666" y="38101"/>
                  </a:lnTo>
                  <a:lnTo>
                    <a:pt x="10955" y="41195"/>
                  </a:lnTo>
                  <a:lnTo>
                    <a:pt x="20002" y="40719"/>
                  </a:lnTo>
                  <a:close/>
                </a:path>
              </a:pathLst>
            </a:custGeom>
            <a:solidFill>
              <a:srgbClr val="C27BA0"/>
            </a:solidFill>
            <a:ln w="38100" cap="flat" cmpd="sng">
              <a:solidFill>
                <a:srgbClr val="C27BA0"/>
              </a:solidFill>
              <a:prstDash val="solid"/>
              <a:round/>
              <a:headEnd type="none" w="med" len="med"/>
              <a:tailEnd type="none" w="med" len="med"/>
            </a:ln>
          </p:spPr>
        </p:sp>
        <p:sp>
          <p:nvSpPr>
            <p:cNvPr id="44" name="Google Shape;189;p16">
              <a:extLst>
                <a:ext uri="{FF2B5EF4-FFF2-40B4-BE49-F238E27FC236}">
                  <a16:creationId xmlns:a16="http://schemas.microsoft.com/office/drawing/2014/main" id="{08820885-229A-BF4B-B9CE-849F2DD22A04}"/>
                </a:ext>
              </a:extLst>
            </p:cNvPr>
            <p:cNvSpPr/>
            <p:nvPr/>
          </p:nvSpPr>
          <p:spPr>
            <a:xfrm>
              <a:off x="2297900" y="716500"/>
              <a:ext cx="3518300" cy="773900"/>
            </a:xfrm>
            <a:custGeom>
              <a:avLst/>
              <a:gdLst/>
              <a:ahLst/>
              <a:cxnLst/>
              <a:rect l="l" t="t" r="r" b="b"/>
              <a:pathLst>
                <a:path w="140732" h="30956" extrusionOk="0">
                  <a:moveTo>
                    <a:pt x="0" y="30956"/>
                  </a:moveTo>
                  <a:lnTo>
                    <a:pt x="0" y="0"/>
                  </a:lnTo>
                  <a:lnTo>
                    <a:pt x="140732" y="476"/>
                  </a:lnTo>
                  <a:lnTo>
                    <a:pt x="130731" y="6668"/>
                  </a:lnTo>
                  <a:lnTo>
                    <a:pt x="111919" y="8811"/>
                  </a:lnTo>
                  <a:lnTo>
                    <a:pt x="58103" y="24051"/>
                  </a:lnTo>
                  <a:lnTo>
                    <a:pt x="45244" y="21431"/>
                  </a:lnTo>
                  <a:lnTo>
                    <a:pt x="30956" y="27146"/>
                  </a:lnTo>
                  <a:close/>
                </a:path>
              </a:pathLst>
            </a:custGeom>
            <a:solidFill>
              <a:srgbClr val="4A86E8"/>
            </a:solidFill>
            <a:ln w="28575" cap="flat" cmpd="sng">
              <a:solidFill>
                <a:srgbClr val="4A86E8"/>
              </a:solidFill>
              <a:prstDash val="solid"/>
              <a:round/>
              <a:headEnd type="none" w="med" len="med"/>
              <a:tailEnd type="none" w="med" len="med"/>
            </a:ln>
          </p:spPr>
        </p:sp>
      </p:grpSp>
      <p:pic>
        <p:nvPicPr>
          <p:cNvPr id="47" name="Google Shape;190;p16">
            <a:extLst>
              <a:ext uri="{FF2B5EF4-FFF2-40B4-BE49-F238E27FC236}">
                <a16:creationId xmlns:a16="http://schemas.microsoft.com/office/drawing/2014/main" id="{9DAC9F2E-1038-924A-92B4-8A6FDD05C022}"/>
              </a:ext>
            </a:extLst>
          </p:cNvPr>
          <p:cNvPicPr preferRelativeResize="0"/>
          <p:nvPr/>
        </p:nvPicPr>
        <p:blipFill rotWithShape="1">
          <a:blip r:embed="rId5">
            <a:alphaModFix/>
          </a:blip>
          <a:srcRect l="9279" r="25734"/>
          <a:stretch/>
        </p:blipFill>
        <p:spPr>
          <a:xfrm>
            <a:off x="4067601" y="1632647"/>
            <a:ext cx="2093154" cy="1811827"/>
          </a:xfrm>
          <a:prstGeom prst="rect">
            <a:avLst/>
          </a:prstGeom>
          <a:noFill/>
          <a:ln>
            <a:noFill/>
          </a:ln>
        </p:spPr>
      </p:pic>
    </p:spTree>
    <p:extLst>
      <p:ext uri="{BB962C8B-B14F-4D97-AF65-F5344CB8AC3E}">
        <p14:creationId xmlns:p14="http://schemas.microsoft.com/office/powerpoint/2010/main" val="3910143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50</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63548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68692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73835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78979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63548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68692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73835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78979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63548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68692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73835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78979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63548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68692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73835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78979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1253312" y="324005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1767662" y="324005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1253312" y="375440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1767662" y="375440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7" name="TextBox 36">
            <a:extLst>
              <a:ext uri="{FF2B5EF4-FFF2-40B4-BE49-F238E27FC236}">
                <a16:creationId xmlns:a16="http://schemas.microsoft.com/office/drawing/2014/main" id="{E6A2F8C5-873D-4F4B-9DD1-B6972ECCF67C}"/>
              </a:ext>
            </a:extLst>
          </p:cNvPr>
          <p:cNvSpPr txBox="1"/>
          <p:nvPr/>
        </p:nvSpPr>
        <p:spPr>
          <a:xfrm>
            <a:off x="6598989" y="4844344"/>
            <a:ext cx="1367682" cy="415498"/>
          </a:xfrm>
          <a:prstGeom prst="rect">
            <a:avLst/>
          </a:prstGeom>
          <a:noFill/>
        </p:spPr>
        <p:txBody>
          <a:bodyPr wrap="none" rtlCol="0">
            <a:spAutoFit/>
          </a:bodyPr>
          <a:lstStyle/>
          <a:p>
            <a:pPr defTabSz="685800"/>
            <a:r>
              <a:rPr lang="zh-CN" altLang="en-US" sz="2100" dirty="0">
                <a:solidFill>
                  <a:prstClr val="black"/>
                </a:solidFill>
                <a:latin typeface="Calibri" panose="020F0502020204030204"/>
              </a:rPr>
              <a:t>输出</a:t>
            </a:r>
            <a:r>
              <a:rPr lang="en-US" sz="2100" dirty="0">
                <a:solidFill>
                  <a:prstClr val="black"/>
                </a:solidFill>
                <a:latin typeface="Calibri" panose="020F0502020204030204"/>
              </a:rPr>
              <a:t>: 4 x 4</a:t>
            </a:r>
          </a:p>
        </p:txBody>
      </p:sp>
      <p:sp>
        <p:nvSpPr>
          <p:cNvPr id="38" name="TextBox 37">
            <a:extLst>
              <a:ext uri="{FF2B5EF4-FFF2-40B4-BE49-F238E27FC236}">
                <a16:creationId xmlns:a16="http://schemas.microsoft.com/office/drawing/2014/main" id="{AF7951F5-E887-2641-AA35-102AC8D707F9}"/>
              </a:ext>
            </a:extLst>
          </p:cNvPr>
          <p:cNvSpPr txBox="1"/>
          <p:nvPr/>
        </p:nvSpPr>
        <p:spPr>
          <a:xfrm>
            <a:off x="1053806" y="4844344"/>
            <a:ext cx="1367682" cy="415498"/>
          </a:xfrm>
          <a:prstGeom prst="rect">
            <a:avLst/>
          </a:prstGeom>
          <a:noFill/>
        </p:spPr>
        <p:txBody>
          <a:bodyPr wrap="none" rtlCol="0">
            <a:spAutoFit/>
          </a:bodyPr>
          <a:lstStyle/>
          <a:p>
            <a:pPr defTabSz="685800"/>
            <a:r>
              <a:rPr lang="zh-CN" altLang="en-US" sz="2100" dirty="0">
                <a:solidFill>
                  <a:prstClr val="black"/>
                </a:solidFill>
                <a:latin typeface="Calibri" panose="020F0502020204030204"/>
              </a:rPr>
              <a:t>输入</a:t>
            </a:r>
            <a:r>
              <a:rPr lang="en-US" sz="2100" dirty="0">
                <a:solidFill>
                  <a:prstClr val="black"/>
                </a:solidFill>
                <a:latin typeface="Calibri" panose="020F0502020204030204"/>
              </a:rPr>
              <a:t>: 2 x 2</a:t>
            </a:r>
          </a:p>
        </p:txBody>
      </p:sp>
      <p:cxnSp>
        <p:nvCxnSpPr>
          <p:cNvPr id="29" name="Straight Arrow Connector 28">
            <a:extLst>
              <a:ext uri="{FF2B5EF4-FFF2-40B4-BE49-F238E27FC236}">
                <a16:creationId xmlns:a16="http://schemas.microsoft.com/office/drawing/2014/main" id="{5F652813-A626-784E-96BA-CE539BA00F0B}"/>
              </a:ext>
            </a:extLst>
          </p:cNvPr>
          <p:cNvCxnSpPr>
            <a:cxnSpLocks/>
          </p:cNvCxnSpPr>
          <p:nvPr/>
        </p:nvCxnSpPr>
        <p:spPr>
          <a:xfrm>
            <a:off x="3543301" y="3467930"/>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06F280A-01AF-374E-AA36-D52E60A60520}"/>
              </a:ext>
            </a:extLst>
          </p:cNvPr>
          <p:cNvSpPr txBox="1"/>
          <p:nvPr/>
        </p:nvSpPr>
        <p:spPr>
          <a:xfrm>
            <a:off x="2383745" y="1716242"/>
            <a:ext cx="2637260" cy="415498"/>
          </a:xfrm>
          <a:prstGeom prst="rect">
            <a:avLst/>
          </a:prstGeom>
          <a:noFill/>
        </p:spPr>
        <p:txBody>
          <a:bodyPr wrap="none" rtlCol="0">
            <a:spAutoFit/>
          </a:bodyPr>
          <a:lstStyle/>
          <a:p>
            <a:pPr defTabSz="685800"/>
            <a:r>
              <a:rPr lang="en-US" sz="2100" dirty="0">
                <a:solidFill>
                  <a:prstClr val="black"/>
                </a:solidFill>
                <a:latin typeface="Calibri" panose="020F0502020204030204"/>
              </a:rPr>
              <a:t>3 x 3</a:t>
            </a:r>
            <a:r>
              <a:rPr lang="zh-CN" altLang="en-US" sz="2100" b="1" dirty="0">
                <a:solidFill>
                  <a:prstClr val="black"/>
                </a:solidFill>
              </a:rPr>
              <a:t>转置卷积</a:t>
            </a:r>
            <a:r>
              <a:rPr lang="en-US" sz="2100" dirty="0">
                <a:solidFill>
                  <a:prstClr val="black"/>
                </a:solidFill>
                <a:latin typeface="Calibri" panose="020F0502020204030204"/>
              </a:rPr>
              <a:t>, </a:t>
            </a:r>
            <a:r>
              <a:rPr lang="zh-CN" altLang="en-US" sz="2100" dirty="0">
                <a:solidFill>
                  <a:prstClr val="black"/>
                </a:solidFill>
                <a:latin typeface="Calibri" panose="020F0502020204030204"/>
              </a:rPr>
              <a:t>步长</a:t>
            </a:r>
            <a:r>
              <a:rPr lang="en-US" sz="2100" dirty="0">
                <a:solidFill>
                  <a:prstClr val="black"/>
                </a:solidFill>
                <a:latin typeface="Calibri" panose="020F0502020204030204"/>
              </a:rPr>
              <a:t> 2</a:t>
            </a:r>
          </a:p>
        </p:txBody>
      </p:sp>
    </p:spTree>
    <p:extLst>
      <p:ext uri="{BB962C8B-B14F-4D97-AF65-F5344CB8AC3E}">
        <p14:creationId xmlns:p14="http://schemas.microsoft.com/office/powerpoint/2010/main" val="3915230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51</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63548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68692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73835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78979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63548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68692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73835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78979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63548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68692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73835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78979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63548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68692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73835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78979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1253312" y="3240052"/>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1767662" y="324005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1253312" y="375440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1767662" y="375440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8" name="TextBox 37">
            <a:extLst>
              <a:ext uri="{FF2B5EF4-FFF2-40B4-BE49-F238E27FC236}">
                <a16:creationId xmlns:a16="http://schemas.microsoft.com/office/drawing/2014/main" id="{AF7951F5-E887-2641-AA35-102AC8D707F9}"/>
              </a:ext>
            </a:extLst>
          </p:cNvPr>
          <p:cNvSpPr txBox="1"/>
          <p:nvPr/>
        </p:nvSpPr>
        <p:spPr>
          <a:xfrm>
            <a:off x="1053806" y="4844344"/>
            <a:ext cx="1367682" cy="415498"/>
          </a:xfrm>
          <a:prstGeom prst="rect">
            <a:avLst/>
          </a:prstGeom>
          <a:noFill/>
        </p:spPr>
        <p:txBody>
          <a:bodyPr wrap="none" rtlCol="0">
            <a:spAutoFit/>
          </a:bodyPr>
          <a:lstStyle/>
          <a:p>
            <a:pPr defTabSz="685800"/>
            <a:r>
              <a:rPr lang="zh-CN" altLang="en-US" sz="2100" dirty="0">
                <a:solidFill>
                  <a:prstClr val="black"/>
                </a:solidFill>
                <a:latin typeface="Calibri" panose="020F0502020204030204"/>
              </a:rPr>
              <a:t>输入</a:t>
            </a:r>
            <a:r>
              <a:rPr lang="en-US" sz="2100" dirty="0">
                <a:solidFill>
                  <a:prstClr val="black"/>
                </a:solidFill>
                <a:latin typeface="Calibri" panose="020F0502020204030204"/>
              </a:rPr>
              <a:t>: 2 x 2</a:t>
            </a:r>
          </a:p>
        </p:txBody>
      </p:sp>
      <p:cxnSp>
        <p:nvCxnSpPr>
          <p:cNvPr id="29" name="Straight Arrow Connector 28">
            <a:extLst>
              <a:ext uri="{FF2B5EF4-FFF2-40B4-BE49-F238E27FC236}">
                <a16:creationId xmlns:a16="http://schemas.microsoft.com/office/drawing/2014/main" id="{5F652813-A626-784E-96BA-CE539BA00F0B}"/>
              </a:ext>
            </a:extLst>
          </p:cNvPr>
          <p:cNvCxnSpPr>
            <a:cxnSpLocks/>
          </p:cNvCxnSpPr>
          <p:nvPr/>
        </p:nvCxnSpPr>
        <p:spPr>
          <a:xfrm>
            <a:off x="3543301" y="3467930"/>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480;p26">
            <a:extLst>
              <a:ext uri="{FF2B5EF4-FFF2-40B4-BE49-F238E27FC236}">
                <a16:creationId xmlns:a16="http://schemas.microsoft.com/office/drawing/2014/main" id="{425C4228-07EB-7C45-9263-0858F62CA11C}"/>
              </a:ext>
            </a:extLst>
          </p:cNvPr>
          <p:cNvSpPr/>
          <p:nvPr/>
        </p:nvSpPr>
        <p:spPr>
          <a:xfrm>
            <a:off x="5863456" y="2200246"/>
            <a:ext cx="1543050" cy="1556124"/>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0" name="TextBox 29">
            <a:extLst>
              <a:ext uri="{FF2B5EF4-FFF2-40B4-BE49-F238E27FC236}">
                <a16:creationId xmlns:a16="http://schemas.microsoft.com/office/drawing/2014/main" id="{2919EC25-5FDE-0F4D-92A0-BB66DDB9ED92}"/>
              </a:ext>
            </a:extLst>
          </p:cNvPr>
          <p:cNvSpPr txBox="1"/>
          <p:nvPr/>
        </p:nvSpPr>
        <p:spPr>
          <a:xfrm>
            <a:off x="3391964" y="3606929"/>
            <a:ext cx="2360073" cy="830997"/>
          </a:xfrm>
          <a:prstGeom prst="rect">
            <a:avLst/>
          </a:prstGeom>
          <a:noFill/>
        </p:spPr>
        <p:txBody>
          <a:bodyPr wrap="square" rtlCol="0">
            <a:spAutoFit/>
          </a:bodyPr>
          <a:lstStyle/>
          <a:p>
            <a:pPr defTabSz="685800"/>
            <a:r>
              <a:rPr lang="zh-CN" altLang="en-US" sz="2400" dirty="0">
                <a:solidFill>
                  <a:prstClr val="black"/>
                </a:solidFill>
                <a:latin typeface="Calibri" panose="020F0502020204030204"/>
              </a:rPr>
              <a:t>输入值加权求和复制到输出</a:t>
            </a:r>
            <a:endParaRPr lang="en-US" sz="2400" dirty="0">
              <a:solidFill>
                <a:prstClr val="black"/>
              </a:solidFill>
              <a:latin typeface="Calibri" panose="020F0502020204030204"/>
            </a:endParaRPr>
          </a:p>
        </p:txBody>
      </p:sp>
      <p:sp>
        <p:nvSpPr>
          <p:cNvPr id="31" name="TextBox 30">
            <a:extLst>
              <a:ext uri="{FF2B5EF4-FFF2-40B4-BE49-F238E27FC236}">
                <a16:creationId xmlns:a16="http://schemas.microsoft.com/office/drawing/2014/main" id="{8497F5C2-61AE-5F44-A616-27AB2DE573D2}"/>
              </a:ext>
            </a:extLst>
          </p:cNvPr>
          <p:cNvSpPr txBox="1"/>
          <p:nvPr/>
        </p:nvSpPr>
        <p:spPr>
          <a:xfrm>
            <a:off x="2383745" y="1716242"/>
            <a:ext cx="2698175" cy="415498"/>
          </a:xfrm>
          <a:prstGeom prst="rect">
            <a:avLst/>
          </a:prstGeom>
          <a:noFill/>
        </p:spPr>
        <p:txBody>
          <a:bodyPr wrap="none" rtlCol="0">
            <a:spAutoFit/>
          </a:bodyPr>
          <a:lstStyle/>
          <a:p>
            <a:pPr defTabSz="685800"/>
            <a:r>
              <a:rPr lang="en-US" altLang="zh-CN" sz="2100" dirty="0">
                <a:solidFill>
                  <a:prstClr val="black"/>
                </a:solidFill>
              </a:rPr>
              <a:t>3 x 3</a:t>
            </a:r>
            <a:r>
              <a:rPr lang="zh-CN" altLang="en-US" sz="2100" b="1" dirty="0">
                <a:solidFill>
                  <a:prstClr val="black"/>
                </a:solidFill>
              </a:rPr>
              <a:t>转置卷积</a:t>
            </a:r>
            <a:r>
              <a:rPr lang="en-US" altLang="zh-CN" sz="2100" dirty="0">
                <a:solidFill>
                  <a:prstClr val="black"/>
                </a:solidFill>
              </a:rPr>
              <a:t>, </a:t>
            </a:r>
            <a:r>
              <a:rPr lang="zh-CN" altLang="en-US" sz="2100" dirty="0">
                <a:solidFill>
                  <a:prstClr val="black"/>
                </a:solidFill>
              </a:rPr>
              <a:t>步长</a:t>
            </a:r>
            <a:r>
              <a:rPr lang="en-US" altLang="zh-CN" sz="2100" dirty="0">
                <a:solidFill>
                  <a:prstClr val="black"/>
                </a:solidFill>
              </a:rPr>
              <a:t> 2</a:t>
            </a:r>
          </a:p>
        </p:txBody>
      </p:sp>
      <p:sp>
        <p:nvSpPr>
          <p:cNvPr id="33" name="TextBox 32">
            <a:extLst>
              <a:ext uri="{FF2B5EF4-FFF2-40B4-BE49-F238E27FC236}">
                <a16:creationId xmlns:a16="http://schemas.microsoft.com/office/drawing/2014/main" id="{D904C9EF-9D71-9248-9CE4-9BF805BE354E}"/>
              </a:ext>
            </a:extLst>
          </p:cNvPr>
          <p:cNvSpPr txBox="1"/>
          <p:nvPr/>
        </p:nvSpPr>
        <p:spPr>
          <a:xfrm>
            <a:off x="6598989" y="4844344"/>
            <a:ext cx="1367682" cy="415498"/>
          </a:xfrm>
          <a:prstGeom prst="rect">
            <a:avLst/>
          </a:prstGeom>
          <a:noFill/>
        </p:spPr>
        <p:txBody>
          <a:bodyPr wrap="none" rtlCol="0">
            <a:spAutoFit/>
          </a:bodyPr>
          <a:lstStyle/>
          <a:p>
            <a:pPr defTabSz="685800"/>
            <a:r>
              <a:rPr lang="zh-CN" altLang="en-US" sz="2100" dirty="0">
                <a:solidFill>
                  <a:prstClr val="black"/>
                </a:solidFill>
                <a:latin typeface="Calibri" panose="020F0502020204030204"/>
              </a:rPr>
              <a:t>输出</a:t>
            </a:r>
            <a:r>
              <a:rPr lang="en-US" sz="2100" dirty="0">
                <a:solidFill>
                  <a:prstClr val="black"/>
                </a:solidFill>
                <a:latin typeface="Calibri" panose="020F0502020204030204"/>
              </a:rPr>
              <a:t>: 4 x 4</a:t>
            </a:r>
          </a:p>
        </p:txBody>
      </p:sp>
    </p:spTree>
    <p:extLst>
      <p:ext uri="{BB962C8B-B14F-4D97-AF65-F5344CB8AC3E}">
        <p14:creationId xmlns:p14="http://schemas.microsoft.com/office/powerpoint/2010/main" val="1646056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52</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63548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68692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73835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78979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63548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68692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73835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78979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63548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68692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73835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78979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63548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68692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73835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78979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1253312" y="3240052"/>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1767662" y="3240052"/>
            <a:ext cx="514350" cy="514350"/>
          </a:xfrm>
          <a:prstGeom prst="rect">
            <a:avLst/>
          </a:prstGeom>
          <a:solidFill>
            <a:schemeClr val="accent1">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1253312" y="375440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1767662" y="375440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2383745" y="1716242"/>
            <a:ext cx="2698175" cy="415498"/>
          </a:xfrm>
          <a:prstGeom prst="rect">
            <a:avLst/>
          </a:prstGeom>
          <a:noFill/>
        </p:spPr>
        <p:txBody>
          <a:bodyPr wrap="none" rtlCol="0">
            <a:spAutoFit/>
          </a:bodyPr>
          <a:lstStyle/>
          <a:p>
            <a:pPr defTabSz="685800"/>
            <a:r>
              <a:rPr lang="en-US" altLang="zh-CN" sz="2100" dirty="0">
                <a:solidFill>
                  <a:prstClr val="black"/>
                </a:solidFill>
              </a:rPr>
              <a:t>3 x 3</a:t>
            </a:r>
            <a:r>
              <a:rPr lang="zh-CN" altLang="en-US" sz="2100" b="1" dirty="0">
                <a:solidFill>
                  <a:prstClr val="black"/>
                </a:solidFill>
              </a:rPr>
              <a:t>转置卷积</a:t>
            </a:r>
            <a:r>
              <a:rPr lang="en-US" altLang="zh-CN" sz="2100" dirty="0">
                <a:solidFill>
                  <a:prstClr val="black"/>
                </a:solidFill>
              </a:rPr>
              <a:t>, </a:t>
            </a:r>
            <a:r>
              <a:rPr lang="zh-CN" altLang="en-US" sz="2100" dirty="0">
                <a:solidFill>
                  <a:prstClr val="black"/>
                </a:solidFill>
              </a:rPr>
              <a:t>步长</a:t>
            </a:r>
            <a:r>
              <a:rPr lang="en-US" altLang="zh-CN" sz="2100" dirty="0">
                <a:solidFill>
                  <a:prstClr val="black"/>
                </a:solidFill>
              </a:rPr>
              <a:t> 2</a:t>
            </a:r>
          </a:p>
        </p:txBody>
      </p:sp>
      <p:sp>
        <p:nvSpPr>
          <p:cNvPr id="38" name="TextBox 37">
            <a:extLst>
              <a:ext uri="{FF2B5EF4-FFF2-40B4-BE49-F238E27FC236}">
                <a16:creationId xmlns:a16="http://schemas.microsoft.com/office/drawing/2014/main" id="{AF7951F5-E887-2641-AA35-102AC8D707F9}"/>
              </a:ext>
            </a:extLst>
          </p:cNvPr>
          <p:cNvSpPr txBox="1"/>
          <p:nvPr/>
        </p:nvSpPr>
        <p:spPr>
          <a:xfrm>
            <a:off x="1053806" y="4844344"/>
            <a:ext cx="1409360" cy="415498"/>
          </a:xfrm>
          <a:prstGeom prst="rect">
            <a:avLst/>
          </a:prstGeom>
          <a:noFill/>
        </p:spPr>
        <p:txBody>
          <a:bodyPr wrap="none" rtlCol="0">
            <a:spAutoFit/>
          </a:bodyPr>
          <a:lstStyle/>
          <a:p>
            <a:pPr defTabSz="685800"/>
            <a:r>
              <a:rPr lang="zh-CN" altLang="en-US" sz="2100" dirty="0">
                <a:solidFill>
                  <a:prstClr val="black"/>
                </a:solidFill>
              </a:rPr>
              <a:t>输入</a:t>
            </a:r>
            <a:r>
              <a:rPr lang="en-US" sz="2100" dirty="0">
                <a:solidFill>
                  <a:prstClr val="black"/>
                </a:solidFill>
                <a:latin typeface="Calibri" panose="020F0502020204030204"/>
              </a:rPr>
              <a:t>: 2 x 2</a:t>
            </a:r>
          </a:p>
        </p:txBody>
      </p:sp>
      <p:cxnSp>
        <p:nvCxnSpPr>
          <p:cNvPr id="29" name="Straight Arrow Connector 28">
            <a:extLst>
              <a:ext uri="{FF2B5EF4-FFF2-40B4-BE49-F238E27FC236}">
                <a16:creationId xmlns:a16="http://schemas.microsoft.com/office/drawing/2014/main" id="{5F652813-A626-784E-96BA-CE539BA00F0B}"/>
              </a:ext>
            </a:extLst>
          </p:cNvPr>
          <p:cNvCxnSpPr>
            <a:cxnSpLocks/>
          </p:cNvCxnSpPr>
          <p:nvPr/>
        </p:nvCxnSpPr>
        <p:spPr>
          <a:xfrm>
            <a:off x="3543301" y="3467930"/>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480;p26">
            <a:extLst>
              <a:ext uri="{FF2B5EF4-FFF2-40B4-BE49-F238E27FC236}">
                <a16:creationId xmlns:a16="http://schemas.microsoft.com/office/drawing/2014/main" id="{425C4228-07EB-7C45-9263-0858F62CA11C}"/>
              </a:ext>
            </a:extLst>
          </p:cNvPr>
          <p:cNvSpPr/>
          <p:nvPr/>
        </p:nvSpPr>
        <p:spPr>
          <a:xfrm>
            <a:off x="5863456" y="2200246"/>
            <a:ext cx="1543050" cy="1556124"/>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0" name="TextBox 29">
            <a:extLst>
              <a:ext uri="{FF2B5EF4-FFF2-40B4-BE49-F238E27FC236}">
                <a16:creationId xmlns:a16="http://schemas.microsoft.com/office/drawing/2014/main" id="{2919EC25-5FDE-0F4D-92A0-BB66DDB9ED92}"/>
              </a:ext>
            </a:extLst>
          </p:cNvPr>
          <p:cNvSpPr txBox="1"/>
          <p:nvPr/>
        </p:nvSpPr>
        <p:spPr>
          <a:xfrm>
            <a:off x="3391964" y="3606929"/>
            <a:ext cx="2360073" cy="830997"/>
          </a:xfrm>
          <a:prstGeom prst="rect">
            <a:avLst/>
          </a:prstGeom>
          <a:noFill/>
        </p:spPr>
        <p:txBody>
          <a:bodyPr wrap="square" rtlCol="0">
            <a:spAutoFit/>
          </a:bodyPr>
          <a:lstStyle/>
          <a:p>
            <a:pPr defTabSz="685800"/>
            <a:r>
              <a:rPr lang="zh-CN" altLang="en-US" sz="2400" dirty="0">
                <a:solidFill>
                  <a:prstClr val="black"/>
                </a:solidFill>
              </a:rPr>
              <a:t>输入值加权求和复制到输出</a:t>
            </a:r>
            <a:endParaRPr lang="en-US" altLang="zh-CN" sz="2400" dirty="0">
              <a:solidFill>
                <a:prstClr val="black"/>
              </a:solidFill>
            </a:endParaRPr>
          </a:p>
        </p:txBody>
      </p:sp>
      <p:sp>
        <p:nvSpPr>
          <p:cNvPr id="31" name="Google Shape;480;p26">
            <a:extLst>
              <a:ext uri="{FF2B5EF4-FFF2-40B4-BE49-F238E27FC236}">
                <a16:creationId xmlns:a16="http://schemas.microsoft.com/office/drawing/2014/main" id="{D403F979-069A-A54D-AE29-3AD0663DBE0E}"/>
              </a:ext>
            </a:extLst>
          </p:cNvPr>
          <p:cNvSpPr/>
          <p:nvPr/>
        </p:nvSpPr>
        <p:spPr>
          <a:xfrm>
            <a:off x="6861989" y="2201348"/>
            <a:ext cx="1543050" cy="1556124"/>
          </a:xfrm>
          <a:prstGeom prst="rect">
            <a:avLst/>
          </a:prstGeom>
          <a:noFill/>
          <a:ln w="3810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2" name="TextBox 21">
            <a:extLst>
              <a:ext uri="{FF2B5EF4-FFF2-40B4-BE49-F238E27FC236}">
                <a16:creationId xmlns:a16="http://schemas.microsoft.com/office/drawing/2014/main" id="{B39304C5-7B64-8648-A371-F1255952D258}"/>
              </a:ext>
            </a:extLst>
          </p:cNvPr>
          <p:cNvSpPr txBox="1"/>
          <p:nvPr/>
        </p:nvSpPr>
        <p:spPr>
          <a:xfrm>
            <a:off x="1621234" y="2257047"/>
            <a:ext cx="3541460" cy="738664"/>
          </a:xfrm>
          <a:prstGeom prst="rect">
            <a:avLst/>
          </a:prstGeom>
          <a:noFill/>
        </p:spPr>
        <p:txBody>
          <a:bodyPr wrap="square" rtlCol="0">
            <a:spAutoFit/>
          </a:bodyPr>
          <a:lstStyle/>
          <a:p>
            <a:pPr defTabSz="685800"/>
            <a:r>
              <a:rPr lang="zh-CN" altLang="en-US" sz="2100" dirty="0">
                <a:solidFill>
                  <a:prstClr val="black"/>
                </a:solidFill>
              </a:rPr>
              <a:t>对每个输入像素的输出滤波器</a:t>
            </a:r>
            <a:r>
              <a:rPr lang="zh-CN" altLang="en-US" sz="2100" dirty="0">
                <a:solidFill>
                  <a:prstClr val="black"/>
                </a:solidFill>
                <a:latin typeface="Calibri" panose="020F0502020204030204"/>
              </a:rPr>
              <a:t>移动</a:t>
            </a:r>
            <a:r>
              <a:rPr lang="en-US" sz="2100" dirty="0">
                <a:solidFill>
                  <a:prstClr val="black"/>
                </a:solidFill>
                <a:latin typeface="Calibri" panose="020F0502020204030204"/>
              </a:rPr>
              <a:t>2</a:t>
            </a:r>
            <a:r>
              <a:rPr lang="zh-CN" altLang="en-US" sz="2100" dirty="0">
                <a:solidFill>
                  <a:prstClr val="black"/>
                </a:solidFill>
                <a:latin typeface="Calibri" panose="020F0502020204030204"/>
              </a:rPr>
              <a:t>个像素</a:t>
            </a:r>
            <a:endParaRPr lang="en-US" sz="2100" dirty="0">
              <a:solidFill>
                <a:prstClr val="black"/>
              </a:solidFill>
              <a:latin typeface="Calibri" panose="020F0502020204030204"/>
            </a:endParaRPr>
          </a:p>
        </p:txBody>
      </p:sp>
      <p:sp>
        <p:nvSpPr>
          <p:cNvPr id="33" name="TextBox 32">
            <a:extLst>
              <a:ext uri="{FF2B5EF4-FFF2-40B4-BE49-F238E27FC236}">
                <a16:creationId xmlns:a16="http://schemas.microsoft.com/office/drawing/2014/main" id="{0FB2E469-0831-1640-9570-A7EA419B3DAC}"/>
              </a:ext>
            </a:extLst>
          </p:cNvPr>
          <p:cNvSpPr txBox="1"/>
          <p:nvPr/>
        </p:nvSpPr>
        <p:spPr>
          <a:xfrm>
            <a:off x="6598989" y="4844344"/>
            <a:ext cx="1367682" cy="415498"/>
          </a:xfrm>
          <a:prstGeom prst="rect">
            <a:avLst/>
          </a:prstGeom>
          <a:noFill/>
        </p:spPr>
        <p:txBody>
          <a:bodyPr wrap="none" rtlCol="0">
            <a:spAutoFit/>
          </a:bodyPr>
          <a:lstStyle/>
          <a:p>
            <a:pPr defTabSz="685800"/>
            <a:r>
              <a:rPr lang="zh-CN" altLang="en-US" sz="2100" dirty="0">
                <a:solidFill>
                  <a:prstClr val="black"/>
                </a:solidFill>
              </a:rPr>
              <a:t>输出</a:t>
            </a:r>
            <a:r>
              <a:rPr lang="en-US" sz="2100" dirty="0">
                <a:solidFill>
                  <a:prstClr val="black"/>
                </a:solidFill>
                <a:latin typeface="Calibri" panose="020F0502020204030204"/>
              </a:rPr>
              <a:t>: 4 x 4</a:t>
            </a:r>
          </a:p>
        </p:txBody>
      </p:sp>
    </p:spTree>
    <p:extLst>
      <p:ext uri="{BB962C8B-B14F-4D97-AF65-F5344CB8AC3E}">
        <p14:creationId xmlns:p14="http://schemas.microsoft.com/office/powerpoint/2010/main" val="2605672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53</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63548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68692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73835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78979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63548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68692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73835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78979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63548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68692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73835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78979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63548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68692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73835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78979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1253312" y="3240052"/>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1767662" y="3240052"/>
            <a:ext cx="514350" cy="514350"/>
          </a:xfrm>
          <a:prstGeom prst="rect">
            <a:avLst/>
          </a:prstGeom>
          <a:solidFill>
            <a:schemeClr val="accent1">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1253312" y="375440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1767662" y="3754402"/>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2383745" y="1716242"/>
            <a:ext cx="2637260" cy="415498"/>
          </a:xfrm>
          <a:prstGeom prst="rect">
            <a:avLst/>
          </a:prstGeom>
          <a:noFill/>
        </p:spPr>
        <p:txBody>
          <a:bodyPr wrap="none" rtlCol="0">
            <a:spAutoFit/>
          </a:bodyPr>
          <a:lstStyle/>
          <a:p>
            <a:pPr defTabSz="685800"/>
            <a:r>
              <a:rPr lang="en-US" altLang="zh-CN" sz="2100" dirty="0">
                <a:solidFill>
                  <a:prstClr val="black"/>
                </a:solidFill>
              </a:rPr>
              <a:t>3 x 3</a:t>
            </a:r>
            <a:r>
              <a:rPr lang="zh-CN" altLang="en-US" sz="2100" b="1" dirty="0">
                <a:solidFill>
                  <a:prstClr val="black"/>
                </a:solidFill>
              </a:rPr>
              <a:t>转置卷积</a:t>
            </a:r>
            <a:r>
              <a:rPr lang="en-US" altLang="zh-CN" sz="2100" dirty="0">
                <a:solidFill>
                  <a:prstClr val="black"/>
                </a:solidFill>
              </a:rPr>
              <a:t>, </a:t>
            </a:r>
            <a:r>
              <a:rPr lang="zh-CN" altLang="en-US" sz="2100" dirty="0">
                <a:solidFill>
                  <a:prstClr val="black"/>
                </a:solidFill>
              </a:rPr>
              <a:t>步长</a:t>
            </a:r>
            <a:r>
              <a:rPr lang="en-US" altLang="zh-CN" sz="2100" dirty="0">
                <a:solidFill>
                  <a:prstClr val="black"/>
                </a:solidFill>
              </a:rPr>
              <a:t> 2</a:t>
            </a:r>
          </a:p>
        </p:txBody>
      </p:sp>
      <p:sp>
        <p:nvSpPr>
          <p:cNvPr id="38" name="TextBox 37">
            <a:extLst>
              <a:ext uri="{FF2B5EF4-FFF2-40B4-BE49-F238E27FC236}">
                <a16:creationId xmlns:a16="http://schemas.microsoft.com/office/drawing/2014/main" id="{AF7951F5-E887-2641-AA35-102AC8D707F9}"/>
              </a:ext>
            </a:extLst>
          </p:cNvPr>
          <p:cNvSpPr txBox="1"/>
          <p:nvPr/>
        </p:nvSpPr>
        <p:spPr>
          <a:xfrm>
            <a:off x="1053806" y="4844344"/>
            <a:ext cx="1409360" cy="415498"/>
          </a:xfrm>
          <a:prstGeom prst="rect">
            <a:avLst/>
          </a:prstGeom>
          <a:noFill/>
        </p:spPr>
        <p:txBody>
          <a:bodyPr wrap="none" rtlCol="0">
            <a:spAutoFit/>
          </a:bodyPr>
          <a:lstStyle/>
          <a:p>
            <a:pPr defTabSz="685800"/>
            <a:r>
              <a:rPr lang="zh-CN" altLang="en-US" sz="2100" dirty="0">
                <a:solidFill>
                  <a:prstClr val="black"/>
                </a:solidFill>
              </a:rPr>
              <a:t>输入</a:t>
            </a:r>
            <a:r>
              <a:rPr lang="en-US" sz="2100" dirty="0">
                <a:solidFill>
                  <a:prstClr val="black"/>
                </a:solidFill>
                <a:latin typeface="Calibri" panose="020F0502020204030204"/>
              </a:rPr>
              <a:t>: 2 x 2</a:t>
            </a:r>
          </a:p>
        </p:txBody>
      </p:sp>
      <p:cxnSp>
        <p:nvCxnSpPr>
          <p:cNvPr id="29" name="Straight Arrow Connector 28">
            <a:extLst>
              <a:ext uri="{FF2B5EF4-FFF2-40B4-BE49-F238E27FC236}">
                <a16:creationId xmlns:a16="http://schemas.microsoft.com/office/drawing/2014/main" id="{5F652813-A626-784E-96BA-CE539BA00F0B}"/>
              </a:ext>
            </a:extLst>
          </p:cNvPr>
          <p:cNvCxnSpPr>
            <a:cxnSpLocks/>
          </p:cNvCxnSpPr>
          <p:nvPr/>
        </p:nvCxnSpPr>
        <p:spPr>
          <a:xfrm>
            <a:off x="3543301" y="3467930"/>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480;p26">
            <a:extLst>
              <a:ext uri="{FF2B5EF4-FFF2-40B4-BE49-F238E27FC236}">
                <a16:creationId xmlns:a16="http://schemas.microsoft.com/office/drawing/2014/main" id="{425C4228-07EB-7C45-9263-0858F62CA11C}"/>
              </a:ext>
            </a:extLst>
          </p:cNvPr>
          <p:cNvSpPr/>
          <p:nvPr/>
        </p:nvSpPr>
        <p:spPr>
          <a:xfrm>
            <a:off x="5863456" y="2200246"/>
            <a:ext cx="1543050" cy="1556124"/>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0" name="TextBox 29">
            <a:extLst>
              <a:ext uri="{FF2B5EF4-FFF2-40B4-BE49-F238E27FC236}">
                <a16:creationId xmlns:a16="http://schemas.microsoft.com/office/drawing/2014/main" id="{2919EC25-5FDE-0F4D-92A0-BB66DDB9ED92}"/>
              </a:ext>
            </a:extLst>
          </p:cNvPr>
          <p:cNvSpPr txBox="1"/>
          <p:nvPr/>
        </p:nvSpPr>
        <p:spPr>
          <a:xfrm>
            <a:off x="3391964" y="3606929"/>
            <a:ext cx="2360073" cy="830997"/>
          </a:xfrm>
          <a:prstGeom prst="rect">
            <a:avLst/>
          </a:prstGeom>
          <a:noFill/>
        </p:spPr>
        <p:txBody>
          <a:bodyPr wrap="square" rtlCol="0">
            <a:spAutoFit/>
          </a:bodyPr>
          <a:lstStyle/>
          <a:p>
            <a:pPr defTabSz="685800"/>
            <a:r>
              <a:rPr lang="zh-CN" altLang="en-US" sz="2400" dirty="0">
                <a:solidFill>
                  <a:prstClr val="black"/>
                </a:solidFill>
              </a:rPr>
              <a:t>输入值加权求和复制到输出</a:t>
            </a:r>
            <a:endParaRPr lang="en-US" altLang="zh-CN" sz="2400" dirty="0">
              <a:solidFill>
                <a:prstClr val="black"/>
              </a:solidFill>
            </a:endParaRPr>
          </a:p>
        </p:txBody>
      </p:sp>
      <p:sp>
        <p:nvSpPr>
          <p:cNvPr id="31" name="Google Shape;480;p26">
            <a:extLst>
              <a:ext uri="{FF2B5EF4-FFF2-40B4-BE49-F238E27FC236}">
                <a16:creationId xmlns:a16="http://schemas.microsoft.com/office/drawing/2014/main" id="{D403F979-069A-A54D-AE29-3AD0663DBE0E}"/>
              </a:ext>
            </a:extLst>
          </p:cNvPr>
          <p:cNvSpPr/>
          <p:nvPr/>
        </p:nvSpPr>
        <p:spPr>
          <a:xfrm>
            <a:off x="6861989" y="2201348"/>
            <a:ext cx="1543050" cy="1556124"/>
          </a:xfrm>
          <a:prstGeom prst="rect">
            <a:avLst/>
          </a:prstGeom>
          <a:noFill/>
          <a:ln w="3810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2" name="TextBox 21">
            <a:extLst>
              <a:ext uri="{FF2B5EF4-FFF2-40B4-BE49-F238E27FC236}">
                <a16:creationId xmlns:a16="http://schemas.microsoft.com/office/drawing/2014/main" id="{B39304C5-7B64-8648-A371-F1255952D258}"/>
              </a:ext>
            </a:extLst>
          </p:cNvPr>
          <p:cNvSpPr txBox="1"/>
          <p:nvPr/>
        </p:nvSpPr>
        <p:spPr>
          <a:xfrm>
            <a:off x="1621234" y="2257047"/>
            <a:ext cx="3541460" cy="738664"/>
          </a:xfrm>
          <a:prstGeom prst="rect">
            <a:avLst/>
          </a:prstGeom>
          <a:noFill/>
        </p:spPr>
        <p:txBody>
          <a:bodyPr wrap="square" rtlCol="0">
            <a:spAutoFit/>
          </a:bodyPr>
          <a:lstStyle/>
          <a:p>
            <a:pPr defTabSz="685800"/>
            <a:r>
              <a:rPr lang="zh-CN" altLang="en-US" sz="2100" dirty="0">
                <a:solidFill>
                  <a:prstClr val="black"/>
                </a:solidFill>
              </a:rPr>
              <a:t>对每个输入像素的输出滤波器移动</a:t>
            </a:r>
            <a:r>
              <a:rPr lang="en-US" altLang="zh-CN" sz="2100" dirty="0">
                <a:solidFill>
                  <a:prstClr val="black"/>
                </a:solidFill>
              </a:rPr>
              <a:t>2</a:t>
            </a:r>
            <a:r>
              <a:rPr lang="zh-CN" altLang="en-US" sz="2100" dirty="0">
                <a:solidFill>
                  <a:prstClr val="black"/>
                </a:solidFill>
              </a:rPr>
              <a:t>个像素</a:t>
            </a:r>
            <a:endParaRPr lang="en-US" altLang="zh-CN" sz="2100" dirty="0">
              <a:solidFill>
                <a:prstClr val="black"/>
              </a:solidFill>
            </a:endParaRPr>
          </a:p>
        </p:txBody>
      </p:sp>
      <p:cxnSp>
        <p:nvCxnSpPr>
          <p:cNvPr id="33" name="Google Shape;614;p35">
            <a:extLst>
              <a:ext uri="{FF2B5EF4-FFF2-40B4-BE49-F238E27FC236}">
                <a16:creationId xmlns:a16="http://schemas.microsoft.com/office/drawing/2014/main" id="{AAA7FA67-52FF-5B45-8FCA-F90ACE4C47B2}"/>
              </a:ext>
            </a:extLst>
          </p:cNvPr>
          <p:cNvCxnSpPr>
            <a:cxnSpLocks/>
          </p:cNvCxnSpPr>
          <p:nvPr/>
        </p:nvCxnSpPr>
        <p:spPr>
          <a:xfrm flipH="1">
            <a:off x="7262929" y="2151073"/>
            <a:ext cx="678143" cy="827355"/>
          </a:xfrm>
          <a:prstGeom prst="straightConnector1">
            <a:avLst/>
          </a:prstGeom>
          <a:noFill/>
          <a:ln w="44450" cap="flat" cmpd="sng">
            <a:solidFill>
              <a:schemeClr val="tx1"/>
            </a:solidFill>
            <a:prstDash val="solid"/>
            <a:round/>
            <a:headEnd type="none" w="med" len="med"/>
            <a:tailEnd type="triangle" w="med" len="med"/>
          </a:ln>
        </p:spPr>
      </p:cxnSp>
      <p:sp>
        <p:nvSpPr>
          <p:cNvPr id="34" name="Google Shape;615;p35">
            <a:extLst>
              <a:ext uri="{FF2B5EF4-FFF2-40B4-BE49-F238E27FC236}">
                <a16:creationId xmlns:a16="http://schemas.microsoft.com/office/drawing/2014/main" id="{741CB2B2-9C02-0C43-B006-8AA4B91F3D3F}"/>
              </a:ext>
            </a:extLst>
          </p:cNvPr>
          <p:cNvSpPr txBox="1"/>
          <p:nvPr/>
        </p:nvSpPr>
        <p:spPr>
          <a:xfrm>
            <a:off x="7326874" y="1484559"/>
            <a:ext cx="1773833" cy="744406"/>
          </a:xfrm>
          <a:prstGeom prst="rect">
            <a:avLst/>
          </a:prstGeom>
          <a:noFill/>
          <a:ln>
            <a:noFill/>
          </a:ln>
        </p:spPr>
        <p:txBody>
          <a:bodyPr spcFirstLastPara="1" wrap="square" lIns="91401" tIns="91401" rIns="91401" bIns="91401" anchor="t" anchorCtr="0">
            <a:noAutofit/>
          </a:bodyPr>
          <a:lstStyle/>
          <a:p>
            <a:pPr defTabSz="685800"/>
            <a:r>
              <a:rPr lang="zh-CN" altLang="en" dirty="0">
                <a:solidFill>
                  <a:prstClr val="black"/>
                </a:solidFill>
                <a:latin typeface="Calibri" panose="020F0502020204030204"/>
              </a:rPr>
              <a:t>输出</a:t>
            </a:r>
            <a:r>
              <a:rPr lang="zh-CN" altLang="en-US" dirty="0">
                <a:solidFill>
                  <a:prstClr val="black"/>
                </a:solidFill>
                <a:latin typeface="Calibri" panose="020F0502020204030204"/>
              </a:rPr>
              <a:t>重叠部分求和</a:t>
            </a:r>
            <a:endParaRPr dirty="0">
              <a:solidFill>
                <a:prstClr val="black"/>
              </a:solidFill>
              <a:latin typeface="Calibri" panose="020F0502020204030204"/>
            </a:endParaRPr>
          </a:p>
        </p:txBody>
      </p:sp>
      <p:sp>
        <p:nvSpPr>
          <p:cNvPr id="39" name="TextBox 38">
            <a:extLst>
              <a:ext uri="{FF2B5EF4-FFF2-40B4-BE49-F238E27FC236}">
                <a16:creationId xmlns:a16="http://schemas.microsoft.com/office/drawing/2014/main" id="{1925327A-5CA9-D54B-88E2-97ED783FC5BB}"/>
              </a:ext>
            </a:extLst>
          </p:cNvPr>
          <p:cNvSpPr txBox="1"/>
          <p:nvPr/>
        </p:nvSpPr>
        <p:spPr>
          <a:xfrm>
            <a:off x="6598989" y="4844344"/>
            <a:ext cx="1367682" cy="415498"/>
          </a:xfrm>
          <a:prstGeom prst="rect">
            <a:avLst/>
          </a:prstGeom>
          <a:noFill/>
        </p:spPr>
        <p:txBody>
          <a:bodyPr wrap="none" rtlCol="0">
            <a:spAutoFit/>
          </a:bodyPr>
          <a:lstStyle/>
          <a:p>
            <a:pPr defTabSz="685800"/>
            <a:r>
              <a:rPr lang="zh-CN" altLang="en-US" sz="2100" dirty="0">
                <a:solidFill>
                  <a:prstClr val="black"/>
                </a:solidFill>
              </a:rPr>
              <a:t>输出</a:t>
            </a:r>
            <a:r>
              <a:rPr lang="en-US" sz="2100" dirty="0">
                <a:solidFill>
                  <a:prstClr val="black"/>
                </a:solidFill>
                <a:latin typeface="Calibri" panose="020F0502020204030204"/>
              </a:rPr>
              <a:t>: 4 x 4</a:t>
            </a:r>
          </a:p>
        </p:txBody>
      </p:sp>
    </p:spTree>
    <p:extLst>
      <p:ext uri="{BB962C8B-B14F-4D97-AF65-F5344CB8AC3E}">
        <p14:creationId xmlns:p14="http://schemas.microsoft.com/office/powerpoint/2010/main" val="1248632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00B1-664B-B549-8643-D75BE70B0905}"/>
              </a:ext>
            </a:extLst>
          </p:cNvPr>
          <p:cNvSpPr>
            <a:spLocks noGrp="1"/>
          </p:cNvSpPr>
          <p:nvPr>
            <p:ph type="title"/>
          </p:nvPr>
        </p:nvSpPr>
        <p:spPr/>
        <p:txBody>
          <a:bodyPr>
            <a:normAutofit/>
          </a:bodyPr>
          <a:lstStyle/>
          <a:p>
            <a:r>
              <a:rPr lang="zh-CN" altLang="en-US" dirty="0"/>
              <a:t>可学习的上采样</a:t>
            </a:r>
            <a:r>
              <a:rPr lang="en-US" altLang="zh-CN" dirty="0"/>
              <a:t>:</a:t>
            </a:r>
            <a:r>
              <a:rPr lang="zh-CN" altLang="en-US" dirty="0"/>
              <a:t>转置卷积</a:t>
            </a:r>
            <a:endParaRPr lang="en-US" dirty="0"/>
          </a:p>
        </p:txBody>
      </p:sp>
      <p:sp>
        <p:nvSpPr>
          <p:cNvPr id="3" name="Slide Number Placeholder 2">
            <a:extLst>
              <a:ext uri="{FF2B5EF4-FFF2-40B4-BE49-F238E27FC236}">
                <a16:creationId xmlns:a16="http://schemas.microsoft.com/office/drawing/2014/main" id="{839D420D-B18D-2347-AAA1-FB3FFF21B241}"/>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54</a:t>
            </a:fld>
            <a:endParaRPr lang="en-US" dirty="0">
              <a:latin typeface="Calibri" panose="020F0502020204030204"/>
            </a:endParaRPr>
          </a:p>
        </p:txBody>
      </p:sp>
      <p:sp>
        <p:nvSpPr>
          <p:cNvPr id="4" name="Rectangle 3">
            <a:extLst>
              <a:ext uri="{FF2B5EF4-FFF2-40B4-BE49-F238E27FC236}">
                <a16:creationId xmlns:a16="http://schemas.microsoft.com/office/drawing/2014/main" id="{FA611EDE-0004-3E40-8206-272AF440A813}"/>
              </a:ext>
            </a:extLst>
          </p:cNvPr>
          <p:cNvSpPr/>
          <p:nvPr/>
        </p:nvSpPr>
        <p:spPr>
          <a:xfrm>
            <a:off x="63548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50C3C6F-4455-DF46-8262-DF9629383F5E}"/>
              </a:ext>
            </a:extLst>
          </p:cNvPr>
          <p:cNvSpPr/>
          <p:nvPr/>
        </p:nvSpPr>
        <p:spPr>
          <a:xfrm>
            <a:off x="68692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6" name="Rectangle 5">
            <a:extLst>
              <a:ext uri="{FF2B5EF4-FFF2-40B4-BE49-F238E27FC236}">
                <a16:creationId xmlns:a16="http://schemas.microsoft.com/office/drawing/2014/main" id="{80949B20-8988-1D46-83EE-5E1040465B5B}"/>
              </a:ext>
            </a:extLst>
          </p:cNvPr>
          <p:cNvSpPr/>
          <p:nvPr/>
        </p:nvSpPr>
        <p:spPr>
          <a:xfrm>
            <a:off x="738357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7" name="Rectangle 6">
            <a:extLst>
              <a:ext uri="{FF2B5EF4-FFF2-40B4-BE49-F238E27FC236}">
                <a16:creationId xmlns:a16="http://schemas.microsoft.com/office/drawing/2014/main" id="{F2AE11A2-DF8B-B346-966E-F852A5E8EEC3}"/>
              </a:ext>
            </a:extLst>
          </p:cNvPr>
          <p:cNvSpPr/>
          <p:nvPr/>
        </p:nvSpPr>
        <p:spPr>
          <a:xfrm>
            <a:off x="7897929" y="27211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8" name="Rectangle 7">
            <a:extLst>
              <a:ext uri="{FF2B5EF4-FFF2-40B4-BE49-F238E27FC236}">
                <a16:creationId xmlns:a16="http://schemas.microsoft.com/office/drawing/2014/main" id="{6D885C69-02AF-A342-8F6A-11583C99BAD8}"/>
              </a:ext>
            </a:extLst>
          </p:cNvPr>
          <p:cNvSpPr/>
          <p:nvPr/>
        </p:nvSpPr>
        <p:spPr>
          <a:xfrm>
            <a:off x="63548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29DE89E4-F80C-8E4E-9EED-E4700DA85B08}"/>
              </a:ext>
            </a:extLst>
          </p:cNvPr>
          <p:cNvSpPr/>
          <p:nvPr/>
        </p:nvSpPr>
        <p:spPr>
          <a:xfrm>
            <a:off x="68692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0" name="Rectangle 9">
            <a:extLst>
              <a:ext uri="{FF2B5EF4-FFF2-40B4-BE49-F238E27FC236}">
                <a16:creationId xmlns:a16="http://schemas.microsoft.com/office/drawing/2014/main" id="{5DF0E13B-387A-8F46-990C-166C7780128B}"/>
              </a:ext>
            </a:extLst>
          </p:cNvPr>
          <p:cNvSpPr/>
          <p:nvPr/>
        </p:nvSpPr>
        <p:spPr>
          <a:xfrm>
            <a:off x="738357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630EC536-06D0-7B42-99D2-BC54F668531F}"/>
              </a:ext>
            </a:extLst>
          </p:cNvPr>
          <p:cNvSpPr/>
          <p:nvPr/>
        </p:nvSpPr>
        <p:spPr>
          <a:xfrm>
            <a:off x="7897929" y="32354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1B73CE67-CA96-814D-80B9-CFF95789D6B4}"/>
              </a:ext>
            </a:extLst>
          </p:cNvPr>
          <p:cNvSpPr/>
          <p:nvPr/>
        </p:nvSpPr>
        <p:spPr>
          <a:xfrm>
            <a:off x="63548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A1D9F6E1-D1AD-AB4B-BD72-C52314C1FAAF}"/>
              </a:ext>
            </a:extLst>
          </p:cNvPr>
          <p:cNvSpPr/>
          <p:nvPr/>
        </p:nvSpPr>
        <p:spPr>
          <a:xfrm>
            <a:off x="68692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4" name="Rectangle 13">
            <a:extLst>
              <a:ext uri="{FF2B5EF4-FFF2-40B4-BE49-F238E27FC236}">
                <a16:creationId xmlns:a16="http://schemas.microsoft.com/office/drawing/2014/main" id="{44CA4DBB-8DBA-794E-8F3F-731EBBD7DE98}"/>
              </a:ext>
            </a:extLst>
          </p:cNvPr>
          <p:cNvSpPr/>
          <p:nvPr/>
        </p:nvSpPr>
        <p:spPr>
          <a:xfrm>
            <a:off x="738357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303973A1-05DE-794E-BB7B-DA7C3AFA85E2}"/>
              </a:ext>
            </a:extLst>
          </p:cNvPr>
          <p:cNvSpPr/>
          <p:nvPr/>
        </p:nvSpPr>
        <p:spPr>
          <a:xfrm>
            <a:off x="7897929" y="374983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6" name="Rectangle 15">
            <a:extLst>
              <a:ext uri="{FF2B5EF4-FFF2-40B4-BE49-F238E27FC236}">
                <a16:creationId xmlns:a16="http://schemas.microsoft.com/office/drawing/2014/main" id="{0B5FDA5F-B173-174E-85B7-737FD6CF40C0}"/>
              </a:ext>
            </a:extLst>
          </p:cNvPr>
          <p:cNvSpPr/>
          <p:nvPr/>
        </p:nvSpPr>
        <p:spPr>
          <a:xfrm>
            <a:off x="63548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C58859A0-DA23-9E40-A55C-44D405F4124F}"/>
              </a:ext>
            </a:extLst>
          </p:cNvPr>
          <p:cNvSpPr/>
          <p:nvPr/>
        </p:nvSpPr>
        <p:spPr>
          <a:xfrm>
            <a:off x="68692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8" name="Rectangle 17">
            <a:extLst>
              <a:ext uri="{FF2B5EF4-FFF2-40B4-BE49-F238E27FC236}">
                <a16:creationId xmlns:a16="http://schemas.microsoft.com/office/drawing/2014/main" id="{E2173E63-2EA9-2947-BACE-E2647C248C99}"/>
              </a:ext>
            </a:extLst>
          </p:cNvPr>
          <p:cNvSpPr/>
          <p:nvPr/>
        </p:nvSpPr>
        <p:spPr>
          <a:xfrm>
            <a:off x="738357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E0097F40-426F-D34C-98CF-00F78E62A21A}"/>
              </a:ext>
            </a:extLst>
          </p:cNvPr>
          <p:cNvSpPr/>
          <p:nvPr/>
        </p:nvSpPr>
        <p:spPr>
          <a:xfrm>
            <a:off x="7897929" y="4264183"/>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0" name="Rectangle 19">
            <a:extLst>
              <a:ext uri="{FF2B5EF4-FFF2-40B4-BE49-F238E27FC236}">
                <a16:creationId xmlns:a16="http://schemas.microsoft.com/office/drawing/2014/main" id="{5E348E7E-8F2B-D546-A4D1-F682EC9D271F}"/>
              </a:ext>
            </a:extLst>
          </p:cNvPr>
          <p:cNvSpPr/>
          <p:nvPr/>
        </p:nvSpPr>
        <p:spPr>
          <a:xfrm>
            <a:off x="1253312" y="3240052"/>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17B86DAC-3D5F-CF41-8D25-A334EF8F9D56}"/>
              </a:ext>
            </a:extLst>
          </p:cNvPr>
          <p:cNvSpPr/>
          <p:nvPr/>
        </p:nvSpPr>
        <p:spPr>
          <a:xfrm>
            <a:off x="1767662" y="3240052"/>
            <a:ext cx="514350" cy="514350"/>
          </a:xfrm>
          <a:prstGeom prst="rect">
            <a:avLst/>
          </a:prstGeom>
          <a:solidFill>
            <a:schemeClr val="accent1">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4" name="Rectangle 23">
            <a:extLst>
              <a:ext uri="{FF2B5EF4-FFF2-40B4-BE49-F238E27FC236}">
                <a16:creationId xmlns:a16="http://schemas.microsoft.com/office/drawing/2014/main" id="{239348B4-EA81-FD49-8C48-A829A556D804}"/>
              </a:ext>
            </a:extLst>
          </p:cNvPr>
          <p:cNvSpPr/>
          <p:nvPr/>
        </p:nvSpPr>
        <p:spPr>
          <a:xfrm>
            <a:off x="1253312" y="3754402"/>
            <a:ext cx="514350" cy="514350"/>
          </a:xfrm>
          <a:prstGeom prst="rect">
            <a:avLst/>
          </a:prstGeom>
          <a:solidFill>
            <a:schemeClr val="accent2">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6E9BC62A-C180-3740-BF53-875131C0B223}"/>
              </a:ext>
            </a:extLst>
          </p:cNvPr>
          <p:cNvSpPr/>
          <p:nvPr/>
        </p:nvSpPr>
        <p:spPr>
          <a:xfrm>
            <a:off x="1767662" y="3754402"/>
            <a:ext cx="514350" cy="514350"/>
          </a:xfrm>
          <a:prstGeom prst="rect">
            <a:avLst/>
          </a:prstGeom>
          <a:solidFill>
            <a:schemeClr val="accent6">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650" dirty="0">
              <a:solidFill>
                <a:prstClr val="black"/>
              </a:solidFill>
              <a:latin typeface="Calibri" panose="020F0502020204030204"/>
            </a:endParaRPr>
          </a:p>
        </p:txBody>
      </p:sp>
      <p:sp>
        <p:nvSpPr>
          <p:cNvPr id="36" name="TextBox 35">
            <a:extLst>
              <a:ext uri="{FF2B5EF4-FFF2-40B4-BE49-F238E27FC236}">
                <a16:creationId xmlns:a16="http://schemas.microsoft.com/office/drawing/2014/main" id="{0AE10497-3ACE-8A40-AF12-A9427B3F20F5}"/>
              </a:ext>
            </a:extLst>
          </p:cNvPr>
          <p:cNvSpPr txBox="1"/>
          <p:nvPr/>
        </p:nvSpPr>
        <p:spPr>
          <a:xfrm>
            <a:off x="2383745" y="1716242"/>
            <a:ext cx="2637260" cy="415498"/>
          </a:xfrm>
          <a:prstGeom prst="rect">
            <a:avLst/>
          </a:prstGeom>
          <a:noFill/>
        </p:spPr>
        <p:txBody>
          <a:bodyPr wrap="none" rtlCol="0">
            <a:spAutoFit/>
          </a:bodyPr>
          <a:lstStyle/>
          <a:p>
            <a:pPr defTabSz="685800"/>
            <a:r>
              <a:rPr lang="en-US" sz="2100" dirty="0">
                <a:solidFill>
                  <a:prstClr val="black"/>
                </a:solidFill>
                <a:latin typeface="Calibri" panose="020F0502020204030204"/>
              </a:rPr>
              <a:t>3 x 3</a:t>
            </a:r>
            <a:r>
              <a:rPr lang="zh-CN" altLang="en-US" sz="2100" b="1" dirty="0">
                <a:solidFill>
                  <a:prstClr val="black"/>
                </a:solidFill>
              </a:rPr>
              <a:t>转置卷积</a:t>
            </a:r>
            <a:r>
              <a:rPr lang="en-US" sz="2100" dirty="0">
                <a:solidFill>
                  <a:prstClr val="black"/>
                </a:solidFill>
                <a:latin typeface="Calibri" panose="020F0502020204030204"/>
              </a:rPr>
              <a:t>, </a:t>
            </a:r>
            <a:r>
              <a:rPr lang="zh-CN" altLang="en-US" sz="2100" dirty="0">
                <a:solidFill>
                  <a:prstClr val="black"/>
                </a:solidFill>
                <a:latin typeface="Calibri" panose="020F0502020204030204"/>
              </a:rPr>
              <a:t>步长</a:t>
            </a:r>
            <a:r>
              <a:rPr lang="en-US" sz="2100" dirty="0">
                <a:solidFill>
                  <a:prstClr val="black"/>
                </a:solidFill>
                <a:latin typeface="Calibri" panose="020F0502020204030204"/>
              </a:rPr>
              <a:t> 2</a:t>
            </a:r>
          </a:p>
        </p:txBody>
      </p:sp>
      <p:sp>
        <p:nvSpPr>
          <p:cNvPr id="38" name="TextBox 37">
            <a:extLst>
              <a:ext uri="{FF2B5EF4-FFF2-40B4-BE49-F238E27FC236}">
                <a16:creationId xmlns:a16="http://schemas.microsoft.com/office/drawing/2014/main" id="{AF7951F5-E887-2641-AA35-102AC8D707F9}"/>
              </a:ext>
            </a:extLst>
          </p:cNvPr>
          <p:cNvSpPr txBox="1"/>
          <p:nvPr/>
        </p:nvSpPr>
        <p:spPr>
          <a:xfrm>
            <a:off x="1053806" y="4844344"/>
            <a:ext cx="1409360" cy="415498"/>
          </a:xfrm>
          <a:prstGeom prst="rect">
            <a:avLst/>
          </a:prstGeom>
          <a:noFill/>
        </p:spPr>
        <p:txBody>
          <a:bodyPr wrap="none" rtlCol="0">
            <a:spAutoFit/>
          </a:bodyPr>
          <a:lstStyle/>
          <a:p>
            <a:pPr defTabSz="685800"/>
            <a:r>
              <a:rPr lang="zh-CN" altLang="en-US" sz="2100" dirty="0">
                <a:solidFill>
                  <a:prstClr val="black"/>
                </a:solidFill>
              </a:rPr>
              <a:t>输入</a:t>
            </a:r>
            <a:r>
              <a:rPr lang="en-US" sz="2100" dirty="0">
                <a:solidFill>
                  <a:prstClr val="black"/>
                </a:solidFill>
                <a:latin typeface="Calibri" panose="020F0502020204030204"/>
              </a:rPr>
              <a:t>: 2 x 2</a:t>
            </a:r>
          </a:p>
        </p:txBody>
      </p:sp>
      <p:cxnSp>
        <p:nvCxnSpPr>
          <p:cNvPr id="29" name="Straight Arrow Connector 28">
            <a:extLst>
              <a:ext uri="{FF2B5EF4-FFF2-40B4-BE49-F238E27FC236}">
                <a16:creationId xmlns:a16="http://schemas.microsoft.com/office/drawing/2014/main" id="{5F652813-A626-784E-96BA-CE539BA00F0B}"/>
              </a:ext>
            </a:extLst>
          </p:cNvPr>
          <p:cNvCxnSpPr>
            <a:cxnSpLocks/>
          </p:cNvCxnSpPr>
          <p:nvPr/>
        </p:nvCxnSpPr>
        <p:spPr>
          <a:xfrm>
            <a:off x="3543301" y="3467930"/>
            <a:ext cx="18303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480;p26">
            <a:extLst>
              <a:ext uri="{FF2B5EF4-FFF2-40B4-BE49-F238E27FC236}">
                <a16:creationId xmlns:a16="http://schemas.microsoft.com/office/drawing/2014/main" id="{425C4228-07EB-7C45-9263-0858F62CA11C}"/>
              </a:ext>
            </a:extLst>
          </p:cNvPr>
          <p:cNvSpPr/>
          <p:nvPr/>
        </p:nvSpPr>
        <p:spPr>
          <a:xfrm>
            <a:off x="5863456" y="2200246"/>
            <a:ext cx="1543050" cy="1556124"/>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0" name="TextBox 29">
            <a:extLst>
              <a:ext uri="{FF2B5EF4-FFF2-40B4-BE49-F238E27FC236}">
                <a16:creationId xmlns:a16="http://schemas.microsoft.com/office/drawing/2014/main" id="{2919EC25-5FDE-0F4D-92A0-BB66DDB9ED92}"/>
              </a:ext>
            </a:extLst>
          </p:cNvPr>
          <p:cNvSpPr txBox="1"/>
          <p:nvPr/>
        </p:nvSpPr>
        <p:spPr>
          <a:xfrm>
            <a:off x="3391964" y="3606929"/>
            <a:ext cx="2360073" cy="830997"/>
          </a:xfrm>
          <a:prstGeom prst="rect">
            <a:avLst/>
          </a:prstGeom>
          <a:noFill/>
        </p:spPr>
        <p:txBody>
          <a:bodyPr wrap="square" rtlCol="0">
            <a:spAutoFit/>
          </a:bodyPr>
          <a:lstStyle/>
          <a:p>
            <a:pPr defTabSz="685800"/>
            <a:r>
              <a:rPr lang="zh-CN" altLang="en-US" sz="2400" dirty="0">
                <a:solidFill>
                  <a:prstClr val="black"/>
                </a:solidFill>
              </a:rPr>
              <a:t>输入值加权求和复制到输出</a:t>
            </a:r>
            <a:endParaRPr lang="en-US" altLang="zh-CN" sz="2400" dirty="0">
              <a:solidFill>
                <a:prstClr val="black"/>
              </a:solidFill>
            </a:endParaRPr>
          </a:p>
        </p:txBody>
      </p:sp>
      <p:sp>
        <p:nvSpPr>
          <p:cNvPr id="31" name="Google Shape;480;p26">
            <a:extLst>
              <a:ext uri="{FF2B5EF4-FFF2-40B4-BE49-F238E27FC236}">
                <a16:creationId xmlns:a16="http://schemas.microsoft.com/office/drawing/2014/main" id="{D403F979-069A-A54D-AE29-3AD0663DBE0E}"/>
              </a:ext>
            </a:extLst>
          </p:cNvPr>
          <p:cNvSpPr/>
          <p:nvPr/>
        </p:nvSpPr>
        <p:spPr>
          <a:xfrm>
            <a:off x="6861989" y="2201348"/>
            <a:ext cx="1543050" cy="1556124"/>
          </a:xfrm>
          <a:prstGeom prst="rect">
            <a:avLst/>
          </a:prstGeom>
          <a:noFill/>
          <a:ln w="3810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5" name="Google Shape;480;p26">
            <a:extLst>
              <a:ext uri="{FF2B5EF4-FFF2-40B4-BE49-F238E27FC236}">
                <a16:creationId xmlns:a16="http://schemas.microsoft.com/office/drawing/2014/main" id="{1D3475AE-6C30-3245-B4BA-32BCE7191C54}"/>
              </a:ext>
            </a:extLst>
          </p:cNvPr>
          <p:cNvSpPr/>
          <p:nvPr/>
        </p:nvSpPr>
        <p:spPr>
          <a:xfrm>
            <a:off x="5855613" y="3231664"/>
            <a:ext cx="1543050" cy="1556124"/>
          </a:xfrm>
          <a:prstGeom prst="rect">
            <a:avLst/>
          </a:prstGeom>
          <a:noFill/>
          <a:ln w="3810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9" name="Google Shape;480;p26">
            <a:extLst>
              <a:ext uri="{FF2B5EF4-FFF2-40B4-BE49-F238E27FC236}">
                <a16:creationId xmlns:a16="http://schemas.microsoft.com/office/drawing/2014/main" id="{FE4D87B9-5137-6843-9129-4ADC2DCCB422}"/>
              </a:ext>
            </a:extLst>
          </p:cNvPr>
          <p:cNvSpPr/>
          <p:nvPr/>
        </p:nvSpPr>
        <p:spPr>
          <a:xfrm>
            <a:off x="6861989" y="3228050"/>
            <a:ext cx="1543050" cy="1556124"/>
          </a:xfrm>
          <a:prstGeom prst="rect">
            <a:avLst/>
          </a:prstGeom>
          <a:noFill/>
          <a:ln w="38100" cap="flat" cmpd="sng">
            <a:solidFill>
              <a:schemeClr val="accent6"/>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40" name="TextBox 39">
            <a:extLst>
              <a:ext uri="{FF2B5EF4-FFF2-40B4-BE49-F238E27FC236}">
                <a16:creationId xmlns:a16="http://schemas.microsoft.com/office/drawing/2014/main" id="{21098DEA-C4F8-5D42-8AC9-BAB4A6B30A7B}"/>
              </a:ext>
            </a:extLst>
          </p:cNvPr>
          <p:cNvSpPr txBox="1"/>
          <p:nvPr/>
        </p:nvSpPr>
        <p:spPr>
          <a:xfrm>
            <a:off x="6598989" y="4844344"/>
            <a:ext cx="1367682" cy="415498"/>
          </a:xfrm>
          <a:prstGeom prst="rect">
            <a:avLst/>
          </a:prstGeom>
          <a:noFill/>
        </p:spPr>
        <p:txBody>
          <a:bodyPr wrap="none" rtlCol="0">
            <a:spAutoFit/>
          </a:bodyPr>
          <a:lstStyle/>
          <a:p>
            <a:pPr defTabSz="685800"/>
            <a:r>
              <a:rPr lang="zh-CN" altLang="en-US" sz="2100" dirty="0">
                <a:solidFill>
                  <a:prstClr val="black"/>
                </a:solidFill>
              </a:rPr>
              <a:t>输出</a:t>
            </a:r>
            <a:r>
              <a:rPr lang="en-US" sz="2100" dirty="0">
                <a:solidFill>
                  <a:prstClr val="black"/>
                </a:solidFill>
                <a:latin typeface="Calibri" panose="020F0502020204030204"/>
              </a:rPr>
              <a:t>: 4 x 4</a:t>
            </a:r>
          </a:p>
        </p:txBody>
      </p:sp>
      <p:sp>
        <p:nvSpPr>
          <p:cNvPr id="23" name="TextBox 22">
            <a:extLst>
              <a:ext uri="{FF2B5EF4-FFF2-40B4-BE49-F238E27FC236}">
                <a16:creationId xmlns:a16="http://schemas.microsoft.com/office/drawing/2014/main" id="{7BC7405F-ED64-184C-9C79-B14C773949FB}"/>
              </a:ext>
            </a:extLst>
          </p:cNvPr>
          <p:cNvSpPr txBox="1"/>
          <p:nvPr/>
        </p:nvSpPr>
        <p:spPr>
          <a:xfrm>
            <a:off x="1053806" y="2265217"/>
            <a:ext cx="4664538" cy="738664"/>
          </a:xfrm>
          <a:prstGeom prst="rect">
            <a:avLst/>
          </a:prstGeom>
          <a:noFill/>
        </p:spPr>
        <p:txBody>
          <a:bodyPr wrap="square" rtlCol="0">
            <a:spAutoFit/>
          </a:bodyPr>
          <a:lstStyle/>
          <a:p>
            <a:pPr defTabSz="685800"/>
            <a:r>
              <a:rPr lang="zh-CN" altLang="en-US" sz="2100" dirty="0">
                <a:solidFill>
                  <a:prstClr val="black"/>
                </a:solidFill>
                <a:latin typeface="Calibri" panose="020F0502020204030204"/>
              </a:rPr>
              <a:t>输出为</a:t>
            </a:r>
            <a:r>
              <a:rPr lang="en-US" sz="2100" dirty="0">
                <a:solidFill>
                  <a:prstClr val="black"/>
                </a:solidFill>
                <a:latin typeface="Calibri" panose="020F0502020204030204"/>
              </a:rPr>
              <a:t>5x5 </a:t>
            </a:r>
            <a:r>
              <a:rPr lang="zh-CN" altLang="en-US" sz="2100" dirty="0">
                <a:solidFill>
                  <a:prstClr val="black"/>
                </a:solidFill>
                <a:latin typeface="Calibri" panose="020F0502020204030204"/>
              </a:rPr>
              <a:t>大小</a:t>
            </a:r>
            <a:r>
              <a:rPr lang="en-US" sz="2100" dirty="0">
                <a:solidFill>
                  <a:prstClr val="black"/>
                </a:solidFill>
                <a:latin typeface="Calibri" panose="020F0502020204030204"/>
              </a:rPr>
              <a:t> – </a:t>
            </a:r>
            <a:r>
              <a:rPr lang="zh-CN" altLang="en-US" sz="2100" dirty="0">
                <a:solidFill>
                  <a:prstClr val="black"/>
                </a:solidFill>
                <a:latin typeface="Calibri" panose="020F0502020204030204"/>
              </a:rPr>
              <a:t>需要在顶部和左边弃掉一个像素得到</a:t>
            </a:r>
            <a:r>
              <a:rPr lang="en-US" altLang="zh-CN" sz="2100" dirty="0">
                <a:solidFill>
                  <a:prstClr val="black"/>
                </a:solidFill>
                <a:latin typeface="Calibri" panose="020F0502020204030204"/>
              </a:rPr>
              <a:t>4</a:t>
            </a:r>
            <a:r>
              <a:rPr lang="en-US" altLang="zh-CN" sz="2100" dirty="0">
                <a:solidFill>
                  <a:prstClr val="black"/>
                </a:solidFill>
              </a:rPr>
              <a:t>x4</a:t>
            </a:r>
            <a:r>
              <a:rPr lang="zh-CN" altLang="en-US" sz="2100" dirty="0">
                <a:solidFill>
                  <a:prstClr val="black"/>
                </a:solidFill>
              </a:rPr>
              <a:t>大小输出</a:t>
            </a:r>
            <a:r>
              <a:rPr lang="en-US" altLang="zh-CN" sz="2100" dirty="0">
                <a:solidFill>
                  <a:prstClr val="black"/>
                </a:solidFill>
              </a:rPr>
              <a:t> </a:t>
            </a:r>
            <a:endParaRPr lang="en-US" sz="2100" dirty="0">
              <a:solidFill>
                <a:prstClr val="black"/>
              </a:solidFill>
              <a:latin typeface="Calibri" panose="020F0502020204030204"/>
            </a:endParaRPr>
          </a:p>
        </p:txBody>
      </p:sp>
      <p:cxnSp>
        <p:nvCxnSpPr>
          <p:cNvPr id="41" name="Google Shape;614;p35">
            <a:extLst>
              <a:ext uri="{FF2B5EF4-FFF2-40B4-BE49-F238E27FC236}">
                <a16:creationId xmlns:a16="http://schemas.microsoft.com/office/drawing/2014/main" id="{77D98998-AFEA-7D49-8944-25A28C06C912}"/>
              </a:ext>
            </a:extLst>
          </p:cNvPr>
          <p:cNvCxnSpPr>
            <a:cxnSpLocks/>
          </p:cNvCxnSpPr>
          <p:nvPr/>
        </p:nvCxnSpPr>
        <p:spPr>
          <a:xfrm flipH="1">
            <a:off x="7262929" y="2151073"/>
            <a:ext cx="678143" cy="827355"/>
          </a:xfrm>
          <a:prstGeom prst="straightConnector1">
            <a:avLst/>
          </a:prstGeom>
          <a:noFill/>
          <a:ln w="44450" cap="flat" cmpd="sng">
            <a:solidFill>
              <a:schemeClr val="tx1"/>
            </a:solidFill>
            <a:prstDash val="solid"/>
            <a:round/>
            <a:headEnd type="none" w="med" len="med"/>
            <a:tailEnd type="triangle" w="med" len="med"/>
          </a:ln>
        </p:spPr>
      </p:cxnSp>
      <p:sp>
        <p:nvSpPr>
          <p:cNvPr id="42" name="Google Shape;615;p35">
            <a:extLst>
              <a:ext uri="{FF2B5EF4-FFF2-40B4-BE49-F238E27FC236}">
                <a16:creationId xmlns:a16="http://schemas.microsoft.com/office/drawing/2014/main" id="{CC9985CB-8A62-0A4D-8346-B789133B333B}"/>
              </a:ext>
            </a:extLst>
          </p:cNvPr>
          <p:cNvSpPr txBox="1"/>
          <p:nvPr/>
        </p:nvSpPr>
        <p:spPr>
          <a:xfrm>
            <a:off x="7326874" y="1484559"/>
            <a:ext cx="1773833" cy="744406"/>
          </a:xfrm>
          <a:prstGeom prst="rect">
            <a:avLst/>
          </a:prstGeom>
          <a:noFill/>
          <a:ln>
            <a:noFill/>
          </a:ln>
        </p:spPr>
        <p:txBody>
          <a:bodyPr spcFirstLastPara="1" wrap="square" lIns="91401" tIns="91401" rIns="91401" bIns="91401" anchor="t" anchorCtr="0">
            <a:noAutofit/>
          </a:bodyPr>
          <a:lstStyle/>
          <a:p>
            <a:pPr defTabSz="685800"/>
            <a:r>
              <a:rPr lang="zh-CN" altLang="en" dirty="0">
                <a:solidFill>
                  <a:prstClr val="black"/>
                </a:solidFill>
                <a:latin typeface="Calibri" panose="020F0502020204030204"/>
              </a:rPr>
              <a:t>输出</a:t>
            </a:r>
            <a:r>
              <a:rPr lang="zh-CN" altLang="en-US" dirty="0">
                <a:solidFill>
                  <a:prstClr val="black"/>
                </a:solidFill>
                <a:latin typeface="Calibri" panose="020F0502020204030204"/>
              </a:rPr>
              <a:t>重叠部分求和</a:t>
            </a:r>
            <a:endParaRPr dirty="0">
              <a:solidFill>
                <a:prstClr val="black"/>
              </a:solidFill>
              <a:latin typeface="Calibri" panose="020F0502020204030204"/>
            </a:endParaRPr>
          </a:p>
        </p:txBody>
      </p:sp>
    </p:spTree>
    <p:extLst>
      <p:ext uri="{BB962C8B-B14F-4D97-AF65-F5344CB8AC3E}">
        <p14:creationId xmlns:p14="http://schemas.microsoft.com/office/powerpoint/2010/main" val="4133240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9426-115D-F447-B047-F413135174DA}"/>
              </a:ext>
            </a:extLst>
          </p:cNvPr>
          <p:cNvSpPr>
            <a:spLocks noGrp="1"/>
          </p:cNvSpPr>
          <p:nvPr>
            <p:ph type="title"/>
          </p:nvPr>
        </p:nvSpPr>
        <p:spPr/>
        <p:txBody>
          <a:bodyPr>
            <a:normAutofit/>
          </a:bodyPr>
          <a:lstStyle/>
          <a:p>
            <a:r>
              <a:rPr lang="zh-CN" altLang="en-US" dirty="0"/>
              <a:t>转置卷积</a:t>
            </a:r>
            <a:r>
              <a:rPr lang="en-US" dirty="0"/>
              <a:t>: 1D </a:t>
            </a:r>
            <a:r>
              <a:rPr lang="zh-CN" altLang="en-US" dirty="0"/>
              <a:t>举例</a:t>
            </a:r>
            <a:endParaRPr lang="en-US" dirty="0"/>
          </a:p>
        </p:txBody>
      </p:sp>
      <p:sp>
        <p:nvSpPr>
          <p:cNvPr id="3" name="Slide Number Placeholder 2">
            <a:extLst>
              <a:ext uri="{FF2B5EF4-FFF2-40B4-BE49-F238E27FC236}">
                <a16:creationId xmlns:a16="http://schemas.microsoft.com/office/drawing/2014/main" id="{165B4E6C-5A27-2C44-971E-D07FAFECFE5B}"/>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55</a:t>
            </a:fld>
            <a:endParaRPr lang="en-US" dirty="0">
              <a:latin typeface="Calibri" panose="020F0502020204030204"/>
            </a:endParaRPr>
          </a:p>
        </p:txBody>
      </p:sp>
      <p:sp>
        <p:nvSpPr>
          <p:cNvPr id="4" name="Rectangle 3">
            <a:extLst>
              <a:ext uri="{FF2B5EF4-FFF2-40B4-BE49-F238E27FC236}">
                <a16:creationId xmlns:a16="http://schemas.microsoft.com/office/drawing/2014/main" id="{18A157FB-E50E-8348-8075-507F4A7AB528}"/>
              </a:ext>
            </a:extLst>
          </p:cNvPr>
          <p:cNvSpPr/>
          <p:nvPr/>
        </p:nvSpPr>
        <p:spPr>
          <a:xfrm>
            <a:off x="326546" y="3286391"/>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a</a:t>
            </a:r>
          </a:p>
        </p:txBody>
      </p:sp>
      <p:sp>
        <p:nvSpPr>
          <p:cNvPr id="5" name="Rectangle 4">
            <a:extLst>
              <a:ext uri="{FF2B5EF4-FFF2-40B4-BE49-F238E27FC236}">
                <a16:creationId xmlns:a16="http://schemas.microsoft.com/office/drawing/2014/main" id="{72125E70-F068-BF48-B332-B830268CA90B}"/>
              </a:ext>
            </a:extLst>
          </p:cNvPr>
          <p:cNvSpPr/>
          <p:nvPr/>
        </p:nvSpPr>
        <p:spPr>
          <a:xfrm>
            <a:off x="326546" y="3800741"/>
            <a:ext cx="514350" cy="514350"/>
          </a:xfrm>
          <a:prstGeom prst="rect">
            <a:avLst/>
          </a:prstGeom>
          <a:solidFill>
            <a:schemeClr val="accent1">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b</a:t>
            </a:r>
          </a:p>
        </p:txBody>
      </p:sp>
      <p:sp>
        <p:nvSpPr>
          <p:cNvPr id="6" name="Rectangle 5">
            <a:extLst>
              <a:ext uri="{FF2B5EF4-FFF2-40B4-BE49-F238E27FC236}">
                <a16:creationId xmlns:a16="http://schemas.microsoft.com/office/drawing/2014/main" id="{81726192-4BA4-6147-BEB4-D87277205BEE}"/>
              </a:ext>
            </a:extLst>
          </p:cNvPr>
          <p:cNvSpPr/>
          <p:nvPr/>
        </p:nvSpPr>
        <p:spPr>
          <a:xfrm>
            <a:off x="2544583" y="3029216"/>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x</a:t>
            </a:r>
          </a:p>
        </p:txBody>
      </p:sp>
      <p:sp>
        <p:nvSpPr>
          <p:cNvPr id="7" name="Rectangle 6">
            <a:extLst>
              <a:ext uri="{FF2B5EF4-FFF2-40B4-BE49-F238E27FC236}">
                <a16:creationId xmlns:a16="http://schemas.microsoft.com/office/drawing/2014/main" id="{2B746E5F-E1E9-1546-BB73-978120CBD8E4}"/>
              </a:ext>
            </a:extLst>
          </p:cNvPr>
          <p:cNvSpPr/>
          <p:nvPr/>
        </p:nvSpPr>
        <p:spPr>
          <a:xfrm>
            <a:off x="2544583" y="3543567"/>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y</a:t>
            </a:r>
          </a:p>
        </p:txBody>
      </p:sp>
      <p:sp>
        <p:nvSpPr>
          <p:cNvPr id="8" name="Rectangle 7">
            <a:extLst>
              <a:ext uri="{FF2B5EF4-FFF2-40B4-BE49-F238E27FC236}">
                <a16:creationId xmlns:a16="http://schemas.microsoft.com/office/drawing/2014/main" id="{118E042F-8573-AA4C-968F-300D3607DE5B}"/>
              </a:ext>
            </a:extLst>
          </p:cNvPr>
          <p:cNvSpPr/>
          <p:nvPr/>
        </p:nvSpPr>
        <p:spPr>
          <a:xfrm>
            <a:off x="2547672" y="4057917"/>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z</a:t>
            </a:r>
          </a:p>
        </p:txBody>
      </p:sp>
      <p:sp>
        <p:nvSpPr>
          <p:cNvPr id="9" name="Rectangle 8">
            <a:extLst>
              <a:ext uri="{FF2B5EF4-FFF2-40B4-BE49-F238E27FC236}">
                <a16:creationId xmlns:a16="http://schemas.microsoft.com/office/drawing/2014/main" id="{022E9121-6C60-3D4E-B15D-219CDE148EF0}"/>
              </a:ext>
            </a:extLst>
          </p:cNvPr>
          <p:cNvSpPr/>
          <p:nvPr/>
        </p:nvSpPr>
        <p:spPr>
          <a:xfrm>
            <a:off x="4771885" y="2514866"/>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2700" dirty="0">
                <a:solidFill>
                  <a:prstClr val="black"/>
                </a:solidFill>
                <a:latin typeface="Calibri" panose="020F0502020204030204"/>
              </a:rPr>
              <a:t>ax</a:t>
            </a:r>
          </a:p>
        </p:txBody>
      </p:sp>
      <p:sp>
        <p:nvSpPr>
          <p:cNvPr id="10" name="Rectangle 9">
            <a:extLst>
              <a:ext uri="{FF2B5EF4-FFF2-40B4-BE49-F238E27FC236}">
                <a16:creationId xmlns:a16="http://schemas.microsoft.com/office/drawing/2014/main" id="{162F22D0-75CB-814B-AC7B-1713AFD921B6}"/>
              </a:ext>
            </a:extLst>
          </p:cNvPr>
          <p:cNvSpPr/>
          <p:nvPr/>
        </p:nvSpPr>
        <p:spPr>
          <a:xfrm>
            <a:off x="4771885" y="3029217"/>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2700" dirty="0">
                <a:solidFill>
                  <a:prstClr val="black"/>
                </a:solidFill>
                <a:latin typeface="Calibri" panose="020F0502020204030204"/>
              </a:rPr>
              <a:t>ay</a:t>
            </a:r>
          </a:p>
        </p:txBody>
      </p:sp>
      <p:sp>
        <p:nvSpPr>
          <p:cNvPr id="12" name="Rectangle 11">
            <a:extLst>
              <a:ext uri="{FF2B5EF4-FFF2-40B4-BE49-F238E27FC236}">
                <a16:creationId xmlns:a16="http://schemas.microsoft.com/office/drawing/2014/main" id="{0833F9CC-74F6-054E-AB7C-AD022A78530C}"/>
              </a:ext>
            </a:extLst>
          </p:cNvPr>
          <p:cNvSpPr/>
          <p:nvPr/>
        </p:nvSpPr>
        <p:spPr>
          <a:xfrm>
            <a:off x="4771885" y="3542530"/>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err="1">
                <a:solidFill>
                  <a:prstClr val="black"/>
                </a:solidFill>
                <a:latin typeface="Calibri" panose="020F0502020204030204"/>
              </a:rPr>
              <a:t>az+bx</a:t>
            </a:r>
            <a:endParaRPr lang="en-US" sz="270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F745B1AF-B61B-4348-A0A2-9BA3A180C41B}"/>
              </a:ext>
            </a:extLst>
          </p:cNvPr>
          <p:cNvSpPr/>
          <p:nvPr/>
        </p:nvSpPr>
        <p:spPr>
          <a:xfrm>
            <a:off x="4771885" y="4059197"/>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r>
              <a:rPr lang="en-US" sz="2700" dirty="0">
                <a:solidFill>
                  <a:prstClr val="black"/>
                </a:solidFill>
                <a:latin typeface="Calibri" panose="020F0502020204030204"/>
              </a:rPr>
              <a:t>by</a:t>
            </a:r>
          </a:p>
        </p:txBody>
      </p:sp>
      <p:sp>
        <p:nvSpPr>
          <p:cNvPr id="14" name="Rectangle 13">
            <a:extLst>
              <a:ext uri="{FF2B5EF4-FFF2-40B4-BE49-F238E27FC236}">
                <a16:creationId xmlns:a16="http://schemas.microsoft.com/office/drawing/2014/main" id="{7B361E5F-97AC-CE42-9A05-2BC78CE6703A}"/>
              </a:ext>
            </a:extLst>
          </p:cNvPr>
          <p:cNvSpPr/>
          <p:nvPr/>
        </p:nvSpPr>
        <p:spPr>
          <a:xfrm>
            <a:off x="4771885" y="4570193"/>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r>
              <a:rPr lang="en-US" sz="2700" dirty="0" err="1">
                <a:solidFill>
                  <a:prstClr val="black"/>
                </a:solidFill>
                <a:latin typeface="Calibri" panose="020F0502020204030204"/>
              </a:rPr>
              <a:t>bz</a:t>
            </a:r>
            <a:endParaRPr lang="en-US" sz="2700" dirty="0">
              <a:solidFill>
                <a:prstClr val="black"/>
              </a:solidFill>
              <a:latin typeface="Calibri" panose="020F0502020204030204"/>
            </a:endParaRPr>
          </a:p>
        </p:txBody>
      </p:sp>
      <p:sp>
        <p:nvSpPr>
          <p:cNvPr id="15" name="Google Shape;632;p36">
            <a:extLst>
              <a:ext uri="{FF2B5EF4-FFF2-40B4-BE49-F238E27FC236}">
                <a16:creationId xmlns:a16="http://schemas.microsoft.com/office/drawing/2014/main" id="{A6B9FCCE-7D39-BC49-99BD-CEB99C596B46}"/>
              </a:ext>
            </a:extLst>
          </p:cNvPr>
          <p:cNvSpPr/>
          <p:nvPr/>
        </p:nvSpPr>
        <p:spPr>
          <a:xfrm>
            <a:off x="4778064" y="2509568"/>
            <a:ext cx="430652" cy="1480715"/>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16" name="Google Shape;633;p36">
            <a:extLst>
              <a:ext uri="{FF2B5EF4-FFF2-40B4-BE49-F238E27FC236}">
                <a16:creationId xmlns:a16="http://schemas.microsoft.com/office/drawing/2014/main" id="{9E47C36E-FFB6-1A41-8A6D-828CD63ACB56}"/>
              </a:ext>
            </a:extLst>
          </p:cNvPr>
          <p:cNvSpPr/>
          <p:nvPr/>
        </p:nvSpPr>
        <p:spPr>
          <a:xfrm>
            <a:off x="5332367" y="3597469"/>
            <a:ext cx="464579" cy="1480715"/>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17" name="Google Shape;634;p36">
            <a:extLst>
              <a:ext uri="{FF2B5EF4-FFF2-40B4-BE49-F238E27FC236}">
                <a16:creationId xmlns:a16="http://schemas.microsoft.com/office/drawing/2014/main" id="{333B1AFD-812B-734F-95A0-592B78217FCD}"/>
              </a:ext>
            </a:extLst>
          </p:cNvPr>
          <p:cNvCxnSpPr>
            <a:cxnSpLocks/>
          </p:cNvCxnSpPr>
          <p:nvPr/>
        </p:nvCxnSpPr>
        <p:spPr>
          <a:xfrm flipV="1">
            <a:off x="943093" y="3038634"/>
            <a:ext cx="1574039" cy="245435"/>
          </a:xfrm>
          <a:prstGeom prst="straightConnector1">
            <a:avLst/>
          </a:prstGeom>
          <a:noFill/>
          <a:ln w="28575" cap="flat" cmpd="sng">
            <a:solidFill>
              <a:srgbClr val="FF0000"/>
            </a:solidFill>
            <a:prstDash val="solid"/>
            <a:round/>
            <a:headEnd type="none" w="med" len="med"/>
            <a:tailEnd type="none" w="med" len="med"/>
          </a:ln>
        </p:spPr>
      </p:cxnSp>
      <p:cxnSp>
        <p:nvCxnSpPr>
          <p:cNvPr id="18" name="Google Shape;635;p36">
            <a:extLst>
              <a:ext uri="{FF2B5EF4-FFF2-40B4-BE49-F238E27FC236}">
                <a16:creationId xmlns:a16="http://schemas.microsoft.com/office/drawing/2014/main" id="{B02B85B0-E21F-314F-AE69-481902B8A4B2}"/>
              </a:ext>
            </a:extLst>
          </p:cNvPr>
          <p:cNvCxnSpPr>
            <a:cxnSpLocks/>
          </p:cNvCxnSpPr>
          <p:nvPr/>
        </p:nvCxnSpPr>
        <p:spPr>
          <a:xfrm flipV="1">
            <a:off x="3141706" y="2550810"/>
            <a:ext cx="1543633" cy="511456"/>
          </a:xfrm>
          <a:prstGeom prst="straightConnector1">
            <a:avLst/>
          </a:prstGeom>
          <a:noFill/>
          <a:ln w="28575" cap="flat" cmpd="sng">
            <a:solidFill>
              <a:srgbClr val="FF0000"/>
            </a:solidFill>
            <a:prstDash val="solid"/>
            <a:round/>
            <a:headEnd type="none" w="med" len="med"/>
            <a:tailEnd type="none" w="med" len="med"/>
          </a:ln>
        </p:spPr>
      </p:cxnSp>
      <p:cxnSp>
        <p:nvCxnSpPr>
          <p:cNvPr id="19" name="Google Shape;636;p36">
            <a:extLst>
              <a:ext uri="{FF2B5EF4-FFF2-40B4-BE49-F238E27FC236}">
                <a16:creationId xmlns:a16="http://schemas.microsoft.com/office/drawing/2014/main" id="{5264A4DC-EBB8-724F-8AC1-80268007EF2A}"/>
              </a:ext>
            </a:extLst>
          </p:cNvPr>
          <p:cNvCxnSpPr>
            <a:cxnSpLocks/>
          </p:cNvCxnSpPr>
          <p:nvPr/>
        </p:nvCxnSpPr>
        <p:spPr>
          <a:xfrm flipV="1">
            <a:off x="3128205" y="3990283"/>
            <a:ext cx="1593613" cy="579910"/>
          </a:xfrm>
          <a:prstGeom prst="straightConnector1">
            <a:avLst/>
          </a:prstGeom>
          <a:noFill/>
          <a:ln w="28575" cap="flat" cmpd="sng">
            <a:solidFill>
              <a:srgbClr val="FF0000"/>
            </a:solidFill>
            <a:prstDash val="solid"/>
            <a:round/>
            <a:headEnd type="none" w="med" len="med"/>
            <a:tailEnd type="none" w="med" len="med"/>
          </a:ln>
        </p:spPr>
      </p:cxnSp>
      <p:cxnSp>
        <p:nvCxnSpPr>
          <p:cNvPr id="20" name="Google Shape;637;p36">
            <a:extLst>
              <a:ext uri="{FF2B5EF4-FFF2-40B4-BE49-F238E27FC236}">
                <a16:creationId xmlns:a16="http://schemas.microsoft.com/office/drawing/2014/main" id="{EF70D5BD-FD58-1948-8577-7CC6AE94735A}"/>
              </a:ext>
            </a:extLst>
          </p:cNvPr>
          <p:cNvCxnSpPr>
            <a:cxnSpLocks/>
          </p:cNvCxnSpPr>
          <p:nvPr/>
        </p:nvCxnSpPr>
        <p:spPr>
          <a:xfrm>
            <a:off x="978084" y="3826827"/>
            <a:ext cx="1503406" cy="615815"/>
          </a:xfrm>
          <a:prstGeom prst="straightConnector1">
            <a:avLst/>
          </a:prstGeom>
          <a:noFill/>
          <a:ln w="28575" cap="flat" cmpd="sng">
            <a:solidFill>
              <a:srgbClr val="FF0000"/>
            </a:solidFill>
            <a:prstDash val="solid"/>
            <a:round/>
            <a:headEnd type="none" w="med" len="med"/>
            <a:tailEnd type="none" w="med" len="med"/>
          </a:ln>
        </p:spPr>
      </p:cxnSp>
      <p:cxnSp>
        <p:nvCxnSpPr>
          <p:cNvPr id="21" name="Google Shape;638;p36">
            <a:extLst>
              <a:ext uri="{FF2B5EF4-FFF2-40B4-BE49-F238E27FC236}">
                <a16:creationId xmlns:a16="http://schemas.microsoft.com/office/drawing/2014/main" id="{EBF6C14A-2CD1-7D4A-8143-54A5F009126A}"/>
              </a:ext>
            </a:extLst>
          </p:cNvPr>
          <p:cNvCxnSpPr>
            <a:cxnSpLocks/>
          </p:cNvCxnSpPr>
          <p:nvPr/>
        </p:nvCxnSpPr>
        <p:spPr>
          <a:xfrm>
            <a:off x="962262" y="4315092"/>
            <a:ext cx="1489211" cy="255101"/>
          </a:xfrm>
          <a:prstGeom prst="straightConnector1">
            <a:avLst/>
          </a:prstGeom>
          <a:noFill/>
          <a:ln w="28575" cap="flat" cmpd="sng">
            <a:solidFill>
              <a:srgbClr val="0000FF"/>
            </a:solidFill>
            <a:prstDash val="solid"/>
            <a:round/>
            <a:headEnd type="none" w="med" len="med"/>
            <a:tailEnd type="none" w="med" len="med"/>
          </a:ln>
        </p:spPr>
      </p:cxnSp>
      <p:cxnSp>
        <p:nvCxnSpPr>
          <p:cNvPr id="22" name="Google Shape;639;p36">
            <a:extLst>
              <a:ext uri="{FF2B5EF4-FFF2-40B4-BE49-F238E27FC236}">
                <a16:creationId xmlns:a16="http://schemas.microsoft.com/office/drawing/2014/main" id="{41AFBB12-B813-F442-AA55-2F86D94CAD42}"/>
              </a:ext>
            </a:extLst>
          </p:cNvPr>
          <p:cNvCxnSpPr>
            <a:cxnSpLocks/>
          </p:cNvCxnSpPr>
          <p:nvPr/>
        </p:nvCxnSpPr>
        <p:spPr>
          <a:xfrm flipV="1">
            <a:off x="962263" y="3161351"/>
            <a:ext cx="1519227" cy="611941"/>
          </a:xfrm>
          <a:prstGeom prst="straightConnector1">
            <a:avLst/>
          </a:prstGeom>
          <a:noFill/>
          <a:ln w="28575" cap="flat" cmpd="sng">
            <a:solidFill>
              <a:srgbClr val="0000FF"/>
            </a:solidFill>
            <a:prstDash val="solid"/>
            <a:round/>
            <a:headEnd type="none" w="med" len="med"/>
            <a:tailEnd type="none" w="med" len="med"/>
          </a:ln>
        </p:spPr>
      </p:cxnSp>
      <p:cxnSp>
        <p:nvCxnSpPr>
          <p:cNvPr id="23" name="Google Shape;640;p36">
            <a:extLst>
              <a:ext uri="{FF2B5EF4-FFF2-40B4-BE49-F238E27FC236}">
                <a16:creationId xmlns:a16="http://schemas.microsoft.com/office/drawing/2014/main" id="{B9D772CC-4943-F143-9DAE-B5CD14E06F31}"/>
              </a:ext>
            </a:extLst>
          </p:cNvPr>
          <p:cNvCxnSpPr>
            <a:cxnSpLocks/>
          </p:cNvCxnSpPr>
          <p:nvPr/>
        </p:nvCxnSpPr>
        <p:spPr>
          <a:xfrm>
            <a:off x="3141706" y="4590072"/>
            <a:ext cx="1543633" cy="456035"/>
          </a:xfrm>
          <a:prstGeom prst="straightConnector1">
            <a:avLst/>
          </a:prstGeom>
          <a:noFill/>
          <a:ln w="28575" cap="flat" cmpd="sng">
            <a:solidFill>
              <a:srgbClr val="0000FF"/>
            </a:solidFill>
            <a:prstDash val="solid"/>
            <a:round/>
            <a:headEnd type="none" w="med" len="med"/>
            <a:tailEnd type="none" w="med" len="med"/>
          </a:ln>
        </p:spPr>
      </p:cxnSp>
      <p:cxnSp>
        <p:nvCxnSpPr>
          <p:cNvPr id="24" name="Google Shape;641;p36">
            <a:extLst>
              <a:ext uri="{FF2B5EF4-FFF2-40B4-BE49-F238E27FC236}">
                <a16:creationId xmlns:a16="http://schemas.microsoft.com/office/drawing/2014/main" id="{05B0D053-6D47-CE45-BC70-4E5EF1E466BA}"/>
              </a:ext>
            </a:extLst>
          </p:cNvPr>
          <p:cNvCxnSpPr>
            <a:cxnSpLocks/>
          </p:cNvCxnSpPr>
          <p:nvPr/>
        </p:nvCxnSpPr>
        <p:spPr>
          <a:xfrm>
            <a:off x="3092774" y="3108460"/>
            <a:ext cx="1592565" cy="460318"/>
          </a:xfrm>
          <a:prstGeom prst="straightConnector1">
            <a:avLst/>
          </a:prstGeom>
          <a:noFill/>
          <a:ln w="28575" cap="flat" cmpd="sng">
            <a:solidFill>
              <a:srgbClr val="0000FF"/>
            </a:solidFill>
            <a:prstDash val="solid"/>
            <a:round/>
            <a:headEnd type="none" w="med" len="med"/>
            <a:tailEnd type="none" w="med" len="med"/>
          </a:ln>
        </p:spPr>
      </p:cxnSp>
      <p:sp>
        <p:nvSpPr>
          <p:cNvPr id="39" name="TextBox 38">
            <a:extLst>
              <a:ext uri="{FF2B5EF4-FFF2-40B4-BE49-F238E27FC236}">
                <a16:creationId xmlns:a16="http://schemas.microsoft.com/office/drawing/2014/main" id="{B796D943-D311-6246-B06A-DCA158E755E7}"/>
              </a:ext>
            </a:extLst>
          </p:cNvPr>
          <p:cNvSpPr txBox="1"/>
          <p:nvPr/>
        </p:nvSpPr>
        <p:spPr>
          <a:xfrm>
            <a:off x="67739" y="1895919"/>
            <a:ext cx="877163" cy="507831"/>
          </a:xfrm>
          <a:prstGeom prst="rect">
            <a:avLst/>
          </a:prstGeom>
          <a:noFill/>
        </p:spPr>
        <p:txBody>
          <a:bodyPr wrap="none" rtlCol="0">
            <a:spAutoFit/>
          </a:bodyPr>
          <a:lstStyle/>
          <a:p>
            <a:pPr defTabSz="685800"/>
            <a:r>
              <a:rPr lang="zh-CN" altLang="en-US" sz="2700" b="1" dirty="0">
                <a:solidFill>
                  <a:prstClr val="black"/>
                </a:solidFill>
                <a:latin typeface="Calibri" panose="020F0502020204030204"/>
              </a:rPr>
              <a:t>输入</a:t>
            </a:r>
            <a:endParaRPr lang="en-US" sz="2700" b="1" dirty="0">
              <a:solidFill>
                <a:prstClr val="black"/>
              </a:solidFill>
              <a:latin typeface="Calibri" panose="020F0502020204030204"/>
            </a:endParaRPr>
          </a:p>
        </p:txBody>
      </p:sp>
      <p:sp>
        <p:nvSpPr>
          <p:cNvPr id="40" name="TextBox 39">
            <a:extLst>
              <a:ext uri="{FF2B5EF4-FFF2-40B4-BE49-F238E27FC236}">
                <a16:creationId xmlns:a16="http://schemas.microsoft.com/office/drawing/2014/main" id="{C4C647E7-CA9E-B345-B5F8-E4962C502A83}"/>
              </a:ext>
            </a:extLst>
          </p:cNvPr>
          <p:cNvSpPr txBox="1"/>
          <p:nvPr/>
        </p:nvSpPr>
        <p:spPr>
          <a:xfrm>
            <a:off x="2361324" y="1895917"/>
            <a:ext cx="885179" cy="507831"/>
          </a:xfrm>
          <a:prstGeom prst="rect">
            <a:avLst/>
          </a:prstGeom>
          <a:noFill/>
        </p:spPr>
        <p:txBody>
          <a:bodyPr wrap="none" rtlCol="0">
            <a:spAutoFit/>
          </a:bodyPr>
          <a:lstStyle/>
          <a:p>
            <a:pPr defTabSz="685800"/>
            <a:r>
              <a:rPr lang="zh-CN" altLang="en-US" sz="2700" b="1" dirty="0">
                <a:solidFill>
                  <a:prstClr val="black"/>
                </a:solidFill>
                <a:latin typeface="Calibri" panose="020F0502020204030204"/>
              </a:rPr>
              <a:t>滤波</a:t>
            </a:r>
            <a:endParaRPr lang="en-US" sz="2700" b="1" dirty="0">
              <a:solidFill>
                <a:prstClr val="black"/>
              </a:solidFill>
              <a:latin typeface="Calibri" panose="020F0502020204030204"/>
            </a:endParaRPr>
          </a:p>
        </p:txBody>
      </p:sp>
      <p:sp>
        <p:nvSpPr>
          <p:cNvPr id="41" name="TextBox 40">
            <a:extLst>
              <a:ext uri="{FF2B5EF4-FFF2-40B4-BE49-F238E27FC236}">
                <a16:creationId xmlns:a16="http://schemas.microsoft.com/office/drawing/2014/main" id="{940771CE-81C5-AB4F-8DEC-EE68F9A11B97}"/>
              </a:ext>
            </a:extLst>
          </p:cNvPr>
          <p:cNvSpPr txBox="1"/>
          <p:nvPr/>
        </p:nvSpPr>
        <p:spPr>
          <a:xfrm>
            <a:off x="4685339" y="1895918"/>
            <a:ext cx="877163" cy="507831"/>
          </a:xfrm>
          <a:prstGeom prst="rect">
            <a:avLst/>
          </a:prstGeom>
          <a:noFill/>
        </p:spPr>
        <p:txBody>
          <a:bodyPr wrap="none" rtlCol="0">
            <a:spAutoFit/>
          </a:bodyPr>
          <a:lstStyle/>
          <a:p>
            <a:pPr defTabSz="685800"/>
            <a:r>
              <a:rPr lang="zh-CN" altLang="en-US" sz="2700" b="1" dirty="0">
                <a:solidFill>
                  <a:prstClr val="black"/>
                </a:solidFill>
                <a:latin typeface="Calibri" panose="020F0502020204030204"/>
              </a:rPr>
              <a:t>输出</a:t>
            </a:r>
            <a:endParaRPr lang="en-US" sz="2700" b="1" dirty="0">
              <a:solidFill>
                <a:prstClr val="black"/>
              </a:solidFill>
              <a:latin typeface="Calibri" panose="020F0502020204030204"/>
            </a:endParaRPr>
          </a:p>
        </p:txBody>
      </p:sp>
      <p:sp>
        <p:nvSpPr>
          <p:cNvPr id="43" name="TextBox 42">
            <a:extLst>
              <a:ext uri="{FF2B5EF4-FFF2-40B4-BE49-F238E27FC236}">
                <a16:creationId xmlns:a16="http://schemas.microsoft.com/office/drawing/2014/main" id="{25A532A9-13A6-0840-8C71-22C5212BA855}"/>
              </a:ext>
            </a:extLst>
          </p:cNvPr>
          <p:cNvSpPr txBox="1"/>
          <p:nvPr/>
        </p:nvSpPr>
        <p:spPr>
          <a:xfrm>
            <a:off x="6113051" y="2446006"/>
            <a:ext cx="2704403" cy="2400657"/>
          </a:xfrm>
          <a:prstGeom prst="rect">
            <a:avLst/>
          </a:prstGeom>
          <a:noFill/>
        </p:spPr>
        <p:txBody>
          <a:bodyPr wrap="square" rtlCol="0">
            <a:spAutoFit/>
          </a:bodyPr>
          <a:lstStyle/>
          <a:p>
            <a:pPr defTabSz="685800"/>
            <a:r>
              <a:rPr lang="zh-CN" altLang="en-US" sz="2100" dirty="0">
                <a:solidFill>
                  <a:prstClr val="black"/>
                </a:solidFill>
                <a:latin typeface="Calibri" panose="020F0502020204030204"/>
              </a:rPr>
              <a:t>输出为滤波权重乘以输入</a:t>
            </a:r>
            <a:endParaRPr lang="en-US" altLang="zh-CN" sz="2100" dirty="0">
              <a:solidFill>
                <a:prstClr val="black"/>
              </a:solidFill>
              <a:latin typeface="Calibri" panose="020F0502020204030204"/>
            </a:endParaRPr>
          </a:p>
          <a:p>
            <a:pPr defTabSz="685800"/>
            <a:endParaRPr lang="en-US" sz="2100" dirty="0">
              <a:solidFill>
                <a:prstClr val="black"/>
              </a:solidFill>
              <a:latin typeface="Calibri" panose="020F0502020204030204"/>
            </a:endParaRPr>
          </a:p>
          <a:p>
            <a:pPr defTabSz="685800"/>
            <a:r>
              <a:rPr lang="zh-CN" altLang="en-US" sz="2100" dirty="0">
                <a:solidFill>
                  <a:prstClr val="black"/>
                </a:solidFill>
                <a:latin typeface="Calibri" panose="020F0502020204030204"/>
              </a:rPr>
              <a:t>步长</a:t>
            </a:r>
            <a:r>
              <a:rPr lang="en-US" sz="2100" dirty="0">
                <a:solidFill>
                  <a:prstClr val="black"/>
                </a:solidFill>
                <a:latin typeface="Calibri" panose="020F0502020204030204"/>
              </a:rPr>
              <a:t> 2: </a:t>
            </a:r>
            <a:r>
              <a:rPr lang="zh-CN" altLang="en-US" sz="2100" dirty="0">
                <a:solidFill>
                  <a:prstClr val="black"/>
                </a:solidFill>
                <a:latin typeface="Calibri" panose="020F0502020204030204"/>
              </a:rPr>
              <a:t>每个像素移动</a:t>
            </a:r>
            <a:r>
              <a:rPr lang="en-US" sz="2100" dirty="0">
                <a:solidFill>
                  <a:prstClr val="black"/>
                </a:solidFill>
                <a:latin typeface="Calibri" panose="020F0502020204030204"/>
              </a:rPr>
              <a:t> 2 </a:t>
            </a:r>
            <a:r>
              <a:rPr lang="zh-CN" altLang="en-US" sz="2100" dirty="0">
                <a:solidFill>
                  <a:prstClr val="black"/>
                </a:solidFill>
                <a:latin typeface="Calibri" panose="020F0502020204030204"/>
              </a:rPr>
              <a:t>个像素</a:t>
            </a:r>
            <a:endParaRPr lang="en-US" sz="2100" dirty="0">
              <a:solidFill>
                <a:prstClr val="black"/>
              </a:solidFill>
              <a:latin typeface="Calibri" panose="020F0502020204030204"/>
            </a:endParaRPr>
          </a:p>
          <a:p>
            <a:pPr defTabSz="685800"/>
            <a:endParaRPr lang="en-US" sz="2100" dirty="0">
              <a:solidFill>
                <a:prstClr val="black"/>
              </a:solidFill>
              <a:latin typeface="Calibri" panose="020F0502020204030204"/>
            </a:endParaRPr>
          </a:p>
          <a:p>
            <a:pPr defTabSz="685800"/>
            <a:r>
              <a:rPr lang="zh-CN" altLang="en-US" sz="2400" dirty="0">
                <a:solidFill>
                  <a:prstClr val="black"/>
                </a:solidFill>
              </a:rPr>
              <a:t>重叠部分求和</a:t>
            </a:r>
          </a:p>
        </p:txBody>
      </p:sp>
    </p:spTree>
    <p:extLst>
      <p:ext uri="{BB962C8B-B14F-4D97-AF65-F5344CB8AC3E}">
        <p14:creationId xmlns:p14="http://schemas.microsoft.com/office/powerpoint/2010/main" val="2875336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9426-115D-F447-B047-F413135174DA}"/>
              </a:ext>
            </a:extLst>
          </p:cNvPr>
          <p:cNvSpPr>
            <a:spLocks noGrp="1"/>
          </p:cNvSpPr>
          <p:nvPr>
            <p:ph type="title"/>
          </p:nvPr>
        </p:nvSpPr>
        <p:spPr/>
        <p:txBody>
          <a:bodyPr>
            <a:normAutofit/>
          </a:bodyPr>
          <a:lstStyle/>
          <a:p>
            <a:r>
              <a:rPr lang="zh-CN" altLang="en-US" dirty="0"/>
              <a:t>转置卷积</a:t>
            </a:r>
            <a:r>
              <a:rPr lang="en-US" dirty="0"/>
              <a:t>: 1D </a:t>
            </a:r>
            <a:r>
              <a:rPr lang="zh-CN" altLang="en-US" dirty="0"/>
              <a:t>举例</a:t>
            </a:r>
            <a:endParaRPr lang="en-US" dirty="0"/>
          </a:p>
        </p:txBody>
      </p:sp>
      <p:sp>
        <p:nvSpPr>
          <p:cNvPr id="3" name="Slide Number Placeholder 2">
            <a:extLst>
              <a:ext uri="{FF2B5EF4-FFF2-40B4-BE49-F238E27FC236}">
                <a16:creationId xmlns:a16="http://schemas.microsoft.com/office/drawing/2014/main" id="{165B4E6C-5A27-2C44-971E-D07FAFECFE5B}"/>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56</a:t>
            </a:fld>
            <a:endParaRPr lang="en-US" dirty="0">
              <a:latin typeface="Calibri" panose="020F0502020204030204"/>
            </a:endParaRPr>
          </a:p>
        </p:txBody>
      </p:sp>
      <p:sp>
        <p:nvSpPr>
          <p:cNvPr id="4" name="Rectangle 3">
            <a:extLst>
              <a:ext uri="{FF2B5EF4-FFF2-40B4-BE49-F238E27FC236}">
                <a16:creationId xmlns:a16="http://schemas.microsoft.com/office/drawing/2014/main" id="{18A157FB-E50E-8348-8075-507F4A7AB528}"/>
              </a:ext>
            </a:extLst>
          </p:cNvPr>
          <p:cNvSpPr/>
          <p:nvPr/>
        </p:nvSpPr>
        <p:spPr>
          <a:xfrm>
            <a:off x="326546" y="3286391"/>
            <a:ext cx="514350" cy="514350"/>
          </a:xfrm>
          <a:prstGeom prst="rect">
            <a:avLst/>
          </a:prstGeom>
          <a:solidFill>
            <a:srgbClr val="FF0000">
              <a:alpha val="2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a</a:t>
            </a:r>
          </a:p>
        </p:txBody>
      </p:sp>
      <p:sp>
        <p:nvSpPr>
          <p:cNvPr id="5" name="Rectangle 4">
            <a:extLst>
              <a:ext uri="{FF2B5EF4-FFF2-40B4-BE49-F238E27FC236}">
                <a16:creationId xmlns:a16="http://schemas.microsoft.com/office/drawing/2014/main" id="{72125E70-F068-BF48-B332-B830268CA90B}"/>
              </a:ext>
            </a:extLst>
          </p:cNvPr>
          <p:cNvSpPr/>
          <p:nvPr/>
        </p:nvSpPr>
        <p:spPr>
          <a:xfrm>
            <a:off x="326546" y="3800741"/>
            <a:ext cx="514350" cy="514350"/>
          </a:xfrm>
          <a:prstGeom prst="rect">
            <a:avLst/>
          </a:prstGeom>
          <a:solidFill>
            <a:schemeClr val="accent1">
              <a:alpha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b</a:t>
            </a:r>
          </a:p>
        </p:txBody>
      </p:sp>
      <p:sp>
        <p:nvSpPr>
          <p:cNvPr id="6" name="Rectangle 5">
            <a:extLst>
              <a:ext uri="{FF2B5EF4-FFF2-40B4-BE49-F238E27FC236}">
                <a16:creationId xmlns:a16="http://schemas.microsoft.com/office/drawing/2014/main" id="{81726192-4BA4-6147-BEB4-D87277205BEE}"/>
              </a:ext>
            </a:extLst>
          </p:cNvPr>
          <p:cNvSpPr/>
          <p:nvPr/>
        </p:nvSpPr>
        <p:spPr>
          <a:xfrm>
            <a:off x="2544583" y="3029216"/>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x</a:t>
            </a:r>
          </a:p>
        </p:txBody>
      </p:sp>
      <p:sp>
        <p:nvSpPr>
          <p:cNvPr id="7" name="Rectangle 6">
            <a:extLst>
              <a:ext uri="{FF2B5EF4-FFF2-40B4-BE49-F238E27FC236}">
                <a16:creationId xmlns:a16="http://schemas.microsoft.com/office/drawing/2014/main" id="{2B746E5F-E1E9-1546-BB73-978120CBD8E4}"/>
              </a:ext>
            </a:extLst>
          </p:cNvPr>
          <p:cNvSpPr/>
          <p:nvPr/>
        </p:nvSpPr>
        <p:spPr>
          <a:xfrm>
            <a:off x="2544583" y="3543567"/>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y</a:t>
            </a:r>
          </a:p>
        </p:txBody>
      </p:sp>
      <p:sp>
        <p:nvSpPr>
          <p:cNvPr id="8" name="Rectangle 7">
            <a:extLst>
              <a:ext uri="{FF2B5EF4-FFF2-40B4-BE49-F238E27FC236}">
                <a16:creationId xmlns:a16="http://schemas.microsoft.com/office/drawing/2014/main" id="{118E042F-8573-AA4C-968F-300D3607DE5B}"/>
              </a:ext>
            </a:extLst>
          </p:cNvPr>
          <p:cNvSpPr/>
          <p:nvPr/>
        </p:nvSpPr>
        <p:spPr>
          <a:xfrm>
            <a:off x="2547672" y="4057917"/>
            <a:ext cx="51435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a:solidFill>
                  <a:prstClr val="black"/>
                </a:solidFill>
                <a:latin typeface="Calibri" panose="020F0502020204030204"/>
              </a:rPr>
              <a:t>z</a:t>
            </a:r>
          </a:p>
        </p:txBody>
      </p:sp>
      <p:sp>
        <p:nvSpPr>
          <p:cNvPr id="9" name="Rectangle 8">
            <a:extLst>
              <a:ext uri="{FF2B5EF4-FFF2-40B4-BE49-F238E27FC236}">
                <a16:creationId xmlns:a16="http://schemas.microsoft.com/office/drawing/2014/main" id="{022E9121-6C60-3D4E-B15D-219CDE148EF0}"/>
              </a:ext>
            </a:extLst>
          </p:cNvPr>
          <p:cNvSpPr/>
          <p:nvPr/>
        </p:nvSpPr>
        <p:spPr>
          <a:xfrm>
            <a:off x="4771885" y="2514866"/>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2700" dirty="0">
                <a:solidFill>
                  <a:prstClr val="black"/>
                </a:solidFill>
                <a:latin typeface="Calibri" panose="020F0502020204030204"/>
              </a:rPr>
              <a:t>ax</a:t>
            </a:r>
          </a:p>
        </p:txBody>
      </p:sp>
      <p:sp>
        <p:nvSpPr>
          <p:cNvPr id="10" name="Rectangle 9">
            <a:extLst>
              <a:ext uri="{FF2B5EF4-FFF2-40B4-BE49-F238E27FC236}">
                <a16:creationId xmlns:a16="http://schemas.microsoft.com/office/drawing/2014/main" id="{162F22D0-75CB-814B-AC7B-1713AFD921B6}"/>
              </a:ext>
            </a:extLst>
          </p:cNvPr>
          <p:cNvSpPr/>
          <p:nvPr/>
        </p:nvSpPr>
        <p:spPr>
          <a:xfrm>
            <a:off x="4771885" y="3029217"/>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2700" dirty="0">
                <a:solidFill>
                  <a:prstClr val="black"/>
                </a:solidFill>
                <a:latin typeface="Calibri" panose="020F0502020204030204"/>
              </a:rPr>
              <a:t>ay</a:t>
            </a:r>
          </a:p>
        </p:txBody>
      </p:sp>
      <p:sp>
        <p:nvSpPr>
          <p:cNvPr id="12" name="Rectangle 11">
            <a:extLst>
              <a:ext uri="{FF2B5EF4-FFF2-40B4-BE49-F238E27FC236}">
                <a16:creationId xmlns:a16="http://schemas.microsoft.com/office/drawing/2014/main" id="{0833F9CC-74F6-054E-AB7C-AD022A78530C}"/>
              </a:ext>
            </a:extLst>
          </p:cNvPr>
          <p:cNvSpPr/>
          <p:nvPr/>
        </p:nvSpPr>
        <p:spPr>
          <a:xfrm>
            <a:off x="4771885" y="3542530"/>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2700" dirty="0" err="1">
                <a:solidFill>
                  <a:prstClr val="black"/>
                </a:solidFill>
                <a:latin typeface="Calibri" panose="020F0502020204030204"/>
              </a:rPr>
              <a:t>az+bx</a:t>
            </a:r>
            <a:endParaRPr lang="en-US" sz="270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F745B1AF-B61B-4348-A0A2-9BA3A180C41B}"/>
              </a:ext>
            </a:extLst>
          </p:cNvPr>
          <p:cNvSpPr/>
          <p:nvPr/>
        </p:nvSpPr>
        <p:spPr>
          <a:xfrm>
            <a:off x="4771885" y="4059197"/>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r>
              <a:rPr lang="en-US" sz="2700" dirty="0">
                <a:solidFill>
                  <a:prstClr val="black"/>
                </a:solidFill>
                <a:latin typeface="Calibri" panose="020F0502020204030204"/>
              </a:rPr>
              <a:t>by</a:t>
            </a:r>
          </a:p>
        </p:txBody>
      </p:sp>
      <p:sp>
        <p:nvSpPr>
          <p:cNvPr id="14" name="Rectangle 13">
            <a:extLst>
              <a:ext uri="{FF2B5EF4-FFF2-40B4-BE49-F238E27FC236}">
                <a16:creationId xmlns:a16="http://schemas.microsoft.com/office/drawing/2014/main" id="{7B361E5F-97AC-CE42-9A05-2BC78CE6703A}"/>
              </a:ext>
            </a:extLst>
          </p:cNvPr>
          <p:cNvSpPr/>
          <p:nvPr/>
        </p:nvSpPr>
        <p:spPr>
          <a:xfrm>
            <a:off x="4771885" y="4570193"/>
            <a:ext cx="1028700" cy="514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800"/>
            <a:r>
              <a:rPr lang="en-US" sz="2700" dirty="0" err="1">
                <a:solidFill>
                  <a:prstClr val="black"/>
                </a:solidFill>
                <a:latin typeface="Calibri" panose="020F0502020204030204"/>
              </a:rPr>
              <a:t>bz</a:t>
            </a:r>
            <a:endParaRPr lang="en-US" sz="2700" dirty="0">
              <a:solidFill>
                <a:prstClr val="black"/>
              </a:solidFill>
              <a:latin typeface="Calibri" panose="020F0502020204030204"/>
            </a:endParaRPr>
          </a:p>
        </p:txBody>
      </p:sp>
      <p:sp>
        <p:nvSpPr>
          <p:cNvPr id="15" name="Google Shape;632;p36">
            <a:extLst>
              <a:ext uri="{FF2B5EF4-FFF2-40B4-BE49-F238E27FC236}">
                <a16:creationId xmlns:a16="http://schemas.microsoft.com/office/drawing/2014/main" id="{A6B9FCCE-7D39-BC49-99BD-CEB99C596B46}"/>
              </a:ext>
            </a:extLst>
          </p:cNvPr>
          <p:cNvSpPr/>
          <p:nvPr/>
        </p:nvSpPr>
        <p:spPr>
          <a:xfrm>
            <a:off x="4778064" y="2509568"/>
            <a:ext cx="430652" cy="1480715"/>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16" name="Google Shape;633;p36">
            <a:extLst>
              <a:ext uri="{FF2B5EF4-FFF2-40B4-BE49-F238E27FC236}">
                <a16:creationId xmlns:a16="http://schemas.microsoft.com/office/drawing/2014/main" id="{9E47C36E-FFB6-1A41-8A6D-828CD63ACB56}"/>
              </a:ext>
            </a:extLst>
          </p:cNvPr>
          <p:cNvSpPr/>
          <p:nvPr/>
        </p:nvSpPr>
        <p:spPr>
          <a:xfrm>
            <a:off x="5332367" y="3597469"/>
            <a:ext cx="464579" cy="1480715"/>
          </a:xfrm>
          <a:prstGeom prst="rect">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17" name="Google Shape;634;p36">
            <a:extLst>
              <a:ext uri="{FF2B5EF4-FFF2-40B4-BE49-F238E27FC236}">
                <a16:creationId xmlns:a16="http://schemas.microsoft.com/office/drawing/2014/main" id="{333B1AFD-812B-734F-95A0-592B78217FCD}"/>
              </a:ext>
            </a:extLst>
          </p:cNvPr>
          <p:cNvCxnSpPr>
            <a:cxnSpLocks/>
          </p:cNvCxnSpPr>
          <p:nvPr/>
        </p:nvCxnSpPr>
        <p:spPr>
          <a:xfrm flipV="1">
            <a:off x="943093" y="3038634"/>
            <a:ext cx="1574039" cy="245435"/>
          </a:xfrm>
          <a:prstGeom prst="straightConnector1">
            <a:avLst/>
          </a:prstGeom>
          <a:noFill/>
          <a:ln w="28575" cap="flat" cmpd="sng">
            <a:solidFill>
              <a:srgbClr val="FF0000"/>
            </a:solidFill>
            <a:prstDash val="solid"/>
            <a:round/>
            <a:headEnd type="none" w="med" len="med"/>
            <a:tailEnd type="none" w="med" len="med"/>
          </a:ln>
        </p:spPr>
      </p:cxnSp>
      <p:cxnSp>
        <p:nvCxnSpPr>
          <p:cNvPr id="18" name="Google Shape;635;p36">
            <a:extLst>
              <a:ext uri="{FF2B5EF4-FFF2-40B4-BE49-F238E27FC236}">
                <a16:creationId xmlns:a16="http://schemas.microsoft.com/office/drawing/2014/main" id="{B02B85B0-E21F-314F-AE69-481902B8A4B2}"/>
              </a:ext>
            </a:extLst>
          </p:cNvPr>
          <p:cNvCxnSpPr>
            <a:cxnSpLocks/>
          </p:cNvCxnSpPr>
          <p:nvPr/>
        </p:nvCxnSpPr>
        <p:spPr>
          <a:xfrm flipV="1">
            <a:off x="3141706" y="2550810"/>
            <a:ext cx="1543633" cy="511456"/>
          </a:xfrm>
          <a:prstGeom prst="straightConnector1">
            <a:avLst/>
          </a:prstGeom>
          <a:noFill/>
          <a:ln w="28575" cap="flat" cmpd="sng">
            <a:solidFill>
              <a:srgbClr val="FF0000"/>
            </a:solidFill>
            <a:prstDash val="solid"/>
            <a:round/>
            <a:headEnd type="none" w="med" len="med"/>
            <a:tailEnd type="none" w="med" len="med"/>
          </a:ln>
        </p:spPr>
      </p:cxnSp>
      <p:cxnSp>
        <p:nvCxnSpPr>
          <p:cNvPr id="19" name="Google Shape;636;p36">
            <a:extLst>
              <a:ext uri="{FF2B5EF4-FFF2-40B4-BE49-F238E27FC236}">
                <a16:creationId xmlns:a16="http://schemas.microsoft.com/office/drawing/2014/main" id="{5264A4DC-EBB8-724F-8AC1-80268007EF2A}"/>
              </a:ext>
            </a:extLst>
          </p:cNvPr>
          <p:cNvCxnSpPr>
            <a:cxnSpLocks/>
          </p:cNvCxnSpPr>
          <p:nvPr/>
        </p:nvCxnSpPr>
        <p:spPr>
          <a:xfrm flipV="1">
            <a:off x="3128205" y="3990283"/>
            <a:ext cx="1593613" cy="579910"/>
          </a:xfrm>
          <a:prstGeom prst="straightConnector1">
            <a:avLst/>
          </a:prstGeom>
          <a:noFill/>
          <a:ln w="28575" cap="flat" cmpd="sng">
            <a:solidFill>
              <a:srgbClr val="FF0000"/>
            </a:solidFill>
            <a:prstDash val="solid"/>
            <a:round/>
            <a:headEnd type="none" w="med" len="med"/>
            <a:tailEnd type="none" w="med" len="med"/>
          </a:ln>
        </p:spPr>
      </p:cxnSp>
      <p:cxnSp>
        <p:nvCxnSpPr>
          <p:cNvPr id="20" name="Google Shape;637;p36">
            <a:extLst>
              <a:ext uri="{FF2B5EF4-FFF2-40B4-BE49-F238E27FC236}">
                <a16:creationId xmlns:a16="http://schemas.microsoft.com/office/drawing/2014/main" id="{EF70D5BD-FD58-1948-8577-7CC6AE94735A}"/>
              </a:ext>
            </a:extLst>
          </p:cNvPr>
          <p:cNvCxnSpPr>
            <a:cxnSpLocks/>
          </p:cNvCxnSpPr>
          <p:nvPr/>
        </p:nvCxnSpPr>
        <p:spPr>
          <a:xfrm>
            <a:off x="978084" y="3826827"/>
            <a:ext cx="1503406" cy="615815"/>
          </a:xfrm>
          <a:prstGeom prst="straightConnector1">
            <a:avLst/>
          </a:prstGeom>
          <a:noFill/>
          <a:ln w="28575" cap="flat" cmpd="sng">
            <a:solidFill>
              <a:srgbClr val="FF0000"/>
            </a:solidFill>
            <a:prstDash val="solid"/>
            <a:round/>
            <a:headEnd type="none" w="med" len="med"/>
            <a:tailEnd type="none" w="med" len="med"/>
          </a:ln>
        </p:spPr>
      </p:cxnSp>
      <p:cxnSp>
        <p:nvCxnSpPr>
          <p:cNvPr id="21" name="Google Shape;638;p36">
            <a:extLst>
              <a:ext uri="{FF2B5EF4-FFF2-40B4-BE49-F238E27FC236}">
                <a16:creationId xmlns:a16="http://schemas.microsoft.com/office/drawing/2014/main" id="{EBF6C14A-2CD1-7D4A-8143-54A5F009126A}"/>
              </a:ext>
            </a:extLst>
          </p:cNvPr>
          <p:cNvCxnSpPr>
            <a:cxnSpLocks/>
          </p:cNvCxnSpPr>
          <p:nvPr/>
        </p:nvCxnSpPr>
        <p:spPr>
          <a:xfrm>
            <a:off x="962262" y="4315092"/>
            <a:ext cx="1489211" cy="255101"/>
          </a:xfrm>
          <a:prstGeom prst="straightConnector1">
            <a:avLst/>
          </a:prstGeom>
          <a:noFill/>
          <a:ln w="28575" cap="flat" cmpd="sng">
            <a:solidFill>
              <a:srgbClr val="0000FF"/>
            </a:solidFill>
            <a:prstDash val="solid"/>
            <a:round/>
            <a:headEnd type="none" w="med" len="med"/>
            <a:tailEnd type="none" w="med" len="med"/>
          </a:ln>
        </p:spPr>
      </p:cxnSp>
      <p:cxnSp>
        <p:nvCxnSpPr>
          <p:cNvPr id="22" name="Google Shape;639;p36">
            <a:extLst>
              <a:ext uri="{FF2B5EF4-FFF2-40B4-BE49-F238E27FC236}">
                <a16:creationId xmlns:a16="http://schemas.microsoft.com/office/drawing/2014/main" id="{41AFBB12-B813-F442-AA55-2F86D94CAD42}"/>
              </a:ext>
            </a:extLst>
          </p:cNvPr>
          <p:cNvCxnSpPr>
            <a:cxnSpLocks/>
          </p:cNvCxnSpPr>
          <p:nvPr/>
        </p:nvCxnSpPr>
        <p:spPr>
          <a:xfrm flipV="1">
            <a:off x="962263" y="3161351"/>
            <a:ext cx="1519227" cy="611941"/>
          </a:xfrm>
          <a:prstGeom prst="straightConnector1">
            <a:avLst/>
          </a:prstGeom>
          <a:noFill/>
          <a:ln w="28575" cap="flat" cmpd="sng">
            <a:solidFill>
              <a:srgbClr val="0000FF"/>
            </a:solidFill>
            <a:prstDash val="solid"/>
            <a:round/>
            <a:headEnd type="none" w="med" len="med"/>
            <a:tailEnd type="none" w="med" len="med"/>
          </a:ln>
        </p:spPr>
      </p:cxnSp>
      <p:cxnSp>
        <p:nvCxnSpPr>
          <p:cNvPr id="23" name="Google Shape;640;p36">
            <a:extLst>
              <a:ext uri="{FF2B5EF4-FFF2-40B4-BE49-F238E27FC236}">
                <a16:creationId xmlns:a16="http://schemas.microsoft.com/office/drawing/2014/main" id="{B9D772CC-4943-F143-9DAE-B5CD14E06F31}"/>
              </a:ext>
            </a:extLst>
          </p:cNvPr>
          <p:cNvCxnSpPr>
            <a:cxnSpLocks/>
          </p:cNvCxnSpPr>
          <p:nvPr/>
        </p:nvCxnSpPr>
        <p:spPr>
          <a:xfrm>
            <a:off x="3141706" y="4590072"/>
            <a:ext cx="1543633" cy="456035"/>
          </a:xfrm>
          <a:prstGeom prst="straightConnector1">
            <a:avLst/>
          </a:prstGeom>
          <a:noFill/>
          <a:ln w="28575" cap="flat" cmpd="sng">
            <a:solidFill>
              <a:srgbClr val="0000FF"/>
            </a:solidFill>
            <a:prstDash val="solid"/>
            <a:round/>
            <a:headEnd type="none" w="med" len="med"/>
            <a:tailEnd type="none" w="med" len="med"/>
          </a:ln>
        </p:spPr>
      </p:cxnSp>
      <p:cxnSp>
        <p:nvCxnSpPr>
          <p:cNvPr id="24" name="Google Shape;641;p36">
            <a:extLst>
              <a:ext uri="{FF2B5EF4-FFF2-40B4-BE49-F238E27FC236}">
                <a16:creationId xmlns:a16="http://schemas.microsoft.com/office/drawing/2014/main" id="{05B0D053-6D47-CE45-BC70-4E5EF1E466BA}"/>
              </a:ext>
            </a:extLst>
          </p:cNvPr>
          <p:cNvCxnSpPr>
            <a:cxnSpLocks/>
          </p:cNvCxnSpPr>
          <p:nvPr/>
        </p:nvCxnSpPr>
        <p:spPr>
          <a:xfrm>
            <a:off x="3092774" y="3108460"/>
            <a:ext cx="1592565" cy="460318"/>
          </a:xfrm>
          <a:prstGeom prst="straightConnector1">
            <a:avLst/>
          </a:prstGeom>
          <a:noFill/>
          <a:ln w="28575" cap="flat" cmpd="sng">
            <a:solidFill>
              <a:srgbClr val="0000FF"/>
            </a:solidFill>
            <a:prstDash val="solid"/>
            <a:round/>
            <a:headEnd type="none" w="med" len="med"/>
            <a:tailEnd type="none" w="med" len="med"/>
          </a:ln>
        </p:spPr>
      </p:cxnSp>
      <p:sp>
        <p:nvSpPr>
          <p:cNvPr id="39" name="TextBox 38">
            <a:extLst>
              <a:ext uri="{FF2B5EF4-FFF2-40B4-BE49-F238E27FC236}">
                <a16:creationId xmlns:a16="http://schemas.microsoft.com/office/drawing/2014/main" id="{B796D943-D311-6246-B06A-DCA158E755E7}"/>
              </a:ext>
            </a:extLst>
          </p:cNvPr>
          <p:cNvSpPr txBox="1"/>
          <p:nvPr/>
        </p:nvSpPr>
        <p:spPr>
          <a:xfrm>
            <a:off x="67739" y="1895919"/>
            <a:ext cx="877163" cy="507831"/>
          </a:xfrm>
          <a:prstGeom prst="rect">
            <a:avLst/>
          </a:prstGeom>
          <a:noFill/>
        </p:spPr>
        <p:txBody>
          <a:bodyPr wrap="none" rtlCol="0">
            <a:spAutoFit/>
          </a:bodyPr>
          <a:lstStyle/>
          <a:p>
            <a:pPr defTabSz="685800"/>
            <a:r>
              <a:rPr lang="zh-CN" altLang="en-US" sz="2700" b="1" dirty="0">
                <a:solidFill>
                  <a:prstClr val="black"/>
                </a:solidFill>
                <a:latin typeface="Calibri" panose="020F0502020204030204"/>
              </a:rPr>
              <a:t>输入</a:t>
            </a:r>
            <a:endParaRPr lang="en-US" sz="2700" b="1" dirty="0">
              <a:solidFill>
                <a:prstClr val="black"/>
              </a:solidFill>
              <a:latin typeface="Calibri" panose="020F0502020204030204"/>
            </a:endParaRPr>
          </a:p>
        </p:txBody>
      </p:sp>
      <p:sp>
        <p:nvSpPr>
          <p:cNvPr id="40" name="TextBox 39">
            <a:extLst>
              <a:ext uri="{FF2B5EF4-FFF2-40B4-BE49-F238E27FC236}">
                <a16:creationId xmlns:a16="http://schemas.microsoft.com/office/drawing/2014/main" id="{C4C647E7-CA9E-B345-B5F8-E4962C502A83}"/>
              </a:ext>
            </a:extLst>
          </p:cNvPr>
          <p:cNvSpPr txBox="1"/>
          <p:nvPr/>
        </p:nvSpPr>
        <p:spPr>
          <a:xfrm>
            <a:off x="2361324" y="1895917"/>
            <a:ext cx="885179" cy="507831"/>
          </a:xfrm>
          <a:prstGeom prst="rect">
            <a:avLst/>
          </a:prstGeom>
          <a:noFill/>
        </p:spPr>
        <p:txBody>
          <a:bodyPr wrap="none" rtlCol="0">
            <a:spAutoFit/>
          </a:bodyPr>
          <a:lstStyle/>
          <a:p>
            <a:pPr defTabSz="685800"/>
            <a:r>
              <a:rPr lang="zh-CN" altLang="en-US" sz="2700" b="1" dirty="0">
                <a:solidFill>
                  <a:prstClr val="black"/>
                </a:solidFill>
                <a:latin typeface="Calibri" panose="020F0502020204030204"/>
              </a:rPr>
              <a:t>滤波</a:t>
            </a:r>
            <a:endParaRPr lang="en-US" sz="2700" b="1" dirty="0">
              <a:solidFill>
                <a:prstClr val="black"/>
              </a:solidFill>
              <a:latin typeface="Calibri" panose="020F0502020204030204"/>
            </a:endParaRPr>
          </a:p>
        </p:txBody>
      </p:sp>
      <p:sp>
        <p:nvSpPr>
          <p:cNvPr id="41" name="TextBox 40">
            <a:extLst>
              <a:ext uri="{FF2B5EF4-FFF2-40B4-BE49-F238E27FC236}">
                <a16:creationId xmlns:a16="http://schemas.microsoft.com/office/drawing/2014/main" id="{940771CE-81C5-AB4F-8DEC-EE68F9A11B97}"/>
              </a:ext>
            </a:extLst>
          </p:cNvPr>
          <p:cNvSpPr txBox="1"/>
          <p:nvPr/>
        </p:nvSpPr>
        <p:spPr>
          <a:xfrm>
            <a:off x="4685339" y="1895918"/>
            <a:ext cx="877163" cy="507831"/>
          </a:xfrm>
          <a:prstGeom prst="rect">
            <a:avLst/>
          </a:prstGeom>
          <a:noFill/>
        </p:spPr>
        <p:txBody>
          <a:bodyPr wrap="none" rtlCol="0">
            <a:spAutoFit/>
          </a:bodyPr>
          <a:lstStyle/>
          <a:p>
            <a:pPr defTabSz="685800"/>
            <a:r>
              <a:rPr lang="zh-CN" altLang="en-US" sz="2700" b="1" dirty="0">
                <a:solidFill>
                  <a:prstClr val="black"/>
                </a:solidFill>
                <a:latin typeface="Calibri" panose="020F0502020204030204"/>
              </a:rPr>
              <a:t>输出</a:t>
            </a:r>
            <a:endParaRPr lang="en-US" sz="2700" b="1" dirty="0">
              <a:solidFill>
                <a:prstClr val="black"/>
              </a:solidFill>
              <a:latin typeface="Calibri" panose="020F0502020204030204"/>
            </a:endParaRPr>
          </a:p>
        </p:txBody>
      </p:sp>
      <p:sp>
        <p:nvSpPr>
          <p:cNvPr id="42" name="TextBox 41">
            <a:extLst>
              <a:ext uri="{FF2B5EF4-FFF2-40B4-BE49-F238E27FC236}">
                <a16:creationId xmlns:a16="http://schemas.microsoft.com/office/drawing/2014/main" id="{752F9CD8-FEDC-9542-859D-9781D4CDDB2E}"/>
              </a:ext>
            </a:extLst>
          </p:cNvPr>
          <p:cNvSpPr txBox="1"/>
          <p:nvPr/>
        </p:nvSpPr>
        <p:spPr>
          <a:xfrm>
            <a:off x="6070660" y="2138291"/>
            <a:ext cx="2993954" cy="2677656"/>
          </a:xfrm>
          <a:prstGeom prst="rect">
            <a:avLst/>
          </a:prstGeom>
          <a:noFill/>
        </p:spPr>
        <p:txBody>
          <a:bodyPr wrap="square" rtlCol="0">
            <a:spAutoFit/>
          </a:bodyPr>
          <a:lstStyle/>
          <a:p>
            <a:pPr defTabSz="685800"/>
            <a:r>
              <a:rPr lang="zh-CN" altLang="en-US" sz="2100" dirty="0">
                <a:solidFill>
                  <a:prstClr val="black"/>
                </a:solidFill>
                <a:latin typeface="Calibri" panose="020F0502020204030204"/>
              </a:rPr>
              <a:t>这个有很多名字</a:t>
            </a:r>
            <a:r>
              <a:rPr lang="en-US" sz="2100" dirty="0">
                <a:solidFill>
                  <a:prstClr val="black"/>
                </a:solidFill>
                <a:latin typeface="Calibri" panose="020F0502020204030204"/>
              </a:rPr>
              <a:t>:</a:t>
            </a:r>
          </a:p>
          <a:p>
            <a:pPr defTabSz="685800"/>
            <a:endParaRPr lang="en-US" sz="2100" dirty="0">
              <a:solidFill>
                <a:prstClr val="black"/>
              </a:solidFill>
              <a:latin typeface="Calibri" panose="020F0502020204030204"/>
            </a:endParaRPr>
          </a:p>
          <a:p>
            <a:pPr defTabSz="685800"/>
            <a:r>
              <a:rPr lang="en-US" sz="2100" dirty="0">
                <a:solidFill>
                  <a:prstClr val="black"/>
                </a:solidFill>
                <a:latin typeface="Calibri" panose="020F0502020204030204"/>
              </a:rPr>
              <a:t>- </a:t>
            </a:r>
            <a:r>
              <a:rPr lang="zh-CN" altLang="en-US" sz="2100" strike="sngStrike" dirty="0">
                <a:solidFill>
                  <a:prstClr val="black"/>
                </a:solidFill>
                <a:latin typeface="Calibri" panose="020F0502020204030204"/>
              </a:rPr>
              <a:t>反卷积</a:t>
            </a:r>
            <a:r>
              <a:rPr lang="en-US" sz="2100" strike="sngStrike" dirty="0">
                <a:solidFill>
                  <a:prstClr val="black"/>
                </a:solidFill>
                <a:latin typeface="Calibri" panose="020F0502020204030204"/>
              </a:rPr>
              <a:t> (</a:t>
            </a:r>
            <a:r>
              <a:rPr lang="zh-CN" altLang="en-US" sz="2100" strike="sngStrike" dirty="0">
                <a:solidFill>
                  <a:prstClr val="black"/>
                </a:solidFill>
                <a:latin typeface="Calibri" panose="020F0502020204030204"/>
              </a:rPr>
              <a:t>不好</a:t>
            </a:r>
            <a:r>
              <a:rPr lang="en-US" sz="2100" strike="sngStrike" dirty="0">
                <a:solidFill>
                  <a:prstClr val="black"/>
                </a:solidFill>
                <a:latin typeface="Calibri" panose="020F0502020204030204"/>
              </a:rPr>
              <a:t>)!</a:t>
            </a:r>
          </a:p>
          <a:p>
            <a:pPr defTabSz="685800"/>
            <a:r>
              <a:rPr lang="en-US" sz="2100" dirty="0">
                <a:solidFill>
                  <a:prstClr val="black"/>
                </a:solidFill>
                <a:latin typeface="Calibri" panose="020F0502020204030204"/>
              </a:rPr>
              <a:t>- </a:t>
            </a:r>
            <a:r>
              <a:rPr lang="zh-CN" altLang="en-US" sz="2100" dirty="0">
                <a:solidFill>
                  <a:prstClr val="black"/>
                </a:solidFill>
                <a:latin typeface="Calibri" panose="020F0502020204030204"/>
              </a:rPr>
              <a:t>上卷积</a:t>
            </a:r>
            <a:endParaRPr lang="en-US" sz="2100" dirty="0">
              <a:solidFill>
                <a:prstClr val="black"/>
              </a:solidFill>
              <a:latin typeface="Calibri" panose="020F0502020204030204"/>
            </a:endParaRPr>
          </a:p>
          <a:p>
            <a:pPr defTabSz="685800"/>
            <a:r>
              <a:rPr lang="en-US" sz="2100" dirty="0">
                <a:solidFill>
                  <a:prstClr val="black"/>
                </a:solidFill>
                <a:latin typeface="Calibri" panose="020F0502020204030204"/>
              </a:rPr>
              <a:t>- </a:t>
            </a:r>
            <a:r>
              <a:rPr lang="zh-CN" altLang="en-US" sz="2100" dirty="0">
                <a:solidFill>
                  <a:prstClr val="black"/>
                </a:solidFill>
                <a:latin typeface="Calibri" panose="020F0502020204030204"/>
              </a:rPr>
              <a:t>分数步长卷积</a:t>
            </a:r>
            <a:endParaRPr lang="en-US" sz="2100" dirty="0">
              <a:solidFill>
                <a:prstClr val="black"/>
              </a:solidFill>
              <a:latin typeface="Calibri" panose="020F0502020204030204"/>
            </a:endParaRPr>
          </a:p>
          <a:p>
            <a:pPr defTabSz="685800"/>
            <a:r>
              <a:rPr lang="en-US" sz="2100" dirty="0">
                <a:solidFill>
                  <a:prstClr val="black"/>
                </a:solidFill>
                <a:latin typeface="Calibri" panose="020F0502020204030204"/>
              </a:rPr>
              <a:t>- </a:t>
            </a:r>
            <a:r>
              <a:rPr lang="zh-CN" altLang="en-US" sz="2100" dirty="0">
                <a:solidFill>
                  <a:prstClr val="black"/>
                </a:solidFill>
                <a:latin typeface="Calibri" panose="020F0502020204030204"/>
              </a:rPr>
              <a:t>后向步长卷积</a:t>
            </a:r>
            <a:endParaRPr lang="en-US" sz="2100" dirty="0">
              <a:solidFill>
                <a:prstClr val="black"/>
              </a:solidFill>
              <a:latin typeface="Calibri" panose="020F0502020204030204"/>
            </a:endParaRPr>
          </a:p>
          <a:p>
            <a:pPr defTabSz="685800"/>
            <a:r>
              <a:rPr lang="en-US" sz="2100" dirty="0">
                <a:solidFill>
                  <a:prstClr val="black"/>
                </a:solidFill>
                <a:latin typeface="Calibri" panose="020F0502020204030204"/>
              </a:rPr>
              <a:t>- </a:t>
            </a:r>
            <a:r>
              <a:rPr lang="zh-CN" altLang="en-US" sz="2100" u="sng" dirty="0">
                <a:solidFill>
                  <a:prstClr val="black"/>
                </a:solidFill>
                <a:latin typeface="Calibri" panose="020F0502020204030204"/>
              </a:rPr>
              <a:t>转置卷积</a:t>
            </a:r>
            <a:endParaRPr lang="en-US" sz="2100" u="sng" dirty="0">
              <a:solidFill>
                <a:prstClr val="black"/>
              </a:solidFill>
              <a:latin typeface="Calibri" panose="020F0502020204030204"/>
            </a:endParaRPr>
          </a:p>
          <a:p>
            <a:pPr defTabSz="685800"/>
            <a:r>
              <a:rPr lang="en-US" sz="2100" dirty="0">
                <a:solidFill>
                  <a:prstClr val="black"/>
                </a:solidFill>
                <a:latin typeface="Calibri" panose="020F0502020204030204"/>
              </a:rPr>
              <a:t>   (</a:t>
            </a:r>
            <a:r>
              <a:rPr lang="zh-CN" altLang="en-US" sz="2100" dirty="0">
                <a:solidFill>
                  <a:prstClr val="black"/>
                </a:solidFill>
                <a:latin typeface="Calibri" panose="020F0502020204030204"/>
              </a:rPr>
              <a:t>最佳名称</a:t>
            </a:r>
            <a:r>
              <a:rPr lang="en-US" sz="2100" dirty="0">
                <a:solidFill>
                  <a:prstClr val="black"/>
                </a:solidFill>
                <a:latin typeface="Calibri" panose="020F0502020204030204"/>
              </a:rPr>
              <a:t>)</a:t>
            </a:r>
          </a:p>
        </p:txBody>
      </p:sp>
    </p:spTree>
    <p:extLst>
      <p:ext uri="{BB962C8B-B14F-4D97-AF65-F5344CB8AC3E}">
        <p14:creationId xmlns:p14="http://schemas.microsoft.com/office/powerpoint/2010/main" val="3628471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5203-4EB1-3F4F-BB67-29E001F9142E}"/>
              </a:ext>
            </a:extLst>
          </p:cNvPr>
          <p:cNvSpPr>
            <a:spLocks noGrp="1"/>
          </p:cNvSpPr>
          <p:nvPr>
            <p:ph type="title"/>
          </p:nvPr>
        </p:nvSpPr>
        <p:spPr/>
        <p:txBody>
          <a:bodyPr>
            <a:normAutofit/>
          </a:bodyPr>
          <a:lstStyle/>
          <a:p>
            <a:r>
              <a:rPr lang="zh-CN" altLang="en-US" dirty="0"/>
              <a:t>卷积作为矩阵乘法</a:t>
            </a:r>
            <a:r>
              <a:rPr lang="en-US" dirty="0"/>
              <a:t>(1D </a:t>
            </a:r>
            <a:r>
              <a:rPr lang="zh-CN" altLang="en-US" dirty="0"/>
              <a:t>举例</a:t>
            </a:r>
            <a:r>
              <a:rPr lang="en-US" dirty="0"/>
              <a:t>)</a:t>
            </a:r>
          </a:p>
        </p:txBody>
      </p:sp>
      <p:sp>
        <p:nvSpPr>
          <p:cNvPr id="3" name="Slide Number Placeholder 2">
            <a:extLst>
              <a:ext uri="{FF2B5EF4-FFF2-40B4-BE49-F238E27FC236}">
                <a16:creationId xmlns:a16="http://schemas.microsoft.com/office/drawing/2014/main" id="{B7DB7A3D-2400-CD48-A1DA-04167BF58024}"/>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57</a:t>
            </a:fld>
            <a:endParaRPr lang="en-US" dirty="0">
              <a:latin typeface="Calibri" panose="020F0502020204030204"/>
            </a:endParaRPr>
          </a:p>
        </p:txBody>
      </p:sp>
      <p:pic>
        <p:nvPicPr>
          <p:cNvPr id="4" name="Google Shape;649;p37">
            <a:extLst>
              <a:ext uri="{FF2B5EF4-FFF2-40B4-BE49-F238E27FC236}">
                <a16:creationId xmlns:a16="http://schemas.microsoft.com/office/drawing/2014/main" id="{0C8D7B34-6D63-CF49-A0DE-B6E185A345AC}"/>
              </a:ext>
            </a:extLst>
          </p:cNvPr>
          <p:cNvPicPr preferRelativeResize="0"/>
          <p:nvPr/>
        </p:nvPicPr>
        <p:blipFill>
          <a:blip r:embed="rId2">
            <a:alphaModFix/>
          </a:blip>
          <a:stretch>
            <a:fillRect/>
          </a:stretch>
        </p:blipFill>
        <p:spPr>
          <a:xfrm>
            <a:off x="125169" y="2961105"/>
            <a:ext cx="4677339" cy="1755922"/>
          </a:xfrm>
          <a:prstGeom prst="rect">
            <a:avLst/>
          </a:prstGeom>
          <a:noFill/>
          <a:ln>
            <a:noFill/>
          </a:ln>
        </p:spPr>
      </p:pic>
      <p:sp>
        <p:nvSpPr>
          <p:cNvPr id="5" name="Google Shape;650;p37">
            <a:extLst>
              <a:ext uri="{FF2B5EF4-FFF2-40B4-BE49-F238E27FC236}">
                <a16:creationId xmlns:a16="http://schemas.microsoft.com/office/drawing/2014/main" id="{0C26E9F9-7102-604A-A507-899E8DF9DB2F}"/>
              </a:ext>
            </a:extLst>
          </p:cNvPr>
          <p:cNvSpPr txBox="1"/>
          <p:nvPr/>
        </p:nvSpPr>
        <p:spPr>
          <a:xfrm>
            <a:off x="628651" y="1621108"/>
            <a:ext cx="3661982" cy="851180"/>
          </a:xfrm>
          <a:prstGeom prst="rect">
            <a:avLst/>
          </a:prstGeom>
          <a:noFill/>
          <a:ln>
            <a:noFill/>
          </a:ln>
        </p:spPr>
        <p:txBody>
          <a:bodyPr spcFirstLastPara="1" wrap="square" lIns="91401" tIns="91401" rIns="91401" bIns="91401" anchor="t" anchorCtr="0">
            <a:noAutofit/>
          </a:bodyPr>
          <a:lstStyle/>
          <a:p>
            <a:pPr defTabSz="685800"/>
            <a:r>
              <a:rPr lang="zh-CN" altLang="en-US" sz="2100" dirty="0">
                <a:solidFill>
                  <a:prstClr val="black"/>
                </a:solidFill>
                <a:latin typeface="Calibri" panose="020F0502020204030204"/>
              </a:rPr>
              <a:t>可以使用矩阵乘法表示</a:t>
            </a:r>
            <a:r>
              <a:rPr lang="zh-CN" altLang="en" sz="2100" dirty="0">
                <a:solidFill>
                  <a:prstClr val="black"/>
                </a:solidFill>
                <a:latin typeface="Calibri" panose="020F0502020204030204"/>
              </a:rPr>
              <a:t>卷积</a:t>
            </a:r>
            <a:endParaRPr sz="2100" dirty="0">
              <a:solidFill>
                <a:prstClr val="black"/>
              </a:solidFill>
              <a:latin typeface="Calibri" panose="020F0502020204030204"/>
            </a:endParaRPr>
          </a:p>
        </p:txBody>
      </p:sp>
      <p:pic>
        <p:nvPicPr>
          <p:cNvPr id="6" name="Google Shape;651;p37">
            <a:extLst>
              <a:ext uri="{FF2B5EF4-FFF2-40B4-BE49-F238E27FC236}">
                <a16:creationId xmlns:a16="http://schemas.microsoft.com/office/drawing/2014/main" id="{CA14B9FA-845F-284C-87B6-DD6936F41C5F}"/>
              </a:ext>
            </a:extLst>
          </p:cNvPr>
          <p:cNvPicPr preferRelativeResize="0"/>
          <p:nvPr/>
        </p:nvPicPr>
        <p:blipFill>
          <a:blip r:embed="rId3">
            <a:alphaModFix/>
          </a:blip>
          <a:stretch>
            <a:fillRect/>
          </a:stretch>
        </p:blipFill>
        <p:spPr>
          <a:xfrm>
            <a:off x="1611186" y="2487229"/>
            <a:ext cx="1705306" cy="460880"/>
          </a:xfrm>
          <a:prstGeom prst="rect">
            <a:avLst/>
          </a:prstGeom>
          <a:noFill/>
          <a:ln>
            <a:noFill/>
          </a:ln>
        </p:spPr>
      </p:pic>
      <p:sp>
        <p:nvSpPr>
          <p:cNvPr id="7" name="Google Shape;652;p37">
            <a:extLst>
              <a:ext uri="{FF2B5EF4-FFF2-40B4-BE49-F238E27FC236}">
                <a16:creationId xmlns:a16="http://schemas.microsoft.com/office/drawing/2014/main" id="{3B26F751-6435-9B4A-B7A0-A94903E84919}"/>
              </a:ext>
            </a:extLst>
          </p:cNvPr>
          <p:cNvSpPr txBox="1"/>
          <p:nvPr/>
        </p:nvSpPr>
        <p:spPr>
          <a:xfrm>
            <a:off x="832196" y="4766953"/>
            <a:ext cx="3263286" cy="739958"/>
          </a:xfrm>
          <a:prstGeom prst="rect">
            <a:avLst/>
          </a:prstGeom>
          <a:noFill/>
          <a:ln>
            <a:noFill/>
          </a:ln>
        </p:spPr>
        <p:txBody>
          <a:bodyPr spcFirstLastPara="1" wrap="square" lIns="91401" tIns="91401" rIns="91401" bIns="91401" anchor="t" anchorCtr="0">
            <a:noAutofit/>
          </a:bodyPr>
          <a:lstStyle/>
          <a:p>
            <a:pPr defTabSz="685800"/>
            <a:r>
              <a:rPr lang="zh-CN" altLang="en" sz="2100" dirty="0">
                <a:solidFill>
                  <a:prstClr val="black"/>
                </a:solidFill>
                <a:latin typeface="Calibri" panose="020F0502020204030204"/>
              </a:rPr>
              <a:t>举例</a:t>
            </a:r>
            <a:r>
              <a:rPr lang="en" sz="2100" dirty="0">
                <a:solidFill>
                  <a:prstClr val="black"/>
                </a:solidFill>
                <a:latin typeface="Calibri" panose="020F0502020204030204"/>
              </a:rPr>
              <a:t>: 1D conv, </a:t>
            </a:r>
            <a:r>
              <a:rPr lang="zh-CN" altLang="en" sz="2100" dirty="0">
                <a:solidFill>
                  <a:prstClr val="black"/>
                </a:solidFill>
                <a:latin typeface="Calibri" panose="020F0502020204030204"/>
              </a:rPr>
              <a:t>内核大小</a:t>
            </a:r>
            <a:r>
              <a:rPr lang="en" sz="2100" dirty="0">
                <a:solidFill>
                  <a:prstClr val="black"/>
                </a:solidFill>
                <a:latin typeface="Calibri" panose="020F0502020204030204"/>
              </a:rPr>
              <a:t>=3, </a:t>
            </a:r>
            <a:r>
              <a:rPr lang="zh-CN" altLang="en" sz="2100" dirty="0">
                <a:solidFill>
                  <a:prstClr val="black"/>
                </a:solidFill>
                <a:latin typeface="Calibri" panose="020F0502020204030204"/>
              </a:rPr>
              <a:t>步</a:t>
            </a:r>
            <a:r>
              <a:rPr lang="zh-CN" altLang="en-US" sz="2100" dirty="0">
                <a:solidFill>
                  <a:prstClr val="black"/>
                </a:solidFill>
                <a:latin typeface="Calibri" panose="020F0502020204030204"/>
              </a:rPr>
              <a:t>长</a:t>
            </a:r>
            <a:r>
              <a:rPr lang="en" sz="2100" dirty="0">
                <a:solidFill>
                  <a:prstClr val="black"/>
                </a:solidFill>
                <a:latin typeface="Calibri" panose="020F0502020204030204"/>
              </a:rPr>
              <a:t>=1, </a:t>
            </a:r>
            <a:r>
              <a:rPr lang="zh-CN" altLang="en" sz="2100" dirty="0">
                <a:solidFill>
                  <a:prstClr val="black"/>
                </a:solidFill>
                <a:latin typeface="Calibri" panose="020F0502020204030204"/>
              </a:rPr>
              <a:t>填充</a:t>
            </a:r>
            <a:r>
              <a:rPr lang="en" sz="2100" dirty="0">
                <a:solidFill>
                  <a:prstClr val="black"/>
                </a:solidFill>
                <a:latin typeface="Calibri" panose="020F0502020204030204"/>
              </a:rPr>
              <a:t>=1</a:t>
            </a:r>
            <a:endParaRPr sz="2100" dirty="0">
              <a:solidFill>
                <a:prstClr val="black"/>
              </a:solidFill>
              <a:latin typeface="Calibri" panose="020F0502020204030204"/>
            </a:endParaRPr>
          </a:p>
        </p:txBody>
      </p:sp>
    </p:spTree>
    <p:extLst>
      <p:ext uri="{BB962C8B-B14F-4D97-AF65-F5344CB8AC3E}">
        <p14:creationId xmlns:p14="http://schemas.microsoft.com/office/powerpoint/2010/main" val="1600835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5203-4EB1-3F4F-BB67-29E001F9142E}"/>
              </a:ext>
            </a:extLst>
          </p:cNvPr>
          <p:cNvSpPr>
            <a:spLocks noGrp="1"/>
          </p:cNvSpPr>
          <p:nvPr>
            <p:ph type="title"/>
          </p:nvPr>
        </p:nvSpPr>
        <p:spPr/>
        <p:txBody>
          <a:bodyPr>
            <a:normAutofit/>
          </a:bodyPr>
          <a:lstStyle/>
          <a:p>
            <a:r>
              <a:rPr lang="zh-CN" altLang="en-US" dirty="0"/>
              <a:t>卷积作为矩阵乘法</a:t>
            </a:r>
            <a:r>
              <a:rPr lang="en-US" altLang="zh-CN" dirty="0"/>
              <a:t>(1D </a:t>
            </a:r>
            <a:r>
              <a:rPr lang="zh-CN" altLang="en-US" dirty="0"/>
              <a:t>举例</a:t>
            </a:r>
            <a:r>
              <a:rPr lang="en-US" altLang="zh-CN" dirty="0"/>
              <a:t>)</a:t>
            </a:r>
            <a:endParaRPr lang="en-US" dirty="0"/>
          </a:p>
        </p:txBody>
      </p:sp>
      <p:sp>
        <p:nvSpPr>
          <p:cNvPr id="3" name="Slide Number Placeholder 2">
            <a:extLst>
              <a:ext uri="{FF2B5EF4-FFF2-40B4-BE49-F238E27FC236}">
                <a16:creationId xmlns:a16="http://schemas.microsoft.com/office/drawing/2014/main" id="{B7DB7A3D-2400-CD48-A1DA-04167BF58024}"/>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58</a:t>
            </a:fld>
            <a:endParaRPr lang="en-US" dirty="0">
              <a:latin typeface="Calibri" panose="020F0502020204030204"/>
            </a:endParaRPr>
          </a:p>
        </p:txBody>
      </p:sp>
      <p:pic>
        <p:nvPicPr>
          <p:cNvPr id="4" name="Google Shape;649;p37">
            <a:extLst>
              <a:ext uri="{FF2B5EF4-FFF2-40B4-BE49-F238E27FC236}">
                <a16:creationId xmlns:a16="http://schemas.microsoft.com/office/drawing/2014/main" id="{0C8D7B34-6D63-CF49-A0DE-B6E185A345AC}"/>
              </a:ext>
            </a:extLst>
          </p:cNvPr>
          <p:cNvPicPr preferRelativeResize="0"/>
          <p:nvPr/>
        </p:nvPicPr>
        <p:blipFill>
          <a:blip r:embed="rId2">
            <a:alphaModFix/>
          </a:blip>
          <a:stretch>
            <a:fillRect/>
          </a:stretch>
        </p:blipFill>
        <p:spPr>
          <a:xfrm>
            <a:off x="125169" y="2961105"/>
            <a:ext cx="4677339" cy="1755922"/>
          </a:xfrm>
          <a:prstGeom prst="rect">
            <a:avLst/>
          </a:prstGeom>
          <a:noFill/>
          <a:ln>
            <a:noFill/>
          </a:ln>
        </p:spPr>
      </p:pic>
      <p:sp>
        <p:nvSpPr>
          <p:cNvPr id="5" name="Google Shape;650;p37">
            <a:extLst>
              <a:ext uri="{FF2B5EF4-FFF2-40B4-BE49-F238E27FC236}">
                <a16:creationId xmlns:a16="http://schemas.microsoft.com/office/drawing/2014/main" id="{0C26E9F9-7102-604A-A507-899E8DF9DB2F}"/>
              </a:ext>
            </a:extLst>
          </p:cNvPr>
          <p:cNvSpPr txBox="1"/>
          <p:nvPr/>
        </p:nvSpPr>
        <p:spPr>
          <a:xfrm>
            <a:off x="628651" y="1621108"/>
            <a:ext cx="3661982" cy="851180"/>
          </a:xfrm>
          <a:prstGeom prst="rect">
            <a:avLst/>
          </a:prstGeom>
          <a:noFill/>
          <a:ln>
            <a:noFill/>
          </a:ln>
        </p:spPr>
        <p:txBody>
          <a:bodyPr spcFirstLastPara="1" wrap="square" lIns="91401" tIns="91401" rIns="91401" bIns="91401" anchor="t" anchorCtr="0">
            <a:noAutofit/>
          </a:bodyPr>
          <a:lstStyle/>
          <a:p>
            <a:pPr defTabSz="685800"/>
            <a:r>
              <a:rPr lang="zh-CN" altLang="en-US" sz="2100" dirty="0">
                <a:solidFill>
                  <a:prstClr val="black"/>
                </a:solidFill>
              </a:rPr>
              <a:t>可以使用矩阵乘法表示卷积</a:t>
            </a:r>
          </a:p>
        </p:txBody>
      </p:sp>
      <p:pic>
        <p:nvPicPr>
          <p:cNvPr id="6" name="Google Shape;651;p37">
            <a:extLst>
              <a:ext uri="{FF2B5EF4-FFF2-40B4-BE49-F238E27FC236}">
                <a16:creationId xmlns:a16="http://schemas.microsoft.com/office/drawing/2014/main" id="{CA14B9FA-845F-284C-87B6-DD6936F41C5F}"/>
              </a:ext>
            </a:extLst>
          </p:cNvPr>
          <p:cNvPicPr preferRelativeResize="0"/>
          <p:nvPr/>
        </p:nvPicPr>
        <p:blipFill>
          <a:blip r:embed="rId3">
            <a:alphaModFix/>
          </a:blip>
          <a:stretch>
            <a:fillRect/>
          </a:stretch>
        </p:blipFill>
        <p:spPr>
          <a:xfrm>
            <a:off x="1611186" y="2487229"/>
            <a:ext cx="1705306" cy="460880"/>
          </a:xfrm>
          <a:prstGeom prst="rect">
            <a:avLst/>
          </a:prstGeom>
          <a:noFill/>
          <a:ln>
            <a:noFill/>
          </a:ln>
        </p:spPr>
      </p:pic>
      <p:sp>
        <p:nvSpPr>
          <p:cNvPr id="7" name="Google Shape;652;p37">
            <a:extLst>
              <a:ext uri="{FF2B5EF4-FFF2-40B4-BE49-F238E27FC236}">
                <a16:creationId xmlns:a16="http://schemas.microsoft.com/office/drawing/2014/main" id="{3B26F751-6435-9B4A-B7A0-A94903E84919}"/>
              </a:ext>
            </a:extLst>
          </p:cNvPr>
          <p:cNvSpPr txBox="1"/>
          <p:nvPr/>
        </p:nvSpPr>
        <p:spPr>
          <a:xfrm>
            <a:off x="832196" y="4766953"/>
            <a:ext cx="3263286" cy="739958"/>
          </a:xfrm>
          <a:prstGeom prst="rect">
            <a:avLst/>
          </a:prstGeom>
          <a:noFill/>
          <a:ln>
            <a:noFill/>
          </a:ln>
        </p:spPr>
        <p:txBody>
          <a:bodyPr spcFirstLastPara="1" wrap="square" lIns="91401" tIns="91401" rIns="91401" bIns="91401" anchor="t" anchorCtr="0">
            <a:noAutofit/>
          </a:bodyPr>
          <a:lstStyle/>
          <a:p>
            <a:pPr defTabSz="685800"/>
            <a:r>
              <a:rPr lang="zh-CN" altLang="en-US" sz="2100" dirty="0">
                <a:solidFill>
                  <a:prstClr val="black"/>
                </a:solidFill>
              </a:rPr>
              <a:t>举例</a:t>
            </a:r>
            <a:r>
              <a:rPr lang="en-US" altLang="zh-CN" sz="2100" dirty="0">
                <a:solidFill>
                  <a:prstClr val="black"/>
                </a:solidFill>
              </a:rPr>
              <a:t>: 1</a:t>
            </a:r>
            <a:r>
              <a:rPr lang="en" altLang="zh-CN" sz="2100" dirty="0">
                <a:solidFill>
                  <a:prstClr val="black"/>
                </a:solidFill>
              </a:rPr>
              <a:t>D conv, </a:t>
            </a:r>
            <a:r>
              <a:rPr lang="zh-CN" altLang="en-US" sz="2100" dirty="0">
                <a:solidFill>
                  <a:prstClr val="black"/>
                </a:solidFill>
              </a:rPr>
              <a:t>内核大小</a:t>
            </a:r>
            <a:r>
              <a:rPr lang="en-US" altLang="zh-CN" sz="2100" dirty="0">
                <a:solidFill>
                  <a:prstClr val="black"/>
                </a:solidFill>
              </a:rPr>
              <a:t>=3, </a:t>
            </a:r>
            <a:r>
              <a:rPr lang="zh-CN" altLang="en-US" sz="2100" dirty="0">
                <a:solidFill>
                  <a:prstClr val="black"/>
                </a:solidFill>
              </a:rPr>
              <a:t>步长</a:t>
            </a:r>
            <a:r>
              <a:rPr lang="en-US" altLang="zh-CN" sz="2100" dirty="0">
                <a:solidFill>
                  <a:prstClr val="black"/>
                </a:solidFill>
              </a:rPr>
              <a:t>=1, </a:t>
            </a:r>
            <a:r>
              <a:rPr lang="zh-CN" altLang="en-US" sz="2100" dirty="0">
                <a:solidFill>
                  <a:prstClr val="black"/>
                </a:solidFill>
              </a:rPr>
              <a:t>填充</a:t>
            </a:r>
            <a:r>
              <a:rPr lang="en-US" altLang="zh-CN" sz="2100" dirty="0">
                <a:solidFill>
                  <a:prstClr val="black"/>
                </a:solidFill>
              </a:rPr>
              <a:t>=1</a:t>
            </a:r>
            <a:endParaRPr lang="zh-CN" altLang="en-US" sz="2100" dirty="0">
              <a:solidFill>
                <a:prstClr val="black"/>
              </a:solidFill>
            </a:endParaRPr>
          </a:p>
        </p:txBody>
      </p:sp>
      <p:sp>
        <p:nvSpPr>
          <p:cNvPr id="8" name="Google Shape;663;p38">
            <a:extLst>
              <a:ext uri="{FF2B5EF4-FFF2-40B4-BE49-F238E27FC236}">
                <a16:creationId xmlns:a16="http://schemas.microsoft.com/office/drawing/2014/main" id="{10259B45-296E-6D45-A664-F682F4D1C0DA}"/>
              </a:ext>
            </a:extLst>
          </p:cNvPr>
          <p:cNvSpPr txBox="1"/>
          <p:nvPr/>
        </p:nvSpPr>
        <p:spPr>
          <a:xfrm>
            <a:off x="4572000" y="1681105"/>
            <a:ext cx="4275002" cy="731186"/>
          </a:xfrm>
          <a:prstGeom prst="rect">
            <a:avLst/>
          </a:prstGeom>
          <a:noFill/>
          <a:ln>
            <a:noFill/>
          </a:ln>
        </p:spPr>
        <p:txBody>
          <a:bodyPr spcFirstLastPara="1" wrap="square" lIns="91401" tIns="91401" rIns="91401" bIns="91401" anchor="ctr" anchorCtr="0">
            <a:noAutofit/>
          </a:bodyPr>
          <a:lstStyle/>
          <a:p>
            <a:pPr defTabSz="685800"/>
            <a:r>
              <a:rPr lang="zh-CN" altLang="en" sz="2100" b="1" dirty="0">
                <a:solidFill>
                  <a:prstClr val="black"/>
                </a:solidFill>
                <a:latin typeface="Calibri" panose="020F0502020204030204"/>
              </a:rPr>
              <a:t>转置</a:t>
            </a:r>
            <a:r>
              <a:rPr lang="zh-CN" altLang="en-US" sz="2100" b="1" dirty="0">
                <a:solidFill>
                  <a:prstClr val="black"/>
                </a:solidFill>
                <a:latin typeface="Calibri" panose="020F0502020204030204"/>
              </a:rPr>
              <a:t>卷积</a:t>
            </a:r>
            <a:r>
              <a:rPr lang="zh-CN" altLang="en" sz="2100" dirty="0">
                <a:solidFill>
                  <a:prstClr val="black"/>
                </a:solidFill>
                <a:latin typeface="Calibri" panose="020F0502020204030204"/>
              </a:rPr>
              <a:t>乘以相同</a:t>
            </a:r>
            <a:r>
              <a:rPr lang="zh-CN" altLang="en-US" sz="2100" dirty="0">
                <a:solidFill>
                  <a:prstClr val="black"/>
                </a:solidFill>
                <a:latin typeface="Calibri" panose="020F0502020204030204"/>
              </a:rPr>
              <a:t>矩阵的转置</a:t>
            </a:r>
            <a:r>
              <a:rPr lang="en" sz="2100" dirty="0">
                <a:solidFill>
                  <a:prstClr val="black"/>
                </a:solidFill>
                <a:latin typeface="Calibri" panose="020F0502020204030204"/>
              </a:rPr>
              <a:t>: </a:t>
            </a:r>
            <a:endParaRPr sz="2100" dirty="0">
              <a:solidFill>
                <a:prstClr val="black"/>
              </a:solidFill>
              <a:latin typeface="Calibri" panose="020F0502020204030204"/>
            </a:endParaRPr>
          </a:p>
        </p:txBody>
      </p:sp>
      <p:pic>
        <p:nvPicPr>
          <p:cNvPr id="9" name="Google Shape;664;p38">
            <a:extLst>
              <a:ext uri="{FF2B5EF4-FFF2-40B4-BE49-F238E27FC236}">
                <a16:creationId xmlns:a16="http://schemas.microsoft.com/office/drawing/2014/main" id="{95F2731A-12B7-174B-B69E-1B2054BB5333}"/>
              </a:ext>
            </a:extLst>
          </p:cNvPr>
          <p:cNvPicPr preferRelativeResize="0"/>
          <p:nvPr/>
        </p:nvPicPr>
        <p:blipFill>
          <a:blip r:embed="rId4">
            <a:alphaModFix/>
          </a:blip>
          <a:stretch>
            <a:fillRect/>
          </a:stretch>
        </p:blipFill>
        <p:spPr>
          <a:xfrm>
            <a:off x="5965096" y="2355694"/>
            <a:ext cx="1899101" cy="477800"/>
          </a:xfrm>
          <a:prstGeom prst="rect">
            <a:avLst/>
          </a:prstGeom>
          <a:noFill/>
          <a:ln>
            <a:noFill/>
          </a:ln>
        </p:spPr>
      </p:pic>
      <p:sp>
        <p:nvSpPr>
          <p:cNvPr id="10" name="Google Shape;665;p38">
            <a:extLst>
              <a:ext uri="{FF2B5EF4-FFF2-40B4-BE49-F238E27FC236}">
                <a16:creationId xmlns:a16="http://schemas.microsoft.com/office/drawing/2014/main" id="{3A27DD5B-0279-E544-9080-57A36C9EF1BF}"/>
              </a:ext>
            </a:extLst>
          </p:cNvPr>
          <p:cNvSpPr txBox="1"/>
          <p:nvPr/>
        </p:nvSpPr>
        <p:spPr>
          <a:xfrm>
            <a:off x="4095482" y="4787895"/>
            <a:ext cx="4923350" cy="739958"/>
          </a:xfrm>
          <a:prstGeom prst="rect">
            <a:avLst/>
          </a:prstGeom>
          <a:noFill/>
          <a:ln>
            <a:noFill/>
          </a:ln>
        </p:spPr>
        <p:txBody>
          <a:bodyPr spcFirstLastPara="1" wrap="square" lIns="91401" tIns="91401" rIns="91401" bIns="91401" anchor="ctr" anchorCtr="0">
            <a:noAutofit/>
          </a:bodyPr>
          <a:lstStyle/>
          <a:p>
            <a:pPr defTabSz="685800"/>
            <a:r>
              <a:rPr lang="zh-CN" altLang="en" sz="2100" dirty="0">
                <a:solidFill>
                  <a:prstClr val="black"/>
                </a:solidFill>
                <a:latin typeface="Calibri" panose="020F0502020204030204"/>
              </a:rPr>
              <a:t>当步</a:t>
            </a:r>
            <a:r>
              <a:rPr lang="zh-CN" altLang="en-US" sz="2100" dirty="0">
                <a:solidFill>
                  <a:prstClr val="black"/>
                </a:solidFill>
                <a:latin typeface="Calibri" panose="020F0502020204030204"/>
              </a:rPr>
              <a:t>长</a:t>
            </a:r>
            <a:r>
              <a:rPr lang="en" sz="2100" dirty="0">
                <a:solidFill>
                  <a:prstClr val="black"/>
                </a:solidFill>
                <a:latin typeface="Calibri" panose="020F0502020204030204"/>
              </a:rPr>
              <a:t>=1, </a:t>
            </a:r>
            <a:r>
              <a:rPr lang="zh-CN" altLang="en" sz="2100" dirty="0">
                <a:solidFill>
                  <a:prstClr val="black"/>
                </a:solidFill>
                <a:latin typeface="Calibri" panose="020F0502020204030204"/>
              </a:rPr>
              <a:t>转置</a:t>
            </a:r>
            <a:r>
              <a:rPr lang="en" sz="2100" dirty="0">
                <a:solidFill>
                  <a:prstClr val="black"/>
                </a:solidFill>
                <a:latin typeface="Calibri" panose="020F0502020204030204"/>
              </a:rPr>
              <a:t>conv </a:t>
            </a:r>
            <a:r>
              <a:rPr lang="zh-CN" altLang="en" sz="2100" dirty="0">
                <a:solidFill>
                  <a:prstClr val="black"/>
                </a:solidFill>
                <a:latin typeface="Calibri" panose="020F0502020204030204"/>
              </a:rPr>
              <a:t>为</a:t>
            </a:r>
            <a:r>
              <a:rPr lang="zh-CN" altLang="en-US" sz="2100" dirty="0">
                <a:solidFill>
                  <a:prstClr val="black"/>
                </a:solidFill>
                <a:latin typeface="Calibri" panose="020F0502020204030204"/>
              </a:rPr>
              <a:t>一个规则的</a:t>
            </a:r>
            <a:r>
              <a:rPr lang="en" sz="2100" dirty="0">
                <a:solidFill>
                  <a:prstClr val="black"/>
                </a:solidFill>
                <a:latin typeface="Calibri" panose="020F0502020204030204"/>
              </a:rPr>
              <a:t>conv (</a:t>
            </a:r>
            <a:r>
              <a:rPr lang="zh-CN" altLang="en-US" sz="2100" dirty="0">
                <a:solidFill>
                  <a:prstClr val="black"/>
                </a:solidFill>
                <a:latin typeface="Calibri" panose="020F0502020204030204"/>
              </a:rPr>
              <a:t>使用不同填充规则</a:t>
            </a:r>
            <a:r>
              <a:rPr lang="en" sz="2100" dirty="0">
                <a:solidFill>
                  <a:prstClr val="black"/>
                </a:solidFill>
                <a:latin typeface="Calibri" panose="020F0502020204030204"/>
              </a:rPr>
              <a:t>)</a:t>
            </a:r>
            <a:endParaRPr sz="2100" dirty="0">
              <a:solidFill>
                <a:prstClr val="black"/>
              </a:solidFill>
              <a:latin typeface="Calibri" panose="020F0502020204030204"/>
            </a:endParaRPr>
          </a:p>
        </p:txBody>
      </p:sp>
      <p:pic>
        <p:nvPicPr>
          <p:cNvPr id="11" name="Google Shape;666;p38">
            <a:extLst>
              <a:ext uri="{FF2B5EF4-FFF2-40B4-BE49-F238E27FC236}">
                <a16:creationId xmlns:a16="http://schemas.microsoft.com/office/drawing/2014/main" id="{A55C49B3-3E27-7649-97A6-FC35713ED4D6}"/>
              </a:ext>
            </a:extLst>
          </p:cNvPr>
          <p:cNvPicPr preferRelativeResize="0"/>
          <p:nvPr/>
        </p:nvPicPr>
        <p:blipFill>
          <a:blip r:embed="rId5">
            <a:alphaModFix/>
          </a:blip>
          <a:stretch>
            <a:fillRect/>
          </a:stretch>
        </p:blipFill>
        <p:spPr>
          <a:xfrm>
            <a:off x="4979152" y="2894714"/>
            <a:ext cx="3870968" cy="1766940"/>
          </a:xfrm>
          <a:prstGeom prst="rect">
            <a:avLst/>
          </a:prstGeom>
          <a:noFill/>
          <a:ln>
            <a:noFill/>
          </a:ln>
        </p:spPr>
      </p:pic>
    </p:spTree>
    <p:extLst>
      <p:ext uri="{BB962C8B-B14F-4D97-AF65-F5344CB8AC3E}">
        <p14:creationId xmlns:p14="http://schemas.microsoft.com/office/powerpoint/2010/main" val="2507843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5203-4EB1-3F4F-BB67-29E001F9142E}"/>
              </a:ext>
            </a:extLst>
          </p:cNvPr>
          <p:cNvSpPr>
            <a:spLocks noGrp="1"/>
          </p:cNvSpPr>
          <p:nvPr>
            <p:ph type="title"/>
          </p:nvPr>
        </p:nvSpPr>
        <p:spPr/>
        <p:txBody>
          <a:bodyPr>
            <a:normAutofit/>
          </a:bodyPr>
          <a:lstStyle/>
          <a:p>
            <a:r>
              <a:rPr lang="zh-CN" altLang="en-US" dirty="0"/>
              <a:t>卷积作为矩阵乘法</a:t>
            </a:r>
            <a:r>
              <a:rPr lang="en-US" altLang="zh-CN" dirty="0"/>
              <a:t>(1D </a:t>
            </a:r>
            <a:r>
              <a:rPr lang="zh-CN" altLang="en-US" dirty="0"/>
              <a:t>举例</a:t>
            </a:r>
            <a:r>
              <a:rPr lang="en-US" altLang="zh-CN" dirty="0"/>
              <a:t>)</a:t>
            </a:r>
            <a:endParaRPr lang="en-US" dirty="0"/>
          </a:p>
        </p:txBody>
      </p:sp>
      <p:sp>
        <p:nvSpPr>
          <p:cNvPr id="3" name="Slide Number Placeholder 2">
            <a:extLst>
              <a:ext uri="{FF2B5EF4-FFF2-40B4-BE49-F238E27FC236}">
                <a16:creationId xmlns:a16="http://schemas.microsoft.com/office/drawing/2014/main" id="{B7DB7A3D-2400-CD48-A1DA-04167BF58024}"/>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59</a:t>
            </a:fld>
            <a:endParaRPr lang="en-US" dirty="0">
              <a:latin typeface="Calibri" panose="020F0502020204030204"/>
            </a:endParaRPr>
          </a:p>
        </p:txBody>
      </p:sp>
      <p:sp>
        <p:nvSpPr>
          <p:cNvPr id="5" name="Google Shape;650;p37">
            <a:extLst>
              <a:ext uri="{FF2B5EF4-FFF2-40B4-BE49-F238E27FC236}">
                <a16:creationId xmlns:a16="http://schemas.microsoft.com/office/drawing/2014/main" id="{0C26E9F9-7102-604A-A507-899E8DF9DB2F}"/>
              </a:ext>
            </a:extLst>
          </p:cNvPr>
          <p:cNvSpPr txBox="1"/>
          <p:nvPr/>
        </p:nvSpPr>
        <p:spPr>
          <a:xfrm>
            <a:off x="628651" y="1621108"/>
            <a:ext cx="3661982" cy="851180"/>
          </a:xfrm>
          <a:prstGeom prst="rect">
            <a:avLst/>
          </a:prstGeom>
          <a:noFill/>
          <a:ln>
            <a:noFill/>
          </a:ln>
        </p:spPr>
        <p:txBody>
          <a:bodyPr spcFirstLastPara="1" wrap="square" lIns="91401" tIns="91401" rIns="91401" bIns="91401" anchor="t" anchorCtr="0">
            <a:noAutofit/>
          </a:bodyPr>
          <a:lstStyle/>
          <a:p>
            <a:pPr defTabSz="685800"/>
            <a:r>
              <a:rPr lang="zh-CN" altLang="en-US" sz="2100" dirty="0">
                <a:solidFill>
                  <a:prstClr val="black"/>
                </a:solidFill>
              </a:rPr>
              <a:t>可以使用矩阵乘法表示卷积</a:t>
            </a:r>
          </a:p>
        </p:txBody>
      </p:sp>
      <p:pic>
        <p:nvPicPr>
          <p:cNvPr id="6" name="Google Shape;651;p37">
            <a:extLst>
              <a:ext uri="{FF2B5EF4-FFF2-40B4-BE49-F238E27FC236}">
                <a16:creationId xmlns:a16="http://schemas.microsoft.com/office/drawing/2014/main" id="{CA14B9FA-845F-284C-87B6-DD6936F41C5F}"/>
              </a:ext>
            </a:extLst>
          </p:cNvPr>
          <p:cNvPicPr preferRelativeResize="0"/>
          <p:nvPr/>
        </p:nvPicPr>
        <p:blipFill>
          <a:blip r:embed="rId2">
            <a:alphaModFix/>
          </a:blip>
          <a:stretch>
            <a:fillRect/>
          </a:stretch>
        </p:blipFill>
        <p:spPr>
          <a:xfrm>
            <a:off x="1611186" y="2487229"/>
            <a:ext cx="1705306" cy="460880"/>
          </a:xfrm>
          <a:prstGeom prst="rect">
            <a:avLst/>
          </a:prstGeom>
          <a:noFill/>
          <a:ln>
            <a:noFill/>
          </a:ln>
        </p:spPr>
      </p:pic>
      <p:sp>
        <p:nvSpPr>
          <p:cNvPr id="8" name="Google Shape;663;p38">
            <a:extLst>
              <a:ext uri="{FF2B5EF4-FFF2-40B4-BE49-F238E27FC236}">
                <a16:creationId xmlns:a16="http://schemas.microsoft.com/office/drawing/2014/main" id="{10259B45-296E-6D45-A664-F682F4D1C0DA}"/>
              </a:ext>
            </a:extLst>
          </p:cNvPr>
          <p:cNvSpPr txBox="1"/>
          <p:nvPr/>
        </p:nvSpPr>
        <p:spPr>
          <a:xfrm>
            <a:off x="4572000" y="1681105"/>
            <a:ext cx="4275002" cy="731186"/>
          </a:xfrm>
          <a:prstGeom prst="rect">
            <a:avLst/>
          </a:prstGeom>
          <a:noFill/>
          <a:ln>
            <a:noFill/>
          </a:ln>
        </p:spPr>
        <p:txBody>
          <a:bodyPr spcFirstLastPara="1" wrap="square" lIns="91401" tIns="91401" rIns="91401" bIns="91401" anchor="ctr" anchorCtr="0">
            <a:noAutofit/>
          </a:bodyPr>
          <a:lstStyle/>
          <a:p>
            <a:pPr defTabSz="685800"/>
            <a:r>
              <a:rPr lang="zh-CN" altLang="en-US" sz="2100" b="1" dirty="0">
                <a:solidFill>
                  <a:prstClr val="black"/>
                </a:solidFill>
              </a:rPr>
              <a:t>转置卷积</a:t>
            </a:r>
            <a:r>
              <a:rPr lang="zh-CN" altLang="en-US" sz="2100" dirty="0">
                <a:solidFill>
                  <a:prstClr val="black"/>
                </a:solidFill>
              </a:rPr>
              <a:t>乘以相同矩阵的转置</a:t>
            </a:r>
            <a:r>
              <a:rPr lang="en-US" altLang="zh-CN" sz="2100" dirty="0">
                <a:solidFill>
                  <a:prstClr val="black"/>
                </a:solidFill>
              </a:rPr>
              <a:t>: </a:t>
            </a:r>
            <a:endParaRPr lang="zh-CN" altLang="en-US" sz="2100" dirty="0">
              <a:solidFill>
                <a:prstClr val="black"/>
              </a:solidFill>
            </a:endParaRPr>
          </a:p>
        </p:txBody>
      </p:sp>
      <p:pic>
        <p:nvPicPr>
          <p:cNvPr id="9" name="Google Shape;664;p38">
            <a:extLst>
              <a:ext uri="{FF2B5EF4-FFF2-40B4-BE49-F238E27FC236}">
                <a16:creationId xmlns:a16="http://schemas.microsoft.com/office/drawing/2014/main" id="{95F2731A-12B7-174B-B69E-1B2054BB5333}"/>
              </a:ext>
            </a:extLst>
          </p:cNvPr>
          <p:cNvPicPr preferRelativeResize="0"/>
          <p:nvPr/>
        </p:nvPicPr>
        <p:blipFill>
          <a:blip r:embed="rId3">
            <a:alphaModFix/>
          </a:blip>
          <a:stretch>
            <a:fillRect/>
          </a:stretch>
        </p:blipFill>
        <p:spPr>
          <a:xfrm>
            <a:off x="5965096" y="2355694"/>
            <a:ext cx="1899101" cy="477800"/>
          </a:xfrm>
          <a:prstGeom prst="rect">
            <a:avLst/>
          </a:prstGeom>
          <a:noFill/>
          <a:ln>
            <a:noFill/>
          </a:ln>
        </p:spPr>
      </p:pic>
      <p:sp>
        <p:nvSpPr>
          <p:cNvPr id="15" name="Google Shape;685;p40">
            <a:extLst>
              <a:ext uri="{FF2B5EF4-FFF2-40B4-BE49-F238E27FC236}">
                <a16:creationId xmlns:a16="http://schemas.microsoft.com/office/drawing/2014/main" id="{CCD877DC-8101-3844-90D8-1975171B0BC3}"/>
              </a:ext>
            </a:extLst>
          </p:cNvPr>
          <p:cNvSpPr txBox="1"/>
          <p:nvPr/>
        </p:nvSpPr>
        <p:spPr>
          <a:xfrm>
            <a:off x="628650" y="4787168"/>
            <a:ext cx="3263286" cy="739958"/>
          </a:xfrm>
          <a:prstGeom prst="rect">
            <a:avLst/>
          </a:prstGeom>
          <a:noFill/>
          <a:ln>
            <a:noFill/>
          </a:ln>
        </p:spPr>
        <p:txBody>
          <a:bodyPr spcFirstLastPara="1" wrap="square" lIns="91401" tIns="91401" rIns="91401" bIns="91401" anchor="ctr" anchorCtr="0">
            <a:noAutofit/>
          </a:bodyPr>
          <a:lstStyle/>
          <a:p>
            <a:pPr defTabSz="685800"/>
            <a:r>
              <a:rPr lang="zh-CN" altLang="en-US" sz="2100" dirty="0">
                <a:solidFill>
                  <a:prstClr val="black"/>
                </a:solidFill>
              </a:rPr>
              <a:t>举例</a:t>
            </a:r>
            <a:r>
              <a:rPr lang="en-US" altLang="zh-CN" sz="2100" dirty="0">
                <a:solidFill>
                  <a:prstClr val="black"/>
                </a:solidFill>
              </a:rPr>
              <a:t>: 1</a:t>
            </a:r>
            <a:r>
              <a:rPr lang="en" altLang="zh-CN" sz="2100" dirty="0">
                <a:solidFill>
                  <a:prstClr val="black"/>
                </a:solidFill>
              </a:rPr>
              <a:t>D conv, </a:t>
            </a:r>
            <a:r>
              <a:rPr lang="zh-CN" altLang="en-US" sz="2100" dirty="0">
                <a:solidFill>
                  <a:prstClr val="black"/>
                </a:solidFill>
              </a:rPr>
              <a:t>内核大小</a:t>
            </a:r>
            <a:r>
              <a:rPr lang="en-US" altLang="zh-CN" sz="2100" dirty="0">
                <a:solidFill>
                  <a:prstClr val="black"/>
                </a:solidFill>
              </a:rPr>
              <a:t>=3, </a:t>
            </a:r>
            <a:r>
              <a:rPr lang="zh-CN" altLang="en-US" sz="2100" dirty="0">
                <a:solidFill>
                  <a:prstClr val="black"/>
                </a:solidFill>
              </a:rPr>
              <a:t>步长</a:t>
            </a:r>
            <a:r>
              <a:rPr lang="en-US" altLang="zh-CN" sz="2100" dirty="0">
                <a:solidFill>
                  <a:prstClr val="black"/>
                </a:solidFill>
              </a:rPr>
              <a:t>=1, </a:t>
            </a:r>
            <a:r>
              <a:rPr lang="zh-CN" altLang="en-US" sz="2100" dirty="0">
                <a:solidFill>
                  <a:prstClr val="black"/>
                </a:solidFill>
              </a:rPr>
              <a:t>填充</a:t>
            </a:r>
            <a:r>
              <a:rPr lang="en-US" altLang="zh-CN" sz="2100" dirty="0">
                <a:solidFill>
                  <a:prstClr val="black"/>
                </a:solidFill>
              </a:rPr>
              <a:t>=1</a:t>
            </a:r>
            <a:endParaRPr lang="zh-CN" altLang="en-US" sz="2100" dirty="0">
              <a:solidFill>
                <a:prstClr val="black"/>
              </a:solidFill>
            </a:endParaRPr>
          </a:p>
        </p:txBody>
      </p:sp>
      <p:pic>
        <p:nvPicPr>
          <p:cNvPr id="16" name="Google Shape;690;p40">
            <a:extLst>
              <a:ext uri="{FF2B5EF4-FFF2-40B4-BE49-F238E27FC236}">
                <a16:creationId xmlns:a16="http://schemas.microsoft.com/office/drawing/2014/main" id="{B7C5A002-EA93-8644-BF2F-8B7459CF06F5}"/>
              </a:ext>
            </a:extLst>
          </p:cNvPr>
          <p:cNvPicPr preferRelativeResize="0"/>
          <p:nvPr/>
        </p:nvPicPr>
        <p:blipFill>
          <a:blip r:embed="rId4">
            <a:alphaModFix/>
          </a:blip>
          <a:stretch>
            <a:fillRect/>
          </a:stretch>
        </p:blipFill>
        <p:spPr>
          <a:xfrm>
            <a:off x="0" y="2936141"/>
            <a:ext cx="4572000" cy="1807769"/>
          </a:xfrm>
          <a:prstGeom prst="rect">
            <a:avLst/>
          </a:prstGeom>
          <a:noFill/>
          <a:ln>
            <a:noFill/>
          </a:ln>
        </p:spPr>
      </p:pic>
    </p:spTree>
    <p:extLst>
      <p:ext uri="{BB962C8B-B14F-4D97-AF65-F5344CB8AC3E}">
        <p14:creationId xmlns:p14="http://schemas.microsoft.com/office/powerpoint/2010/main" val="97061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4380-A70F-6945-B2C8-9002138D1771}"/>
              </a:ext>
            </a:extLst>
          </p:cNvPr>
          <p:cNvSpPr>
            <a:spLocks noGrp="1"/>
          </p:cNvSpPr>
          <p:nvPr>
            <p:ph type="title"/>
          </p:nvPr>
        </p:nvSpPr>
        <p:spPr/>
        <p:txBody>
          <a:bodyPr>
            <a:normAutofit/>
          </a:bodyPr>
          <a:lstStyle/>
          <a:p>
            <a:r>
              <a:rPr lang="zh-CN" altLang="en-US" dirty="0"/>
              <a:t>语义分割</a:t>
            </a:r>
            <a:endParaRPr lang="en-US" dirty="0"/>
          </a:p>
        </p:txBody>
      </p:sp>
      <p:sp>
        <p:nvSpPr>
          <p:cNvPr id="3" name="Slide Number Placeholder 2">
            <a:extLst>
              <a:ext uri="{FF2B5EF4-FFF2-40B4-BE49-F238E27FC236}">
                <a16:creationId xmlns:a16="http://schemas.microsoft.com/office/drawing/2014/main" id="{661C3A36-D6ED-9A49-89A2-6E6D0AD306C7}"/>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6</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28" name="Google Shape;171;p16">
            <a:extLst>
              <a:ext uri="{FF2B5EF4-FFF2-40B4-BE49-F238E27FC236}">
                <a16:creationId xmlns:a16="http://schemas.microsoft.com/office/drawing/2014/main" id="{7058BF9A-B7F2-1F4C-B1DF-39183C2A0F9E}"/>
              </a:ext>
            </a:extLst>
          </p:cNvPr>
          <p:cNvPicPr preferRelativeResize="0"/>
          <p:nvPr/>
        </p:nvPicPr>
        <p:blipFill>
          <a:blip r:embed="rId2">
            <a:alphaModFix/>
          </a:blip>
          <a:stretch>
            <a:fillRect/>
          </a:stretch>
        </p:blipFill>
        <p:spPr>
          <a:xfrm>
            <a:off x="6355243" y="1827207"/>
            <a:ext cx="2469980" cy="1646019"/>
          </a:xfrm>
          <a:prstGeom prst="rect">
            <a:avLst/>
          </a:prstGeom>
          <a:noFill/>
          <a:ln>
            <a:noFill/>
          </a:ln>
        </p:spPr>
      </p:pic>
      <p:grpSp>
        <p:nvGrpSpPr>
          <p:cNvPr id="29" name="Google Shape;172;p16">
            <a:extLst>
              <a:ext uri="{FF2B5EF4-FFF2-40B4-BE49-F238E27FC236}">
                <a16:creationId xmlns:a16="http://schemas.microsoft.com/office/drawing/2014/main" id="{F93CFC2A-D973-254D-81BD-8CC6FAE3139B}"/>
              </a:ext>
            </a:extLst>
          </p:cNvPr>
          <p:cNvGrpSpPr/>
          <p:nvPr/>
        </p:nvGrpSpPr>
        <p:grpSpPr>
          <a:xfrm>
            <a:off x="6355245" y="3551806"/>
            <a:ext cx="2469976" cy="1834745"/>
            <a:chOff x="3688175" y="943350"/>
            <a:chExt cx="5279100" cy="3521825"/>
          </a:xfrm>
        </p:grpSpPr>
        <p:sp>
          <p:nvSpPr>
            <p:cNvPr id="30" name="Google Shape;173;p16">
              <a:extLst>
                <a:ext uri="{FF2B5EF4-FFF2-40B4-BE49-F238E27FC236}">
                  <a16:creationId xmlns:a16="http://schemas.microsoft.com/office/drawing/2014/main" id="{63855FCC-6034-5A41-BBC9-6F11F2B853EA}"/>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oogle Shape;174;p16">
              <a:extLst>
                <a:ext uri="{FF2B5EF4-FFF2-40B4-BE49-F238E27FC236}">
                  <a16:creationId xmlns:a16="http://schemas.microsoft.com/office/drawing/2014/main" id="{9CE5FBAA-547D-0246-9089-BA893268164F}"/>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32" name="Google Shape;175;p16">
              <a:extLst>
                <a:ext uri="{FF2B5EF4-FFF2-40B4-BE49-F238E27FC236}">
                  <a16:creationId xmlns:a16="http://schemas.microsoft.com/office/drawing/2014/main" id="{D779A6A9-08F2-C842-9E09-39C0C1D3D982}"/>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33" name="Google Shape;176;p16">
              <a:extLst>
                <a:ext uri="{FF2B5EF4-FFF2-40B4-BE49-F238E27FC236}">
                  <a16:creationId xmlns:a16="http://schemas.microsoft.com/office/drawing/2014/main" id="{C0418293-17E0-A945-8EF9-82C7149DDC33}"/>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34" name="Google Shape;177;p16">
            <a:extLst>
              <a:ext uri="{FF2B5EF4-FFF2-40B4-BE49-F238E27FC236}">
                <a16:creationId xmlns:a16="http://schemas.microsoft.com/office/drawing/2014/main" id="{4262BBE4-246E-C34E-9E8A-FAA5F940AFEA}"/>
              </a:ext>
            </a:extLst>
          </p:cNvPr>
          <p:cNvSpPr txBox="1"/>
          <p:nvPr/>
        </p:nvSpPr>
        <p:spPr>
          <a:xfrm>
            <a:off x="7160482" y="4247477"/>
            <a:ext cx="663434"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dirty="0">
                <a:ln>
                  <a:noFill/>
                </a:ln>
                <a:solidFill>
                  <a:prstClr val="black"/>
                </a:solidFill>
                <a:effectLst/>
                <a:uLnTx/>
                <a:uFillTx/>
                <a:latin typeface="Calibri" panose="020F0502020204030204"/>
                <a:ea typeface="+mn-ea"/>
                <a:cs typeface="+mn-cs"/>
              </a:rPr>
              <a:t>Cow</a:t>
            </a:r>
            <a:endParaRPr kumimoji="0" sz="1865"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Google Shape;178;p16">
            <a:extLst>
              <a:ext uri="{FF2B5EF4-FFF2-40B4-BE49-F238E27FC236}">
                <a16:creationId xmlns:a16="http://schemas.microsoft.com/office/drawing/2014/main" id="{A328DB1E-C93D-3C46-BAF4-B57A19F95C6C}"/>
              </a:ext>
            </a:extLst>
          </p:cNvPr>
          <p:cNvSpPr txBox="1"/>
          <p:nvPr/>
        </p:nvSpPr>
        <p:spPr>
          <a:xfrm>
            <a:off x="8055924" y="4884811"/>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Grass</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Google Shape;179;p16">
            <a:extLst>
              <a:ext uri="{FF2B5EF4-FFF2-40B4-BE49-F238E27FC236}">
                <a16:creationId xmlns:a16="http://schemas.microsoft.com/office/drawing/2014/main" id="{F28D3D95-7E7C-6C48-A763-5D13C21E20BC}"/>
              </a:ext>
            </a:extLst>
          </p:cNvPr>
          <p:cNvSpPr txBox="1"/>
          <p:nvPr/>
        </p:nvSpPr>
        <p:spPr>
          <a:xfrm>
            <a:off x="7971671" y="3609068"/>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dirty="0">
                <a:ln>
                  <a:noFill/>
                </a:ln>
                <a:solidFill>
                  <a:prstClr val="black"/>
                </a:solidFill>
                <a:effectLst/>
                <a:uLnTx/>
                <a:uFillTx/>
                <a:latin typeface="Calibri" panose="020F0502020204030204"/>
                <a:ea typeface="+mn-ea"/>
                <a:cs typeface="+mn-cs"/>
              </a:rPr>
              <a:t>Sky</a:t>
            </a:r>
            <a:endParaRPr kumimoji="0" sz="1865"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Google Shape;180;p16">
            <a:extLst>
              <a:ext uri="{FF2B5EF4-FFF2-40B4-BE49-F238E27FC236}">
                <a16:creationId xmlns:a16="http://schemas.microsoft.com/office/drawing/2014/main" id="{17BF14B4-6DD0-8540-8A76-FAEB7A0BD12D}"/>
              </a:ext>
            </a:extLst>
          </p:cNvPr>
          <p:cNvSpPr txBox="1"/>
          <p:nvPr/>
        </p:nvSpPr>
        <p:spPr>
          <a:xfrm rot="-2700000">
            <a:off x="6224245" y="3509723"/>
            <a:ext cx="769415" cy="39361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dirty="0">
                <a:ln>
                  <a:noFill/>
                </a:ln>
                <a:solidFill>
                  <a:prstClr val="black"/>
                </a:solidFill>
                <a:effectLst/>
                <a:uLnTx/>
                <a:uFillTx/>
                <a:latin typeface="Calibri" panose="020F0502020204030204"/>
                <a:ea typeface="+mn-ea"/>
                <a:cs typeface="+mn-cs"/>
              </a:rPr>
              <a:t>Trees</a:t>
            </a:r>
            <a:endParaRPr kumimoji="0" sz="1865"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Google Shape;181;p16">
            <a:extLst>
              <a:ext uri="{FF2B5EF4-FFF2-40B4-BE49-F238E27FC236}">
                <a16:creationId xmlns:a16="http://schemas.microsoft.com/office/drawing/2014/main" id="{2D81A3D1-C028-DC48-B9E3-3E6E304C6AE7}"/>
              </a:ext>
            </a:extLst>
          </p:cNvPr>
          <p:cNvSpPr txBox="1"/>
          <p:nvPr/>
        </p:nvSpPr>
        <p:spPr>
          <a:xfrm>
            <a:off x="387099" y="2367390"/>
            <a:ext cx="3199267" cy="2876851"/>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2000" b="0" i="0" u="none" strike="noStrike" kern="1200" cap="none" spc="0" normalizeH="0" baseline="0" noProof="0" dirty="0">
                <a:ln>
                  <a:noFill/>
                </a:ln>
                <a:solidFill>
                  <a:prstClr val="black"/>
                </a:solidFill>
                <a:effectLst/>
                <a:uLnTx/>
                <a:uFillTx/>
                <a:latin typeface="Calibri" panose="020F0502020204030204"/>
                <a:ea typeface="+mn-ea"/>
                <a:cs typeface="+mn-cs"/>
              </a:rPr>
              <a:t>给</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图像中的每个像素标注一个类别</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2000" b="0" i="0" u="none" strike="noStrike" kern="1200" cap="none" spc="0" normalizeH="0" baseline="0" noProof="0" dirty="0">
                <a:ln>
                  <a:noFill/>
                </a:ln>
                <a:solidFill>
                  <a:prstClr val="black"/>
                </a:solidFill>
                <a:effectLst/>
                <a:uLnTx/>
                <a:uFillTx/>
                <a:latin typeface="Calibri" panose="020F0502020204030204"/>
                <a:ea typeface="+mn-ea"/>
                <a:cs typeface="+mn-cs"/>
              </a:rPr>
              <a:t>不区分</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实例目标</a:t>
            </a:r>
            <a:r>
              <a:rPr kumimoji="0" lang="en"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2000" b="0" i="0" u="none" strike="noStrike" kern="1200" cap="none" spc="0" normalizeH="0" baseline="0" noProof="0" dirty="0">
                <a:ln>
                  <a:noFill/>
                </a:ln>
                <a:solidFill>
                  <a:prstClr val="black"/>
                </a:solidFill>
                <a:effectLst/>
                <a:uLnTx/>
                <a:uFillTx/>
                <a:latin typeface="Calibri" panose="020F0502020204030204"/>
                <a:ea typeface="+mn-ea"/>
                <a:cs typeface="+mn-cs"/>
              </a:rPr>
              <a:t>仅仅</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关注像素，同时确定像素类别</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Google Shape;182;p16">
            <a:extLst>
              <a:ext uri="{FF2B5EF4-FFF2-40B4-BE49-F238E27FC236}">
                <a16:creationId xmlns:a16="http://schemas.microsoft.com/office/drawing/2014/main" id="{ABF8613F-77DF-9C43-95AD-F6C85C75EFCC}"/>
              </a:ext>
            </a:extLst>
          </p:cNvPr>
          <p:cNvSpPr txBox="1"/>
          <p:nvPr/>
        </p:nvSpPr>
        <p:spPr>
          <a:xfrm>
            <a:off x="6937753" y="1569049"/>
            <a:ext cx="1304960" cy="258533"/>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3"/>
              </a:rPr>
              <a:t>This image</a:t>
            </a:r>
            <a:r>
              <a:rPr kumimoji="0" lang="en" sz="600" b="0" i="0" u="none" strike="noStrike" kern="1200" cap="none" spc="0" normalizeH="0" baseline="0" noProof="0">
                <a:ln>
                  <a:noFill/>
                </a:ln>
                <a:solidFill>
                  <a:srgbClr val="999999"/>
                </a:solidFill>
                <a:effectLst/>
                <a:uLnTx/>
                <a:uFillTx/>
                <a:latin typeface="Calibri" panose="020F0502020204030204"/>
                <a:ea typeface="+mn-ea"/>
                <a:cs typeface="+mn-cs"/>
              </a:rPr>
              <a:t> is </a:t>
            </a: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4"/>
              </a:rPr>
              <a:t>CC0 public domain</a:t>
            </a:r>
            <a:endParaRPr kumimoji="0" sz="600" b="0" i="0" u="none" strike="noStrike" kern="1200" cap="none" spc="0" normalizeH="0" baseline="0" noProof="0">
              <a:ln>
                <a:noFill/>
              </a:ln>
              <a:solidFill>
                <a:srgbClr val="999999"/>
              </a:solidFill>
              <a:effectLst/>
              <a:uLnTx/>
              <a:uFillTx/>
              <a:latin typeface="Calibri" panose="020F0502020204030204"/>
              <a:ea typeface="+mn-ea"/>
              <a:cs typeface="+mn-cs"/>
            </a:endParaRPr>
          </a:p>
        </p:txBody>
      </p:sp>
      <p:grpSp>
        <p:nvGrpSpPr>
          <p:cNvPr id="40" name="Google Shape;183;p16">
            <a:extLst>
              <a:ext uri="{FF2B5EF4-FFF2-40B4-BE49-F238E27FC236}">
                <a16:creationId xmlns:a16="http://schemas.microsoft.com/office/drawing/2014/main" id="{0DFA46D0-3185-F64F-B46B-1ACB7FD6ED4D}"/>
              </a:ext>
            </a:extLst>
          </p:cNvPr>
          <p:cNvGrpSpPr/>
          <p:nvPr/>
        </p:nvGrpSpPr>
        <p:grpSpPr>
          <a:xfrm>
            <a:off x="4043654" y="3568404"/>
            <a:ext cx="2141052" cy="1818140"/>
            <a:chOff x="2277225" y="713289"/>
            <a:chExt cx="3568755" cy="2932300"/>
          </a:xfrm>
        </p:grpSpPr>
        <p:grpSp>
          <p:nvGrpSpPr>
            <p:cNvPr id="41" name="Google Shape;184;p16">
              <a:extLst>
                <a:ext uri="{FF2B5EF4-FFF2-40B4-BE49-F238E27FC236}">
                  <a16:creationId xmlns:a16="http://schemas.microsoft.com/office/drawing/2014/main" id="{1464ADB0-A681-054E-94F7-D89E6747F957}"/>
                </a:ext>
              </a:extLst>
            </p:cNvPr>
            <p:cNvGrpSpPr/>
            <p:nvPr/>
          </p:nvGrpSpPr>
          <p:grpSpPr>
            <a:xfrm>
              <a:off x="2277225" y="713289"/>
              <a:ext cx="3562639" cy="2932300"/>
              <a:chOff x="2401325" y="1743175"/>
              <a:chExt cx="2093699" cy="1812299"/>
            </a:xfrm>
          </p:grpSpPr>
          <p:pic>
            <p:nvPicPr>
              <p:cNvPr id="45" name="Google Shape;185;p16">
                <a:extLst>
                  <a:ext uri="{FF2B5EF4-FFF2-40B4-BE49-F238E27FC236}">
                    <a16:creationId xmlns:a16="http://schemas.microsoft.com/office/drawing/2014/main" id="{EE06C618-192A-5A4C-84BC-E064D5515B75}"/>
                  </a:ext>
                </a:extLst>
              </p:cNvPr>
              <p:cNvPicPr preferRelativeResize="0"/>
              <p:nvPr/>
            </p:nvPicPr>
            <p:blipFill rotWithShape="1">
              <a:blip r:embed="rId5">
                <a:alphaModFix/>
              </a:blip>
              <a:srcRect l="9279" r="25734"/>
              <a:stretch/>
            </p:blipFill>
            <p:spPr>
              <a:xfrm>
                <a:off x="2401325" y="1743175"/>
                <a:ext cx="2093699" cy="1812299"/>
              </a:xfrm>
              <a:prstGeom prst="rect">
                <a:avLst/>
              </a:prstGeom>
              <a:noFill/>
              <a:ln>
                <a:noFill/>
              </a:ln>
            </p:spPr>
          </p:pic>
          <p:sp>
            <p:nvSpPr>
              <p:cNvPr id="46" name="Google Shape;186;p16">
                <a:extLst>
                  <a:ext uri="{FF2B5EF4-FFF2-40B4-BE49-F238E27FC236}">
                    <a16:creationId xmlns:a16="http://schemas.microsoft.com/office/drawing/2014/main" id="{A47EB839-08EA-E848-8001-C7D58AD3CDF6}"/>
                  </a:ext>
                </a:extLst>
              </p:cNvPr>
              <p:cNvSpPr/>
              <p:nvPr/>
            </p:nvSpPr>
            <p:spPr>
              <a:xfrm>
                <a:off x="2466169" y="2111305"/>
                <a:ext cx="1608200" cy="1150000"/>
              </a:xfrm>
              <a:custGeom>
                <a:avLst/>
                <a:gdLst/>
                <a:ahLst/>
                <a:cxnLst/>
                <a:rect l="l" t="t" r="r" b="b"/>
                <a:pathLst>
                  <a:path w="64328" h="46000" extrusionOk="0">
                    <a:moveTo>
                      <a:pt x="2367" y="7601"/>
                    </a:moveTo>
                    <a:lnTo>
                      <a:pt x="14375" y="6468"/>
                    </a:lnTo>
                    <a:lnTo>
                      <a:pt x="27313" y="10422"/>
                    </a:lnTo>
                    <a:lnTo>
                      <a:pt x="36297" y="13297"/>
                    </a:lnTo>
                    <a:lnTo>
                      <a:pt x="39532" y="12218"/>
                    </a:lnTo>
                    <a:lnTo>
                      <a:pt x="38094" y="6110"/>
                    </a:lnTo>
                    <a:lnTo>
                      <a:pt x="38094" y="1438"/>
                    </a:lnTo>
                    <a:lnTo>
                      <a:pt x="40251" y="1078"/>
                    </a:lnTo>
                    <a:lnTo>
                      <a:pt x="46359" y="6110"/>
                    </a:lnTo>
                    <a:lnTo>
                      <a:pt x="56062" y="5391"/>
                    </a:lnTo>
                    <a:lnTo>
                      <a:pt x="61812" y="0"/>
                    </a:lnTo>
                    <a:lnTo>
                      <a:pt x="64328" y="1078"/>
                    </a:lnTo>
                    <a:lnTo>
                      <a:pt x="63968" y="10063"/>
                    </a:lnTo>
                    <a:lnTo>
                      <a:pt x="62532" y="18688"/>
                    </a:lnTo>
                    <a:lnTo>
                      <a:pt x="61093" y="21562"/>
                    </a:lnTo>
                    <a:lnTo>
                      <a:pt x="63609" y="24797"/>
                    </a:lnTo>
                    <a:lnTo>
                      <a:pt x="64328" y="29828"/>
                    </a:lnTo>
                    <a:lnTo>
                      <a:pt x="64328" y="34140"/>
                    </a:lnTo>
                    <a:lnTo>
                      <a:pt x="60735" y="37734"/>
                    </a:lnTo>
                    <a:lnTo>
                      <a:pt x="55703" y="35218"/>
                    </a:lnTo>
                    <a:lnTo>
                      <a:pt x="57141" y="28750"/>
                    </a:lnTo>
                    <a:lnTo>
                      <a:pt x="53187" y="31266"/>
                    </a:lnTo>
                    <a:lnTo>
                      <a:pt x="48515" y="32703"/>
                    </a:lnTo>
                    <a:lnTo>
                      <a:pt x="49235" y="35937"/>
                    </a:lnTo>
                    <a:lnTo>
                      <a:pt x="50476" y="39345"/>
                    </a:lnTo>
                    <a:lnTo>
                      <a:pt x="50312" y="43484"/>
                    </a:lnTo>
                    <a:lnTo>
                      <a:pt x="47438" y="46000"/>
                    </a:lnTo>
                    <a:lnTo>
                      <a:pt x="42406" y="42406"/>
                    </a:lnTo>
                    <a:lnTo>
                      <a:pt x="40251" y="36655"/>
                    </a:lnTo>
                    <a:lnTo>
                      <a:pt x="35219" y="37375"/>
                    </a:lnTo>
                    <a:lnTo>
                      <a:pt x="34142" y="33422"/>
                    </a:lnTo>
                    <a:lnTo>
                      <a:pt x="32345" y="25516"/>
                    </a:lnTo>
                    <a:lnTo>
                      <a:pt x="31625" y="19405"/>
                    </a:lnTo>
                    <a:lnTo>
                      <a:pt x="25156" y="15453"/>
                    </a:lnTo>
                    <a:lnTo>
                      <a:pt x="15453" y="12218"/>
                    </a:lnTo>
                    <a:lnTo>
                      <a:pt x="9703" y="10780"/>
                    </a:lnTo>
                    <a:lnTo>
                      <a:pt x="4313" y="11500"/>
                    </a:lnTo>
                    <a:lnTo>
                      <a:pt x="0" y="10422"/>
                    </a:lnTo>
                  </a:path>
                </a:pathLst>
              </a:custGeom>
              <a:solidFill>
                <a:srgbClr val="FFD966"/>
              </a:solidFill>
              <a:ln w="38100" cap="flat" cmpd="sng">
                <a:solidFill>
                  <a:srgbClr val="FFD966"/>
                </a:solidFill>
                <a:prstDash val="solid"/>
                <a:round/>
                <a:headEnd type="none" w="med" len="med"/>
                <a:tailEnd type="none" w="med" len="med"/>
              </a:ln>
            </p:spPr>
          </p:sp>
        </p:grpSp>
        <p:sp>
          <p:nvSpPr>
            <p:cNvPr id="42" name="Google Shape;187;p16">
              <a:extLst>
                <a:ext uri="{FF2B5EF4-FFF2-40B4-BE49-F238E27FC236}">
                  <a16:creationId xmlns:a16="http://schemas.microsoft.com/office/drawing/2014/main" id="{229A986E-4B1B-4947-B9D9-F9CAF29C8ADE}"/>
                </a:ext>
              </a:extLst>
            </p:cNvPr>
            <p:cNvSpPr/>
            <p:nvPr/>
          </p:nvSpPr>
          <p:spPr>
            <a:xfrm>
              <a:off x="2291955" y="1786552"/>
              <a:ext cx="3554025" cy="1835050"/>
            </a:xfrm>
            <a:custGeom>
              <a:avLst/>
              <a:gdLst/>
              <a:ahLst/>
              <a:cxnLst/>
              <a:rect l="l" t="t" r="r" b="b"/>
              <a:pathLst>
                <a:path w="142161" h="73402" extrusionOk="0">
                  <a:moveTo>
                    <a:pt x="0" y="12918"/>
                  </a:moveTo>
                  <a:lnTo>
                    <a:pt x="47387" y="7443"/>
                  </a:lnTo>
                  <a:lnTo>
                    <a:pt x="55959" y="15539"/>
                  </a:lnTo>
                  <a:lnTo>
                    <a:pt x="60960" y="41495"/>
                  </a:lnTo>
                  <a:lnTo>
                    <a:pt x="71806" y="41461"/>
                  </a:lnTo>
                  <a:lnTo>
                    <a:pt x="75247" y="51496"/>
                  </a:lnTo>
                  <a:lnTo>
                    <a:pt x="82391" y="56974"/>
                  </a:lnTo>
                  <a:lnTo>
                    <a:pt x="90963" y="54829"/>
                  </a:lnTo>
                  <a:lnTo>
                    <a:pt x="91678" y="47686"/>
                  </a:lnTo>
                  <a:lnTo>
                    <a:pt x="90248" y="40780"/>
                  </a:lnTo>
                  <a:lnTo>
                    <a:pt x="89535" y="35779"/>
                  </a:lnTo>
                  <a:lnTo>
                    <a:pt x="98107" y="32207"/>
                  </a:lnTo>
                  <a:lnTo>
                    <a:pt x="96441" y="40303"/>
                  </a:lnTo>
                  <a:lnTo>
                    <a:pt x="107870" y="44827"/>
                  </a:lnTo>
                  <a:lnTo>
                    <a:pt x="116206" y="37446"/>
                  </a:lnTo>
                  <a:lnTo>
                    <a:pt x="116681" y="27683"/>
                  </a:lnTo>
                  <a:lnTo>
                    <a:pt x="110728" y="15539"/>
                  </a:lnTo>
                  <a:lnTo>
                    <a:pt x="114018" y="0"/>
                  </a:lnTo>
                  <a:lnTo>
                    <a:pt x="122635" y="298"/>
                  </a:lnTo>
                  <a:lnTo>
                    <a:pt x="124891" y="5569"/>
                  </a:lnTo>
                  <a:lnTo>
                    <a:pt x="142161" y="3633"/>
                  </a:lnTo>
                  <a:lnTo>
                    <a:pt x="141208" y="73402"/>
                  </a:lnTo>
                  <a:lnTo>
                    <a:pt x="0" y="73402"/>
                  </a:lnTo>
                  <a:close/>
                </a:path>
              </a:pathLst>
            </a:custGeom>
            <a:solidFill>
              <a:srgbClr val="6AA84F"/>
            </a:solidFill>
            <a:ln w="38100" cap="flat" cmpd="sng">
              <a:solidFill>
                <a:srgbClr val="6AA84F"/>
              </a:solidFill>
              <a:prstDash val="solid"/>
              <a:round/>
              <a:headEnd type="none" w="med" len="med"/>
              <a:tailEnd type="none" w="med" len="med"/>
            </a:ln>
          </p:spPr>
        </p:sp>
        <p:sp>
          <p:nvSpPr>
            <p:cNvPr id="43" name="Google Shape;188;p16">
              <a:extLst>
                <a:ext uri="{FF2B5EF4-FFF2-40B4-BE49-F238E27FC236}">
                  <a16:creationId xmlns:a16="http://schemas.microsoft.com/office/drawing/2014/main" id="{410BE4B3-C3C8-5D47-8C29-884C6968F1A8}"/>
                </a:ext>
              </a:extLst>
            </p:cNvPr>
            <p:cNvSpPr/>
            <p:nvPr/>
          </p:nvSpPr>
          <p:spPr>
            <a:xfrm>
              <a:off x="2285997" y="781997"/>
              <a:ext cx="3548025" cy="1279900"/>
            </a:xfrm>
            <a:custGeom>
              <a:avLst/>
              <a:gdLst/>
              <a:ahLst/>
              <a:cxnLst/>
              <a:rect l="l" t="t" r="r" b="b"/>
              <a:pathLst>
                <a:path w="141921" h="51196" extrusionOk="0">
                  <a:moveTo>
                    <a:pt x="42625" y="46672"/>
                  </a:moveTo>
                  <a:lnTo>
                    <a:pt x="0" y="51196"/>
                  </a:lnTo>
                  <a:lnTo>
                    <a:pt x="238" y="29528"/>
                  </a:lnTo>
                  <a:lnTo>
                    <a:pt x="32623" y="25955"/>
                  </a:lnTo>
                  <a:lnTo>
                    <a:pt x="45824" y="20998"/>
                  </a:lnTo>
                  <a:lnTo>
                    <a:pt x="60960" y="23097"/>
                  </a:lnTo>
                  <a:lnTo>
                    <a:pt x="71676" y="19765"/>
                  </a:lnTo>
                  <a:lnTo>
                    <a:pt x="114776" y="7859"/>
                  </a:lnTo>
                  <a:lnTo>
                    <a:pt x="127874" y="6667"/>
                  </a:lnTo>
                  <a:lnTo>
                    <a:pt x="134064" y="4761"/>
                  </a:lnTo>
                  <a:lnTo>
                    <a:pt x="141921" y="0"/>
                  </a:lnTo>
                  <a:lnTo>
                    <a:pt x="141208" y="42386"/>
                  </a:lnTo>
                  <a:lnTo>
                    <a:pt x="125731" y="42386"/>
                  </a:lnTo>
                  <a:lnTo>
                    <a:pt x="124778" y="39528"/>
                  </a:lnTo>
                  <a:lnTo>
                    <a:pt x="114896" y="38325"/>
                  </a:lnTo>
                  <a:lnTo>
                    <a:pt x="115014" y="22860"/>
                  </a:lnTo>
                  <a:lnTo>
                    <a:pt x="107155" y="19765"/>
                  </a:lnTo>
                  <a:lnTo>
                    <a:pt x="97869" y="28813"/>
                  </a:lnTo>
                  <a:lnTo>
                    <a:pt x="84296" y="29289"/>
                  </a:lnTo>
                  <a:lnTo>
                    <a:pt x="74294" y="22144"/>
                  </a:lnTo>
                  <a:lnTo>
                    <a:pt x="71200" y="21432"/>
                  </a:lnTo>
                  <a:lnTo>
                    <a:pt x="66929" y="26567"/>
                  </a:lnTo>
                  <a:lnTo>
                    <a:pt x="69293" y="39766"/>
                  </a:lnTo>
                  <a:lnTo>
                    <a:pt x="65722" y="40480"/>
                  </a:lnTo>
                  <a:lnTo>
                    <a:pt x="30003" y="30480"/>
                  </a:lnTo>
                  <a:lnTo>
                    <a:pt x="7859" y="31670"/>
                  </a:lnTo>
                  <a:lnTo>
                    <a:pt x="1666" y="38101"/>
                  </a:lnTo>
                  <a:lnTo>
                    <a:pt x="10955" y="41195"/>
                  </a:lnTo>
                  <a:lnTo>
                    <a:pt x="20002" y="40719"/>
                  </a:lnTo>
                  <a:close/>
                </a:path>
              </a:pathLst>
            </a:custGeom>
            <a:solidFill>
              <a:srgbClr val="C27BA0"/>
            </a:solidFill>
            <a:ln w="38100" cap="flat" cmpd="sng">
              <a:solidFill>
                <a:srgbClr val="C27BA0"/>
              </a:solidFill>
              <a:prstDash val="solid"/>
              <a:round/>
              <a:headEnd type="none" w="med" len="med"/>
              <a:tailEnd type="none" w="med" len="med"/>
            </a:ln>
          </p:spPr>
        </p:sp>
        <p:sp>
          <p:nvSpPr>
            <p:cNvPr id="44" name="Google Shape;189;p16">
              <a:extLst>
                <a:ext uri="{FF2B5EF4-FFF2-40B4-BE49-F238E27FC236}">
                  <a16:creationId xmlns:a16="http://schemas.microsoft.com/office/drawing/2014/main" id="{08820885-229A-BF4B-B9CE-849F2DD22A04}"/>
                </a:ext>
              </a:extLst>
            </p:cNvPr>
            <p:cNvSpPr/>
            <p:nvPr/>
          </p:nvSpPr>
          <p:spPr>
            <a:xfrm>
              <a:off x="2297900" y="716500"/>
              <a:ext cx="3518300" cy="773900"/>
            </a:xfrm>
            <a:custGeom>
              <a:avLst/>
              <a:gdLst/>
              <a:ahLst/>
              <a:cxnLst/>
              <a:rect l="l" t="t" r="r" b="b"/>
              <a:pathLst>
                <a:path w="140732" h="30956" extrusionOk="0">
                  <a:moveTo>
                    <a:pt x="0" y="30956"/>
                  </a:moveTo>
                  <a:lnTo>
                    <a:pt x="0" y="0"/>
                  </a:lnTo>
                  <a:lnTo>
                    <a:pt x="140732" y="476"/>
                  </a:lnTo>
                  <a:lnTo>
                    <a:pt x="130731" y="6668"/>
                  </a:lnTo>
                  <a:lnTo>
                    <a:pt x="111919" y="8811"/>
                  </a:lnTo>
                  <a:lnTo>
                    <a:pt x="58103" y="24051"/>
                  </a:lnTo>
                  <a:lnTo>
                    <a:pt x="45244" y="21431"/>
                  </a:lnTo>
                  <a:lnTo>
                    <a:pt x="30956" y="27146"/>
                  </a:lnTo>
                  <a:close/>
                </a:path>
              </a:pathLst>
            </a:custGeom>
            <a:solidFill>
              <a:srgbClr val="4A86E8"/>
            </a:solidFill>
            <a:ln w="28575" cap="flat" cmpd="sng">
              <a:solidFill>
                <a:srgbClr val="4A86E8"/>
              </a:solidFill>
              <a:prstDash val="solid"/>
              <a:round/>
              <a:headEnd type="none" w="med" len="med"/>
              <a:tailEnd type="none" w="med" len="med"/>
            </a:ln>
          </p:spPr>
        </p:sp>
      </p:grpSp>
      <p:pic>
        <p:nvPicPr>
          <p:cNvPr id="47" name="Google Shape;190;p16">
            <a:extLst>
              <a:ext uri="{FF2B5EF4-FFF2-40B4-BE49-F238E27FC236}">
                <a16:creationId xmlns:a16="http://schemas.microsoft.com/office/drawing/2014/main" id="{9DAC9F2E-1038-924A-92B4-8A6FDD05C022}"/>
              </a:ext>
            </a:extLst>
          </p:cNvPr>
          <p:cNvPicPr preferRelativeResize="0"/>
          <p:nvPr/>
        </p:nvPicPr>
        <p:blipFill rotWithShape="1">
          <a:blip r:embed="rId5">
            <a:alphaModFix/>
          </a:blip>
          <a:srcRect l="9279" r="25734"/>
          <a:stretch/>
        </p:blipFill>
        <p:spPr>
          <a:xfrm>
            <a:off x="4067601" y="1632647"/>
            <a:ext cx="2093154" cy="1811827"/>
          </a:xfrm>
          <a:prstGeom prst="rect">
            <a:avLst/>
          </a:prstGeom>
          <a:noFill/>
          <a:ln>
            <a:noFill/>
          </a:ln>
        </p:spPr>
      </p:pic>
      <p:sp>
        <p:nvSpPr>
          <p:cNvPr id="48" name="Google Shape;191;p16">
            <a:extLst>
              <a:ext uri="{FF2B5EF4-FFF2-40B4-BE49-F238E27FC236}">
                <a16:creationId xmlns:a16="http://schemas.microsoft.com/office/drawing/2014/main" id="{B0AA32D6-BDC2-824B-959C-F910C081E176}"/>
              </a:ext>
            </a:extLst>
          </p:cNvPr>
          <p:cNvSpPr txBox="1"/>
          <p:nvPr/>
        </p:nvSpPr>
        <p:spPr>
          <a:xfrm>
            <a:off x="5391443" y="4993058"/>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Grass</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Google Shape;192;p16">
            <a:extLst>
              <a:ext uri="{FF2B5EF4-FFF2-40B4-BE49-F238E27FC236}">
                <a16:creationId xmlns:a16="http://schemas.microsoft.com/office/drawing/2014/main" id="{65647D27-9D77-E44F-97B2-ACBE6AA055AF}"/>
              </a:ext>
            </a:extLst>
          </p:cNvPr>
          <p:cNvSpPr txBox="1"/>
          <p:nvPr/>
        </p:nvSpPr>
        <p:spPr>
          <a:xfrm>
            <a:off x="4987423" y="4301288"/>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dirty="0">
                <a:ln>
                  <a:noFill/>
                </a:ln>
                <a:solidFill>
                  <a:prstClr val="black"/>
                </a:solidFill>
                <a:effectLst/>
                <a:uLnTx/>
                <a:uFillTx/>
                <a:latin typeface="Calibri" panose="020F0502020204030204"/>
                <a:ea typeface="+mn-ea"/>
                <a:cs typeface="+mn-cs"/>
              </a:rPr>
              <a:t>Cat</a:t>
            </a:r>
            <a:endParaRPr kumimoji="0" sz="1865"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Google Shape;193;p16">
            <a:extLst>
              <a:ext uri="{FF2B5EF4-FFF2-40B4-BE49-F238E27FC236}">
                <a16:creationId xmlns:a16="http://schemas.microsoft.com/office/drawing/2014/main" id="{FDC087FA-4A5F-F94A-A671-55DFE8ED630D}"/>
              </a:ext>
            </a:extLst>
          </p:cNvPr>
          <p:cNvSpPr txBox="1"/>
          <p:nvPr/>
        </p:nvSpPr>
        <p:spPr>
          <a:xfrm>
            <a:off x="4114376" y="3551809"/>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Sky</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194;p16">
            <a:extLst>
              <a:ext uri="{FF2B5EF4-FFF2-40B4-BE49-F238E27FC236}">
                <a16:creationId xmlns:a16="http://schemas.microsoft.com/office/drawing/2014/main" id="{D0806190-DDB0-724D-91D9-6736F9BC4B61}"/>
              </a:ext>
            </a:extLst>
          </p:cNvPr>
          <p:cNvSpPr txBox="1"/>
          <p:nvPr/>
        </p:nvSpPr>
        <p:spPr>
          <a:xfrm rot="2700000">
            <a:off x="5537686" y="3782802"/>
            <a:ext cx="769415" cy="39361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Trees</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620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5203-4EB1-3F4F-BB67-29E001F9142E}"/>
              </a:ext>
            </a:extLst>
          </p:cNvPr>
          <p:cNvSpPr>
            <a:spLocks noGrp="1"/>
          </p:cNvSpPr>
          <p:nvPr>
            <p:ph type="title"/>
          </p:nvPr>
        </p:nvSpPr>
        <p:spPr/>
        <p:txBody>
          <a:bodyPr>
            <a:normAutofit/>
          </a:bodyPr>
          <a:lstStyle/>
          <a:p>
            <a:r>
              <a:rPr lang="zh-CN" altLang="en-US" dirty="0"/>
              <a:t>卷积作为矩阵乘法</a:t>
            </a:r>
            <a:r>
              <a:rPr lang="en-US" altLang="zh-CN" dirty="0"/>
              <a:t>(1D </a:t>
            </a:r>
            <a:r>
              <a:rPr lang="zh-CN" altLang="en-US" dirty="0"/>
              <a:t>举例</a:t>
            </a:r>
            <a:r>
              <a:rPr lang="en-US" altLang="zh-CN" dirty="0"/>
              <a:t>)</a:t>
            </a:r>
            <a:endParaRPr lang="en-US" dirty="0"/>
          </a:p>
        </p:txBody>
      </p:sp>
      <p:sp>
        <p:nvSpPr>
          <p:cNvPr id="3" name="Slide Number Placeholder 2">
            <a:extLst>
              <a:ext uri="{FF2B5EF4-FFF2-40B4-BE49-F238E27FC236}">
                <a16:creationId xmlns:a16="http://schemas.microsoft.com/office/drawing/2014/main" id="{B7DB7A3D-2400-CD48-A1DA-04167BF58024}"/>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60</a:t>
            </a:fld>
            <a:endParaRPr lang="en-US" dirty="0">
              <a:latin typeface="Calibri" panose="020F0502020204030204"/>
            </a:endParaRPr>
          </a:p>
        </p:txBody>
      </p:sp>
      <p:sp>
        <p:nvSpPr>
          <p:cNvPr id="5" name="Google Shape;650;p37">
            <a:extLst>
              <a:ext uri="{FF2B5EF4-FFF2-40B4-BE49-F238E27FC236}">
                <a16:creationId xmlns:a16="http://schemas.microsoft.com/office/drawing/2014/main" id="{0C26E9F9-7102-604A-A507-899E8DF9DB2F}"/>
              </a:ext>
            </a:extLst>
          </p:cNvPr>
          <p:cNvSpPr txBox="1"/>
          <p:nvPr/>
        </p:nvSpPr>
        <p:spPr>
          <a:xfrm>
            <a:off x="628651" y="1621108"/>
            <a:ext cx="3661982" cy="851180"/>
          </a:xfrm>
          <a:prstGeom prst="rect">
            <a:avLst/>
          </a:prstGeom>
          <a:noFill/>
          <a:ln>
            <a:noFill/>
          </a:ln>
        </p:spPr>
        <p:txBody>
          <a:bodyPr spcFirstLastPara="1" wrap="square" lIns="91401" tIns="91401" rIns="91401" bIns="91401" anchor="t" anchorCtr="0">
            <a:noAutofit/>
          </a:bodyPr>
          <a:lstStyle/>
          <a:p>
            <a:pPr defTabSz="685800"/>
            <a:r>
              <a:rPr lang="zh-CN" altLang="en-US" sz="2100" dirty="0">
                <a:solidFill>
                  <a:prstClr val="black"/>
                </a:solidFill>
              </a:rPr>
              <a:t>可以使用矩阵乘法表示卷积</a:t>
            </a:r>
          </a:p>
        </p:txBody>
      </p:sp>
      <p:pic>
        <p:nvPicPr>
          <p:cNvPr id="6" name="Google Shape;651;p37">
            <a:extLst>
              <a:ext uri="{FF2B5EF4-FFF2-40B4-BE49-F238E27FC236}">
                <a16:creationId xmlns:a16="http://schemas.microsoft.com/office/drawing/2014/main" id="{CA14B9FA-845F-284C-87B6-DD6936F41C5F}"/>
              </a:ext>
            </a:extLst>
          </p:cNvPr>
          <p:cNvPicPr preferRelativeResize="0"/>
          <p:nvPr/>
        </p:nvPicPr>
        <p:blipFill>
          <a:blip r:embed="rId2">
            <a:alphaModFix/>
          </a:blip>
          <a:stretch>
            <a:fillRect/>
          </a:stretch>
        </p:blipFill>
        <p:spPr>
          <a:xfrm>
            <a:off x="1611186" y="2487229"/>
            <a:ext cx="1705306" cy="460880"/>
          </a:xfrm>
          <a:prstGeom prst="rect">
            <a:avLst/>
          </a:prstGeom>
          <a:noFill/>
          <a:ln>
            <a:noFill/>
          </a:ln>
        </p:spPr>
      </p:pic>
      <p:sp>
        <p:nvSpPr>
          <p:cNvPr id="8" name="Google Shape;663;p38">
            <a:extLst>
              <a:ext uri="{FF2B5EF4-FFF2-40B4-BE49-F238E27FC236}">
                <a16:creationId xmlns:a16="http://schemas.microsoft.com/office/drawing/2014/main" id="{10259B45-296E-6D45-A664-F682F4D1C0DA}"/>
              </a:ext>
            </a:extLst>
          </p:cNvPr>
          <p:cNvSpPr txBox="1"/>
          <p:nvPr/>
        </p:nvSpPr>
        <p:spPr>
          <a:xfrm>
            <a:off x="4572000" y="1681105"/>
            <a:ext cx="4275002" cy="731186"/>
          </a:xfrm>
          <a:prstGeom prst="rect">
            <a:avLst/>
          </a:prstGeom>
          <a:noFill/>
          <a:ln>
            <a:noFill/>
          </a:ln>
        </p:spPr>
        <p:txBody>
          <a:bodyPr spcFirstLastPara="1" wrap="square" lIns="91401" tIns="91401" rIns="91401" bIns="91401" anchor="ctr" anchorCtr="0">
            <a:noAutofit/>
          </a:bodyPr>
          <a:lstStyle/>
          <a:p>
            <a:pPr defTabSz="685800"/>
            <a:r>
              <a:rPr lang="zh-CN" altLang="en-US" sz="2100" b="1" dirty="0">
                <a:solidFill>
                  <a:prstClr val="black"/>
                </a:solidFill>
              </a:rPr>
              <a:t>转置卷积</a:t>
            </a:r>
            <a:r>
              <a:rPr lang="zh-CN" altLang="en-US" sz="2100" dirty="0">
                <a:solidFill>
                  <a:prstClr val="black"/>
                </a:solidFill>
              </a:rPr>
              <a:t>乘以相同矩阵的转置</a:t>
            </a:r>
            <a:r>
              <a:rPr lang="en-US" altLang="zh-CN" sz="2100" dirty="0">
                <a:solidFill>
                  <a:prstClr val="black"/>
                </a:solidFill>
              </a:rPr>
              <a:t>: </a:t>
            </a:r>
            <a:endParaRPr lang="zh-CN" altLang="en-US" sz="2100" dirty="0">
              <a:solidFill>
                <a:prstClr val="black"/>
              </a:solidFill>
            </a:endParaRPr>
          </a:p>
        </p:txBody>
      </p:sp>
      <p:pic>
        <p:nvPicPr>
          <p:cNvPr id="9" name="Google Shape;664;p38">
            <a:extLst>
              <a:ext uri="{FF2B5EF4-FFF2-40B4-BE49-F238E27FC236}">
                <a16:creationId xmlns:a16="http://schemas.microsoft.com/office/drawing/2014/main" id="{95F2731A-12B7-174B-B69E-1B2054BB5333}"/>
              </a:ext>
            </a:extLst>
          </p:cNvPr>
          <p:cNvPicPr preferRelativeResize="0"/>
          <p:nvPr/>
        </p:nvPicPr>
        <p:blipFill>
          <a:blip r:embed="rId3">
            <a:alphaModFix/>
          </a:blip>
          <a:stretch>
            <a:fillRect/>
          </a:stretch>
        </p:blipFill>
        <p:spPr>
          <a:xfrm>
            <a:off x="5965096" y="2355694"/>
            <a:ext cx="1899101" cy="477800"/>
          </a:xfrm>
          <a:prstGeom prst="rect">
            <a:avLst/>
          </a:prstGeom>
          <a:noFill/>
          <a:ln>
            <a:noFill/>
          </a:ln>
        </p:spPr>
      </p:pic>
      <p:sp>
        <p:nvSpPr>
          <p:cNvPr id="15" name="Google Shape;685;p40">
            <a:extLst>
              <a:ext uri="{FF2B5EF4-FFF2-40B4-BE49-F238E27FC236}">
                <a16:creationId xmlns:a16="http://schemas.microsoft.com/office/drawing/2014/main" id="{CCD877DC-8101-3844-90D8-1975171B0BC3}"/>
              </a:ext>
            </a:extLst>
          </p:cNvPr>
          <p:cNvSpPr txBox="1"/>
          <p:nvPr/>
        </p:nvSpPr>
        <p:spPr>
          <a:xfrm>
            <a:off x="628650" y="4787168"/>
            <a:ext cx="3263286" cy="739958"/>
          </a:xfrm>
          <a:prstGeom prst="rect">
            <a:avLst/>
          </a:prstGeom>
          <a:noFill/>
          <a:ln>
            <a:noFill/>
          </a:ln>
        </p:spPr>
        <p:txBody>
          <a:bodyPr spcFirstLastPara="1" wrap="square" lIns="91401" tIns="91401" rIns="91401" bIns="91401" anchor="ctr" anchorCtr="0">
            <a:noAutofit/>
          </a:bodyPr>
          <a:lstStyle/>
          <a:p>
            <a:pPr defTabSz="685800"/>
            <a:r>
              <a:rPr lang="zh-CN" altLang="en-US" sz="2100" dirty="0">
                <a:solidFill>
                  <a:prstClr val="black"/>
                </a:solidFill>
              </a:rPr>
              <a:t>举例</a:t>
            </a:r>
            <a:r>
              <a:rPr lang="en-US" altLang="zh-CN" sz="2100" dirty="0">
                <a:solidFill>
                  <a:prstClr val="black"/>
                </a:solidFill>
              </a:rPr>
              <a:t>: 1</a:t>
            </a:r>
            <a:r>
              <a:rPr lang="en" altLang="zh-CN" sz="2100" dirty="0">
                <a:solidFill>
                  <a:prstClr val="black"/>
                </a:solidFill>
              </a:rPr>
              <a:t>D conv, </a:t>
            </a:r>
            <a:r>
              <a:rPr lang="zh-CN" altLang="en-US" sz="2100" dirty="0">
                <a:solidFill>
                  <a:prstClr val="black"/>
                </a:solidFill>
              </a:rPr>
              <a:t>内核大小</a:t>
            </a:r>
            <a:r>
              <a:rPr lang="en-US" altLang="zh-CN" sz="2100" dirty="0">
                <a:solidFill>
                  <a:prstClr val="black"/>
                </a:solidFill>
              </a:rPr>
              <a:t>=3, </a:t>
            </a:r>
            <a:r>
              <a:rPr lang="zh-CN" altLang="en-US" sz="2100" dirty="0">
                <a:solidFill>
                  <a:prstClr val="black"/>
                </a:solidFill>
              </a:rPr>
              <a:t>步长</a:t>
            </a:r>
            <a:r>
              <a:rPr lang="en-US" altLang="zh-CN" sz="2100" dirty="0">
                <a:solidFill>
                  <a:prstClr val="black"/>
                </a:solidFill>
              </a:rPr>
              <a:t>=1, </a:t>
            </a:r>
            <a:r>
              <a:rPr lang="zh-CN" altLang="en-US" sz="2100" dirty="0">
                <a:solidFill>
                  <a:prstClr val="black"/>
                </a:solidFill>
              </a:rPr>
              <a:t>填充</a:t>
            </a:r>
            <a:r>
              <a:rPr lang="en-US" altLang="zh-CN" sz="2100" dirty="0">
                <a:solidFill>
                  <a:prstClr val="black"/>
                </a:solidFill>
              </a:rPr>
              <a:t>=1</a:t>
            </a:r>
            <a:endParaRPr lang="zh-CN" altLang="en-US" sz="2100" dirty="0">
              <a:solidFill>
                <a:prstClr val="black"/>
              </a:solidFill>
            </a:endParaRPr>
          </a:p>
        </p:txBody>
      </p:sp>
      <p:pic>
        <p:nvPicPr>
          <p:cNvPr id="16" name="Google Shape;690;p40">
            <a:extLst>
              <a:ext uri="{FF2B5EF4-FFF2-40B4-BE49-F238E27FC236}">
                <a16:creationId xmlns:a16="http://schemas.microsoft.com/office/drawing/2014/main" id="{B7C5A002-EA93-8644-BF2F-8B7459CF06F5}"/>
              </a:ext>
            </a:extLst>
          </p:cNvPr>
          <p:cNvPicPr preferRelativeResize="0"/>
          <p:nvPr/>
        </p:nvPicPr>
        <p:blipFill>
          <a:blip r:embed="rId4">
            <a:alphaModFix/>
          </a:blip>
          <a:stretch>
            <a:fillRect/>
          </a:stretch>
        </p:blipFill>
        <p:spPr>
          <a:xfrm>
            <a:off x="0" y="2936141"/>
            <a:ext cx="4572000" cy="1807769"/>
          </a:xfrm>
          <a:prstGeom prst="rect">
            <a:avLst/>
          </a:prstGeom>
          <a:noFill/>
          <a:ln>
            <a:noFill/>
          </a:ln>
        </p:spPr>
      </p:pic>
      <p:pic>
        <p:nvPicPr>
          <p:cNvPr id="17" name="Google Shape;686;p40">
            <a:extLst>
              <a:ext uri="{FF2B5EF4-FFF2-40B4-BE49-F238E27FC236}">
                <a16:creationId xmlns:a16="http://schemas.microsoft.com/office/drawing/2014/main" id="{D22CDE91-33EE-5749-B780-29515D296523}"/>
              </a:ext>
            </a:extLst>
          </p:cNvPr>
          <p:cNvPicPr preferRelativeResize="0"/>
          <p:nvPr/>
        </p:nvPicPr>
        <p:blipFill>
          <a:blip r:embed="rId5">
            <a:alphaModFix/>
          </a:blip>
          <a:stretch>
            <a:fillRect/>
          </a:stretch>
        </p:blipFill>
        <p:spPr>
          <a:xfrm>
            <a:off x="5414965" y="2851737"/>
            <a:ext cx="2730164" cy="1927173"/>
          </a:xfrm>
          <a:prstGeom prst="rect">
            <a:avLst/>
          </a:prstGeom>
          <a:noFill/>
          <a:ln>
            <a:noFill/>
          </a:ln>
        </p:spPr>
      </p:pic>
      <p:sp>
        <p:nvSpPr>
          <p:cNvPr id="18" name="Google Shape;689;p40">
            <a:extLst>
              <a:ext uri="{FF2B5EF4-FFF2-40B4-BE49-F238E27FC236}">
                <a16:creationId xmlns:a16="http://schemas.microsoft.com/office/drawing/2014/main" id="{57C89D7B-8ADB-EE4D-8CB5-7D8064595BD6}"/>
              </a:ext>
            </a:extLst>
          </p:cNvPr>
          <p:cNvSpPr txBox="1"/>
          <p:nvPr/>
        </p:nvSpPr>
        <p:spPr>
          <a:xfrm>
            <a:off x="4334201" y="4787168"/>
            <a:ext cx="4572000" cy="929763"/>
          </a:xfrm>
          <a:prstGeom prst="rect">
            <a:avLst/>
          </a:prstGeom>
          <a:noFill/>
          <a:ln>
            <a:noFill/>
          </a:ln>
        </p:spPr>
        <p:txBody>
          <a:bodyPr spcFirstLastPara="1" wrap="square" lIns="91401" tIns="91401" rIns="91401" bIns="91401" anchor="t" anchorCtr="0">
            <a:noAutofit/>
          </a:bodyPr>
          <a:lstStyle/>
          <a:p>
            <a:pPr defTabSz="685800"/>
            <a:r>
              <a:rPr lang="zh-CN" altLang="en" sz="2100" dirty="0">
                <a:solidFill>
                  <a:prstClr val="black"/>
                </a:solidFill>
                <a:latin typeface="Calibri" panose="020F0502020204030204"/>
              </a:rPr>
              <a:t>当步</a:t>
            </a:r>
            <a:r>
              <a:rPr lang="zh-CN" altLang="en-US" sz="2100" dirty="0">
                <a:solidFill>
                  <a:prstClr val="black"/>
                </a:solidFill>
                <a:latin typeface="Calibri" panose="020F0502020204030204"/>
              </a:rPr>
              <a:t>长</a:t>
            </a:r>
            <a:r>
              <a:rPr lang="en" sz="2100" dirty="0">
                <a:solidFill>
                  <a:prstClr val="black"/>
                </a:solidFill>
                <a:latin typeface="Calibri" panose="020F0502020204030204"/>
              </a:rPr>
              <a:t>&gt;1, </a:t>
            </a:r>
            <a:r>
              <a:rPr lang="zh-CN" altLang="en" sz="2100" dirty="0">
                <a:solidFill>
                  <a:prstClr val="black"/>
                </a:solidFill>
                <a:latin typeface="Calibri" panose="020F0502020204030204"/>
              </a:rPr>
              <a:t>转置</a:t>
            </a:r>
            <a:r>
              <a:rPr lang="zh-CN" altLang="en-US" sz="2100" dirty="0">
                <a:solidFill>
                  <a:prstClr val="black"/>
                </a:solidFill>
                <a:latin typeface="Calibri" panose="020F0502020204030204"/>
              </a:rPr>
              <a:t>卷积不能被表示为正常的</a:t>
            </a:r>
            <a:r>
              <a:rPr lang="en" sz="2100" dirty="0">
                <a:solidFill>
                  <a:prstClr val="black"/>
                </a:solidFill>
                <a:latin typeface="Calibri" panose="020F0502020204030204"/>
              </a:rPr>
              <a:t>conv</a:t>
            </a:r>
            <a:endParaRPr sz="2100" dirty="0">
              <a:solidFill>
                <a:prstClr val="black"/>
              </a:solidFill>
              <a:latin typeface="Calibri" panose="020F0502020204030204"/>
            </a:endParaRPr>
          </a:p>
        </p:txBody>
      </p:sp>
    </p:spTree>
    <p:extLst>
      <p:ext uri="{BB962C8B-B14F-4D97-AF65-F5344CB8AC3E}">
        <p14:creationId xmlns:p14="http://schemas.microsoft.com/office/powerpoint/2010/main" val="3287900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FFE2C-71BD-7A41-A5CB-7004077AF9A5}"/>
              </a:ext>
            </a:extLst>
          </p:cNvPr>
          <p:cNvSpPr>
            <a:spLocks noGrp="1"/>
          </p:cNvSpPr>
          <p:nvPr>
            <p:ph type="sldNum" sz="quarter" idx="4"/>
          </p:nvPr>
        </p:nvSpPr>
        <p:spPr/>
        <p:txBody>
          <a:bodyPr/>
          <a:lstStyle/>
          <a:p>
            <a:pPr defTabSz="685800"/>
            <a:r>
              <a:rPr lang="en-US">
                <a:latin typeface="Calibri" panose="020F0502020204030204"/>
              </a:rPr>
              <a:t>Lecture 16 - </a:t>
            </a:r>
            <a:fld id="{AC1089D3-84F4-7045-A571-C61BEF9B13BC}" type="slidenum">
              <a:rPr lang="en-US">
                <a:latin typeface="Calibri" panose="020F0502020204030204"/>
              </a:rPr>
              <a:pPr defTabSz="685800"/>
              <a:t>61</a:t>
            </a:fld>
            <a:endParaRPr lang="en-US" dirty="0">
              <a:latin typeface="Calibri" panose="020F0502020204030204"/>
            </a:endParaRPr>
          </a:p>
        </p:txBody>
      </p:sp>
      <p:sp>
        <p:nvSpPr>
          <p:cNvPr id="5" name="Title 1">
            <a:extLst>
              <a:ext uri="{FF2B5EF4-FFF2-40B4-BE49-F238E27FC236}">
                <a16:creationId xmlns:a16="http://schemas.microsoft.com/office/drawing/2014/main" id="{2D523DD1-ADE1-2140-9099-FDDBA31C42AE}"/>
              </a:ext>
            </a:extLst>
          </p:cNvPr>
          <p:cNvSpPr>
            <a:spLocks noGrp="1"/>
          </p:cNvSpPr>
          <p:nvPr>
            <p:ph type="title"/>
          </p:nvPr>
        </p:nvSpPr>
        <p:spPr>
          <a:xfrm>
            <a:off x="628650" y="1131094"/>
            <a:ext cx="8342356" cy="513268"/>
          </a:xfrm>
        </p:spPr>
        <p:txBody>
          <a:bodyPr>
            <a:normAutofit fontScale="90000"/>
          </a:bodyPr>
          <a:lstStyle/>
          <a:p>
            <a:r>
              <a:rPr lang="zh-CN" altLang="en-US" dirty="0"/>
              <a:t>语义分割</a:t>
            </a:r>
            <a:r>
              <a:rPr lang="en-US" dirty="0"/>
              <a:t>: </a:t>
            </a:r>
            <a:r>
              <a:rPr lang="zh-CN" altLang="en-US" dirty="0"/>
              <a:t>全卷积网络</a:t>
            </a:r>
            <a:endParaRPr lang="en-US" dirty="0"/>
          </a:p>
        </p:txBody>
      </p:sp>
      <p:sp>
        <p:nvSpPr>
          <p:cNvPr id="6" name="Google Shape;332;p21">
            <a:extLst>
              <a:ext uri="{FF2B5EF4-FFF2-40B4-BE49-F238E27FC236}">
                <a16:creationId xmlns:a16="http://schemas.microsoft.com/office/drawing/2014/main" id="{86A963E3-D1BD-8048-B173-719D49EF5DA8}"/>
              </a:ext>
            </a:extLst>
          </p:cNvPr>
          <p:cNvSpPr/>
          <p:nvPr/>
        </p:nvSpPr>
        <p:spPr>
          <a:xfrm>
            <a:off x="2405473" y="2722063"/>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7" name="Google Shape;333;p21">
            <a:extLst>
              <a:ext uri="{FF2B5EF4-FFF2-40B4-BE49-F238E27FC236}">
                <a16:creationId xmlns:a16="http://schemas.microsoft.com/office/drawing/2014/main" id="{3105CE40-BB16-684F-A58F-EF2C3B64057A}"/>
              </a:ext>
            </a:extLst>
          </p:cNvPr>
          <p:cNvSpPr/>
          <p:nvPr/>
        </p:nvSpPr>
        <p:spPr>
          <a:xfrm>
            <a:off x="2557833" y="2722063"/>
            <a:ext cx="389599" cy="1525103"/>
          </a:xfrm>
          <a:prstGeom prst="cube">
            <a:avLst>
              <a:gd name="adj" fmla="val 78785"/>
            </a:avLst>
          </a:prstGeom>
          <a:solidFill>
            <a:srgbClr val="F4CCCC"/>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9" name="Google Shape;337;p21">
            <a:extLst>
              <a:ext uri="{FF2B5EF4-FFF2-40B4-BE49-F238E27FC236}">
                <a16:creationId xmlns:a16="http://schemas.microsoft.com/office/drawing/2014/main" id="{6E65A717-553A-A942-A34B-25B67F3EC0F8}"/>
              </a:ext>
            </a:extLst>
          </p:cNvPr>
          <p:cNvSpPr txBox="1"/>
          <p:nvPr/>
        </p:nvSpPr>
        <p:spPr>
          <a:xfrm>
            <a:off x="666676" y="4145221"/>
            <a:ext cx="9598" cy="38390"/>
          </a:xfrm>
          <a:prstGeom prst="rect">
            <a:avLst/>
          </a:prstGeom>
          <a:noFill/>
          <a:ln>
            <a:noFill/>
          </a:ln>
        </p:spPr>
        <p:txBody>
          <a:bodyPr spcFirstLastPara="1" wrap="square" lIns="91401" tIns="91401" rIns="91401" bIns="91401" anchor="t" anchorCtr="0">
            <a:noAutofit/>
          </a:bodyPr>
          <a:lstStyle/>
          <a:p>
            <a:pPr defTabSz="685800"/>
            <a:endParaRPr sz="1865">
              <a:solidFill>
                <a:prstClr val="black"/>
              </a:solidFill>
              <a:latin typeface="Calibri" panose="020F0502020204030204"/>
            </a:endParaRPr>
          </a:p>
        </p:txBody>
      </p:sp>
      <p:sp>
        <p:nvSpPr>
          <p:cNvPr id="11" name="Google Shape;339;p21">
            <a:extLst>
              <a:ext uri="{FF2B5EF4-FFF2-40B4-BE49-F238E27FC236}">
                <a16:creationId xmlns:a16="http://schemas.microsoft.com/office/drawing/2014/main" id="{C6329A15-F07E-1D47-936F-A34623F3B758}"/>
              </a:ext>
            </a:extLst>
          </p:cNvPr>
          <p:cNvSpPr/>
          <p:nvPr/>
        </p:nvSpPr>
        <p:spPr>
          <a:xfrm>
            <a:off x="2755332"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18" name="Google Shape;346;p21">
            <a:extLst>
              <a:ext uri="{FF2B5EF4-FFF2-40B4-BE49-F238E27FC236}">
                <a16:creationId xmlns:a16="http://schemas.microsoft.com/office/drawing/2014/main" id="{81C38B5F-AE1D-B147-9F31-EAF97B0D7202}"/>
              </a:ext>
            </a:extLst>
          </p:cNvPr>
          <p:cNvSpPr txBox="1"/>
          <p:nvPr/>
        </p:nvSpPr>
        <p:spPr>
          <a:xfrm>
            <a:off x="2003378" y="1684497"/>
            <a:ext cx="5617638" cy="655901"/>
          </a:xfrm>
          <a:prstGeom prst="rect">
            <a:avLst/>
          </a:prstGeom>
          <a:noFill/>
          <a:ln>
            <a:noFill/>
          </a:ln>
        </p:spPr>
        <p:txBody>
          <a:bodyPr spcFirstLastPara="1" wrap="square" lIns="91401" tIns="91401" rIns="91401" bIns="91401" anchor="ctr" anchorCtr="0">
            <a:noAutofit/>
          </a:bodyPr>
          <a:lstStyle/>
          <a:p>
            <a:pPr defTabSz="685800"/>
            <a:r>
              <a:rPr lang="zh-CN" altLang="en" dirty="0">
                <a:solidFill>
                  <a:prstClr val="black"/>
                </a:solidFill>
                <a:latin typeface="Calibri" panose="020F0502020204030204"/>
              </a:rPr>
              <a:t>设计</a:t>
            </a:r>
            <a:r>
              <a:rPr lang="zh-CN" altLang="en-US" dirty="0">
                <a:solidFill>
                  <a:prstClr val="black"/>
                </a:solidFill>
                <a:latin typeface="Calibri" panose="020F0502020204030204"/>
              </a:rPr>
              <a:t>网络为</a:t>
            </a:r>
            <a:r>
              <a:rPr lang="zh-CN" altLang="en" dirty="0">
                <a:solidFill>
                  <a:prstClr val="black"/>
                </a:solidFill>
                <a:latin typeface="Calibri" panose="020F0502020204030204"/>
              </a:rPr>
              <a:t>若干</a:t>
            </a:r>
            <a:r>
              <a:rPr lang="zh-CN" altLang="en-US" dirty="0">
                <a:solidFill>
                  <a:prstClr val="black"/>
                </a:solidFill>
                <a:latin typeface="Calibri" panose="020F0502020204030204"/>
              </a:rPr>
              <a:t>卷积层的级联</a:t>
            </a:r>
            <a:r>
              <a:rPr lang="en" dirty="0">
                <a:solidFill>
                  <a:prstClr val="black"/>
                </a:solidFill>
                <a:latin typeface="Calibri" panose="020F0502020204030204"/>
              </a:rPr>
              <a:t>, </a:t>
            </a:r>
            <a:r>
              <a:rPr lang="zh-CN" altLang="en" dirty="0">
                <a:solidFill>
                  <a:prstClr val="black"/>
                </a:solidFill>
                <a:latin typeface="Calibri" panose="020F0502020204030204"/>
              </a:rPr>
              <a:t>网络</a:t>
            </a:r>
            <a:r>
              <a:rPr lang="zh-CN" altLang="en-US" dirty="0">
                <a:solidFill>
                  <a:prstClr val="black"/>
                </a:solidFill>
                <a:latin typeface="Calibri" panose="020F0502020204030204"/>
              </a:rPr>
              <a:t>中带有上采样和下采样处理</a:t>
            </a:r>
            <a:r>
              <a:rPr lang="en" dirty="0">
                <a:solidFill>
                  <a:prstClr val="black"/>
                </a:solidFill>
                <a:latin typeface="Calibri" panose="020F0502020204030204"/>
              </a:rPr>
              <a:t>!</a:t>
            </a:r>
            <a:endParaRPr dirty="0">
              <a:solidFill>
                <a:prstClr val="black"/>
              </a:solidFill>
              <a:latin typeface="Calibri" panose="020F0502020204030204"/>
            </a:endParaRPr>
          </a:p>
        </p:txBody>
      </p:sp>
      <p:sp>
        <p:nvSpPr>
          <p:cNvPr id="19" name="Google Shape;347;p21">
            <a:extLst>
              <a:ext uri="{FF2B5EF4-FFF2-40B4-BE49-F238E27FC236}">
                <a16:creationId xmlns:a16="http://schemas.microsoft.com/office/drawing/2014/main" id="{61147BEF-8290-8E46-B289-BE54D9B77FB6}"/>
              </a:ext>
            </a:extLst>
          </p:cNvPr>
          <p:cNvSpPr/>
          <p:nvPr/>
        </p:nvSpPr>
        <p:spPr>
          <a:xfrm>
            <a:off x="3060053"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0" name="Google Shape;348;p21">
            <a:extLst>
              <a:ext uri="{FF2B5EF4-FFF2-40B4-BE49-F238E27FC236}">
                <a16:creationId xmlns:a16="http://schemas.microsoft.com/office/drawing/2014/main" id="{A6303817-E4D2-1246-AEF1-2B84BE0467C3}"/>
              </a:ext>
            </a:extLst>
          </p:cNvPr>
          <p:cNvSpPr/>
          <p:nvPr/>
        </p:nvSpPr>
        <p:spPr>
          <a:xfrm>
            <a:off x="3364773" y="3094415"/>
            <a:ext cx="483474" cy="857177"/>
          </a:xfrm>
          <a:prstGeom prst="cube">
            <a:avLst>
              <a:gd name="adj" fmla="val 48764"/>
            </a:avLst>
          </a:prstGeom>
          <a:solidFill>
            <a:srgbClr val="F4CCCC"/>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1" name="Google Shape;349;p21">
            <a:extLst>
              <a:ext uri="{FF2B5EF4-FFF2-40B4-BE49-F238E27FC236}">
                <a16:creationId xmlns:a16="http://schemas.microsoft.com/office/drawing/2014/main" id="{3A135EDF-CA6B-6C4A-9E4E-96A06CA112DF}"/>
              </a:ext>
            </a:extLst>
          </p:cNvPr>
          <p:cNvSpPr/>
          <p:nvPr/>
        </p:nvSpPr>
        <p:spPr>
          <a:xfrm>
            <a:off x="3656135" y="3291390"/>
            <a:ext cx="650231" cy="526363"/>
          </a:xfrm>
          <a:prstGeom prst="cube">
            <a:avLst>
              <a:gd name="adj" fmla="val 3032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2" name="Google Shape;350;p21">
            <a:extLst>
              <a:ext uri="{FF2B5EF4-FFF2-40B4-BE49-F238E27FC236}">
                <a16:creationId xmlns:a16="http://schemas.microsoft.com/office/drawing/2014/main" id="{40E5A289-58B5-E140-AD15-68803935E01C}"/>
              </a:ext>
            </a:extLst>
          </p:cNvPr>
          <p:cNvSpPr/>
          <p:nvPr/>
        </p:nvSpPr>
        <p:spPr>
          <a:xfrm>
            <a:off x="4193320" y="3291390"/>
            <a:ext cx="650231" cy="526363"/>
          </a:xfrm>
          <a:prstGeom prst="cube">
            <a:avLst>
              <a:gd name="adj" fmla="val 30322"/>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3" name="Google Shape;351;p21">
            <a:extLst>
              <a:ext uri="{FF2B5EF4-FFF2-40B4-BE49-F238E27FC236}">
                <a16:creationId xmlns:a16="http://schemas.microsoft.com/office/drawing/2014/main" id="{5866036E-8A66-6C41-802A-2E77DE1900FC}"/>
              </a:ext>
            </a:extLst>
          </p:cNvPr>
          <p:cNvSpPr/>
          <p:nvPr/>
        </p:nvSpPr>
        <p:spPr>
          <a:xfrm>
            <a:off x="4812197" y="3094415"/>
            <a:ext cx="483474" cy="857177"/>
          </a:xfrm>
          <a:prstGeom prst="cube">
            <a:avLst>
              <a:gd name="adj" fmla="val 48764"/>
            </a:avLst>
          </a:prstGeom>
          <a:solidFill>
            <a:srgbClr val="C9DAF8"/>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4" name="Google Shape;352;p21">
            <a:extLst>
              <a:ext uri="{FF2B5EF4-FFF2-40B4-BE49-F238E27FC236}">
                <a16:creationId xmlns:a16="http://schemas.microsoft.com/office/drawing/2014/main" id="{1AF6714B-391C-8944-9C54-733CA78A0257}"/>
              </a:ext>
            </a:extLst>
          </p:cNvPr>
          <p:cNvSpPr/>
          <p:nvPr/>
        </p:nvSpPr>
        <p:spPr>
          <a:xfrm>
            <a:off x="5116917"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5" name="Google Shape;353;p21">
            <a:extLst>
              <a:ext uri="{FF2B5EF4-FFF2-40B4-BE49-F238E27FC236}">
                <a16:creationId xmlns:a16="http://schemas.microsoft.com/office/drawing/2014/main" id="{15FB1E99-D712-5044-8A5E-367A876971E4}"/>
              </a:ext>
            </a:extLst>
          </p:cNvPr>
          <p:cNvSpPr/>
          <p:nvPr/>
        </p:nvSpPr>
        <p:spPr>
          <a:xfrm>
            <a:off x="5421638" y="3094415"/>
            <a:ext cx="483474" cy="857177"/>
          </a:xfrm>
          <a:prstGeom prst="cube">
            <a:avLst>
              <a:gd name="adj" fmla="val 48764"/>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6" name="Google Shape;354;p21">
            <a:extLst>
              <a:ext uri="{FF2B5EF4-FFF2-40B4-BE49-F238E27FC236}">
                <a16:creationId xmlns:a16="http://schemas.microsoft.com/office/drawing/2014/main" id="{36385EAD-4F89-114E-BE78-DC00D51091BA}"/>
              </a:ext>
            </a:extLst>
          </p:cNvPr>
          <p:cNvSpPr/>
          <p:nvPr/>
        </p:nvSpPr>
        <p:spPr>
          <a:xfrm>
            <a:off x="5833581" y="2722063"/>
            <a:ext cx="389599" cy="1525103"/>
          </a:xfrm>
          <a:prstGeom prst="cube">
            <a:avLst>
              <a:gd name="adj" fmla="val 78785"/>
            </a:avLst>
          </a:prstGeom>
          <a:solidFill>
            <a:srgbClr val="C9DAF8"/>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7" name="Google Shape;355;p21">
            <a:extLst>
              <a:ext uri="{FF2B5EF4-FFF2-40B4-BE49-F238E27FC236}">
                <a16:creationId xmlns:a16="http://schemas.microsoft.com/office/drawing/2014/main" id="{6407BBF4-1BCF-0846-8642-5F97B6D2EC94}"/>
              </a:ext>
            </a:extLst>
          </p:cNvPr>
          <p:cNvSpPr/>
          <p:nvPr/>
        </p:nvSpPr>
        <p:spPr>
          <a:xfrm>
            <a:off x="5985941" y="2722063"/>
            <a:ext cx="389599" cy="1525103"/>
          </a:xfrm>
          <a:prstGeom prst="cube">
            <a:avLst>
              <a:gd name="adj" fmla="val 78785"/>
            </a:avLst>
          </a:prstGeom>
          <a:solidFill>
            <a:schemeClr val="lt2"/>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8" name="Google Shape;356;p21">
            <a:extLst>
              <a:ext uri="{FF2B5EF4-FFF2-40B4-BE49-F238E27FC236}">
                <a16:creationId xmlns:a16="http://schemas.microsoft.com/office/drawing/2014/main" id="{9B6D2E5D-17EB-9C44-945D-681D539C4831}"/>
              </a:ext>
            </a:extLst>
          </p:cNvPr>
          <p:cNvSpPr txBox="1"/>
          <p:nvPr/>
        </p:nvSpPr>
        <p:spPr>
          <a:xfrm>
            <a:off x="1694184" y="4336871"/>
            <a:ext cx="1729075"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High-res: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1 </a:t>
            </a:r>
            <a:r>
              <a:rPr lang="en" dirty="0">
                <a:solidFill>
                  <a:prstClr val="black"/>
                </a:solidFill>
                <a:latin typeface="Calibri" panose="020F0502020204030204"/>
              </a:rPr>
              <a:t>x H/2 x W/2</a:t>
            </a:r>
            <a:endParaRPr dirty="0">
              <a:solidFill>
                <a:prstClr val="black"/>
              </a:solidFill>
              <a:latin typeface="Calibri" panose="020F0502020204030204"/>
            </a:endParaRPr>
          </a:p>
        </p:txBody>
      </p:sp>
      <p:sp>
        <p:nvSpPr>
          <p:cNvPr id="29" name="Google Shape;357;p21">
            <a:extLst>
              <a:ext uri="{FF2B5EF4-FFF2-40B4-BE49-F238E27FC236}">
                <a16:creationId xmlns:a16="http://schemas.microsoft.com/office/drawing/2014/main" id="{BCE8D8AF-53F5-3F40-BC93-60C125D3C636}"/>
              </a:ext>
            </a:extLst>
          </p:cNvPr>
          <p:cNvSpPr txBox="1"/>
          <p:nvPr/>
        </p:nvSpPr>
        <p:spPr>
          <a:xfrm>
            <a:off x="5180038" y="4382030"/>
            <a:ext cx="1696683"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High-res: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1 </a:t>
            </a:r>
            <a:r>
              <a:rPr lang="en" dirty="0">
                <a:solidFill>
                  <a:prstClr val="black"/>
                </a:solidFill>
                <a:latin typeface="Calibri" panose="020F0502020204030204"/>
              </a:rPr>
              <a:t>x H/2 x W/2</a:t>
            </a:r>
            <a:endParaRPr dirty="0">
              <a:solidFill>
                <a:prstClr val="black"/>
              </a:solidFill>
              <a:latin typeface="Calibri" panose="020F0502020204030204"/>
            </a:endParaRPr>
          </a:p>
        </p:txBody>
      </p:sp>
      <p:sp>
        <p:nvSpPr>
          <p:cNvPr id="30" name="Google Shape;358;p21">
            <a:extLst>
              <a:ext uri="{FF2B5EF4-FFF2-40B4-BE49-F238E27FC236}">
                <a16:creationId xmlns:a16="http://schemas.microsoft.com/office/drawing/2014/main" id="{9560E4F7-DC56-424D-AC11-67D96091FCB5}"/>
              </a:ext>
            </a:extLst>
          </p:cNvPr>
          <p:cNvSpPr txBox="1"/>
          <p:nvPr/>
        </p:nvSpPr>
        <p:spPr>
          <a:xfrm>
            <a:off x="2838283" y="2468845"/>
            <a:ext cx="1708607"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Med-res: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2 </a:t>
            </a:r>
            <a:r>
              <a:rPr lang="en" dirty="0">
                <a:solidFill>
                  <a:prstClr val="black"/>
                </a:solidFill>
                <a:latin typeface="Calibri" panose="020F0502020204030204"/>
              </a:rPr>
              <a:t>x H/4 x W/4</a:t>
            </a:r>
            <a:endParaRPr dirty="0">
              <a:solidFill>
                <a:prstClr val="black"/>
              </a:solidFill>
              <a:latin typeface="Calibri" panose="020F0502020204030204"/>
            </a:endParaRPr>
          </a:p>
        </p:txBody>
      </p:sp>
      <p:sp>
        <p:nvSpPr>
          <p:cNvPr id="31" name="Google Shape;359;p21">
            <a:extLst>
              <a:ext uri="{FF2B5EF4-FFF2-40B4-BE49-F238E27FC236}">
                <a16:creationId xmlns:a16="http://schemas.microsoft.com/office/drawing/2014/main" id="{9CE2A542-56B6-3B40-984B-CC2B37A8BE89}"/>
              </a:ext>
            </a:extLst>
          </p:cNvPr>
          <p:cNvSpPr txBox="1"/>
          <p:nvPr/>
        </p:nvSpPr>
        <p:spPr>
          <a:xfrm>
            <a:off x="4377493" y="2468845"/>
            <a:ext cx="1708607"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Med-res: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2 </a:t>
            </a:r>
            <a:r>
              <a:rPr lang="en" dirty="0">
                <a:solidFill>
                  <a:prstClr val="black"/>
                </a:solidFill>
                <a:latin typeface="Calibri" panose="020F0502020204030204"/>
              </a:rPr>
              <a:t>x H/4 x W/4</a:t>
            </a:r>
            <a:endParaRPr dirty="0">
              <a:solidFill>
                <a:prstClr val="black"/>
              </a:solidFill>
              <a:latin typeface="Calibri" panose="020F0502020204030204"/>
            </a:endParaRPr>
          </a:p>
        </p:txBody>
      </p:sp>
      <p:sp>
        <p:nvSpPr>
          <p:cNvPr id="32" name="Google Shape;360;p21">
            <a:extLst>
              <a:ext uri="{FF2B5EF4-FFF2-40B4-BE49-F238E27FC236}">
                <a16:creationId xmlns:a16="http://schemas.microsoft.com/office/drawing/2014/main" id="{97FCC1B6-D830-2340-9880-E98291E7DC5C}"/>
              </a:ext>
            </a:extLst>
          </p:cNvPr>
          <p:cNvSpPr txBox="1"/>
          <p:nvPr/>
        </p:nvSpPr>
        <p:spPr>
          <a:xfrm>
            <a:off x="3423259" y="3995097"/>
            <a:ext cx="1541299" cy="546758"/>
          </a:xfrm>
          <a:prstGeom prst="rect">
            <a:avLst/>
          </a:prstGeom>
          <a:noFill/>
          <a:ln>
            <a:noFill/>
          </a:ln>
        </p:spPr>
        <p:txBody>
          <a:bodyPr spcFirstLastPara="1" wrap="square" lIns="91401" tIns="91401" rIns="91401" bIns="91401" anchor="ctr" anchorCtr="0">
            <a:noAutofit/>
          </a:bodyPr>
          <a:lstStyle/>
          <a:p>
            <a:pPr algn="ctr" defTabSz="685800"/>
            <a:r>
              <a:rPr lang="en" dirty="0">
                <a:solidFill>
                  <a:prstClr val="black"/>
                </a:solidFill>
                <a:latin typeface="Calibri" panose="020F0502020204030204"/>
              </a:rPr>
              <a:t>Low-res:</a:t>
            </a:r>
            <a:endParaRPr dirty="0">
              <a:solidFill>
                <a:prstClr val="black"/>
              </a:solidFill>
              <a:latin typeface="Calibri" panose="020F0502020204030204"/>
            </a:endParaRPr>
          </a:p>
          <a:p>
            <a:pPr algn="ctr" defTabSz="685800"/>
            <a:r>
              <a:rPr lang="en" dirty="0">
                <a:solidFill>
                  <a:prstClr val="black"/>
                </a:solidFill>
                <a:latin typeface="Calibri" panose="020F0502020204030204"/>
              </a:rPr>
              <a:t>D</a:t>
            </a:r>
            <a:r>
              <a:rPr lang="en" baseline="-25000" dirty="0">
                <a:solidFill>
                  <a:prstClr val="black"/>
                </a:solidFill>
                <a:latin typeface="Calibri" panose="020F0502020204030204"/>
              </a:rPr>
              <a:t>3 </a:t>
            </a:r>
            <a:r>
              <a:rPr lang="en" dirty="0">
                <a:solidFill>
                  <a:prstClr val="black"/>
                </a:solidFill>
                <a:latin typeface="Calibri" panose="020F0502020204030204"/>
              </a:rPr>
              <a:t>x H/4 x W/4</a:t>
            </a:r>
            <a:endParaRPr dirty="0">
              <a:solidFill>
                <a:prstClr val="black"/>
              </a:solidFill>
              <a:latin typeface="Calibri" panose="020F0502020204030204"/>
            </a:endParaRPr>
          </a:p>
        </p:txBody>
      </p:sp>
      <p:sp>
        <p:nvSpPr>
          <p:cNvPr id="33" name="Google Shape;361;p21">
            <a:extLst>
              <a:ext uri="{FF2B5EF4-FFF2-40B4-BE49-F238E27FC236}">
                <a16:creationId xmlns:a16="http://schemas.microsoft.com/office/drawing/2014/main" id="{A1D60410-6A93-BA49-BAE4-6798172E64E3}"/>
              </a:ext>
            </a:extLst>
          </p:cNvPr>
          <p:cNvSpPr txBox="1"/>
          <p:nvPr/>
        </p:nvSpPr>
        <p:spPr>
          <a:xfrm>
            <a:off x="-28893" y="5257282"/>
            <a:ext cx="5950150" cy="300222"/>
          </a:xfrm>
          <a:prstGeom prst="rect">
            <a:avLst/>
          </a:prstGeom>
          <a:noFill/>
          <a:ln>
            <a:noFill/>
          </a:ln>
        </p:spPr>
        <p:txBody>
          <a:bodyPr spcFirstLastPara="1" wrap="square" lIns="91401" tIns="91401" rIns="91401" bIns="91401" anchor="t" anchorCtr="0">
            <a:noAutofit/>
          </a:bodyPr>
          <a:lstStyle/>
          <a:p>
            <a:pPr defTabSz="685800">
              <a:lnSpc>
                <a:spcPct val="115000"/>
              </a:lnSpc>
            </a:pPr>
            <a:r>
              <a:rPr lang="en" sz="800" dirty="0">
                <a:solidFill>
                  <a:prstClr val="black"/>
                </a:solidFill>
                <a:latin typeface="Calibri" panose="020F0502020204030204"/>
              </a:rPr>
              <a:t>Long, </a:t>
            </a:r>
            <a:r>
              <a:rPr lang="en" sz="800" dirty="0" err="1">
                <a:solidFill>
                  <a:prstClr val="black"/>
                </a:solidFill>
                <a:latin typeface="Calibri" panose="020F0502020204030204"/>
              </a:rPr>
              <a:t>Shelhamer</a:t>
            </a:r>
            <a:r>
              <a:rPr lang="en" sz="800" dirty="0">
                <a:solidFill>
                  <a:prstClr val="black"/>
                </a:solidFill>
                <a:latin typeface="Calibri" panose="020F0502020204030204"/>
              </a:rPr>
              <a:t>, and Darrell, “Fully Convolutional Networks for Semantic Segmentation”, CVPR 2015</a:t>
            </a:r>
            <a:br>
              <a:rPr lang="en" sz="800" dirty="0">
                <a:solidFill>
                  <a:prstClr val="black"/>
                </a:solidFill>
                <a:latin typeface="Calibri" panose="020F0502020204030204"/>
              </a:rPr>
            </a:br>
            <a:r>
              <a:rPr lang="en" sz="800" dirty="0">
                <a:solidFill>
                  <a:prstClr val="black"/>
                </a:solidFill>
                <a:latin typeface="Calibri" panose="020F0502020204030204"/>
              </a:rPr>
              <a:t>Noh et al, “Learning Deconvolution Network for Semantic Segmentation”, ICCV 2015</a:t>
            </a:r>
            <a:endParaRPr sz="800" dirty="0">
              <a:solidFill>
                <a:prstClr val="black"/>
              </a:solidFill>
              <a:latin typeface="Calibri" panose="020F0502020204030204"/>
            </a:endParaRPr>
          </a:p>
        </p:txBody>
      </p:sp>
      <p:pic>
        <p:nvPicPr>
          <p:cNvPr id="34" name="Google Shape;266;p19">
            <a:extLst>
              <a:ext uri="{FF2B5EF4-FFF2-40B4-BE49-F238E27FC236}">
                <a16:creationId xmlns:a16="http://schemas.microsoft.com/office/drawing/2014/main" id="{A900C467-CA75-BF48-B67B-D485926865AD}"/>
              </a:ext>
            </a:extLst>
          </p:cNvPr>
          <p:cNvPicPr preferRelativeResize="0"/>
          <p:nvPr/>
        </p:nvPicPr>
        <p:blipFill>
          <a:blip r:embed="rId2">
            <a:alphaModFix/>
          </a:blip>
          <a:stretch>
            <a:fillRect/>
          </a:stretch>
        </p:blipFill>
        <p:spPr>
          <a:xfrm>
            <a:off x="190725" y="2895995"/>
            <a:ext cx="1794359" cy="1195763"/>
          </a:xfrm>
          <a:prstGeom prst="rect">
            <a:avLst/>
          </a:prstGeom>
          <a:noFill/>
          <a:ln>
            <a:noFill/>
          </a:ln>
        </p:spPr>
      </p:pic>
      <p:sp>
        <p:nvSpPr>
          <p:cNvPr id="35" name="Google Shape;268;p19">
            <a:extLst>
              <a:ext uri="{FF2B5EF4-FFF2-40B4-BE49-F238E27FC236}">
                <a16:creationId xmlns:a16="http://schemas.microsoft.com/office/drawing/2014/main" id="{F9C30292-BC49-4F4F-890B-5D5230B3422E}"/>
              </a:ext>
            </a:extLst>
          </p:cNvPr>
          <p:cNvSpPr txBox="1"/>
          <p:nvPr/>
        </p:nvSpPr>
        <p:spPr>
          <a:xfrm>
            <a:off x="545945" y="4126684"/>
            <a:ext cx="1083918"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输入</a:t>
            </a:r>
            <a:r>
              <a:rPr lang="en" sz="1865" dirty="0">
                <a:solidFill>
                  <a:prstClr val="black"/>
                </a:solidFill>
                <a:latin typeface="Calibri" panose="020F0502020204030204"/>
              </a:rPr>
              <a: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3 x H x W</a:t>
            </a:r>
            <a:endParaRPr sz="1865" dirty="0">
              <a:solidFill>
                <a:prstClr val="black"/>
              </a:solidFill>
              <a:latin typeface="Calibri" panose="020F0502020204030204"/>
            </a:endParaRPr>
          </a:p>
        </p:txBody>
      </p:sp>
      <p:grpSp>
        <p:nvGrpSpPr>
          <p:cNvPr id="36" name="Google Shape;282;p19">
            <a:extLst>
              <a:ext uri="{FF2B5EF4-FFF2-40B4-BE49-F238E27FC236}">
                <a16:creationId xmlns:a16="http://schemas.microsoft.com/office/drawing/2014/main" id="{88AE2F03-F2C4-9C48-972B-755A695B1888}"/>
              </a:ext>
            </a:extLst>
          </p:cNvPr>
          <p:cNvGrpSpPr/>
          <p:nvPr/>
        </p:nvGrpSpPr>
        <p:grpSpPr>
          <a:xfrm>
            <a:off x="7153389" y="2662454"/>
            <a:ext cx="1935342" cy="1437587"/>
            <a:chOff x="3688175" y="943350"/>
            <a:chExt cx="5279100" cy="3521825"/>
          </a:xfrm>
        </p:grpSpPr>
        <p:sp>
          <p:nvSpPr>
            <p:cNvPr id="37" name="Google Shape;283;p19">
              <a:extLst>
                <a:ext uri="{FF2B5EF4-FFF2-40B4-BE49-F238E27FC236}">
                  <a16:creationId xmlns:a16="http://schemas.microsoft.com/office/drawing/2014/main" id="{A48DF554-068C-A245-8C25-7A7FCA4C881F}"/>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38" name="Google Shape;284;p19">
              <a:extLst>
                <a:ext uri="{FF2B5EF4-FFF2-40B4-BE49-F238E27FC236}">
                  <a16:creationId xmlns:a16="http://schemas.microsoft.com/office/drawing/2014/main" id="{879C8A1A-9C4B-DD42-9962-FA90001AD202}"/>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39" name="Google Shape;285;p19">
              <a:extLst>
                <a:ext uri="{FF2B5EF4-FFF2-40B4-BE49-F238E27FC236}">
                  <a16:creationId xmlns:a16="http://schemas.microsoft.com/office/drawing/2014/main" id="{3DCEC88E-67B1-9F42-863E-68AEF7B5B8D2}"/>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40" name="Google Shape;286;p19">
              <a:extLst>
                <a:ext uri="{FF2B5EF4-FFF2-40B4-BE49-F238E27FC236}">
                  <a16:creationId xmlns:a16="http://schemas.microsoft.com/office/drawing/2014/main" id="{C95290D1-D806-0247-A58C-7BBB9C9B9632}"/>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41" name="Google Shape;291;p19">
            <a:extLst>
              <a:ext uri="{FF2B5EF4-FFF2-40B4-BE49-F238E27FC236}">
                <a16:creationId xmlns:a16="http://schemas.microsoft.com/office/drawing/2014/main" id="{92909337-705A-1140-9A91-DE13C4FDAF6C}"/>
              </a:ext>
            </a:extLst>
          </p:cNvPr>
          <p:cNvSpPr txBox="1"/>
          <p:nvPr/>
        </p:nvSpPr>
        <p:spPr>
          <a:xfrm>
            <a:off x="7460680" y="4299289"/>
            <a:ext cx="1336752" cy="546758"/>
          </a:xfrm>
          <a:prstGeom prst="rect">
            <a:avLst/>
          </a:prstGeom>
          <a:noFill/>
          <a:ln>
            <a:noFill/>
          </a:ln>
        </p:spPr>
        <p:txBody>
          <a:bodyPr spcFirstLastPara="1" wrap="square" lIns="91401" tIns="91401" rIns="91401" bIns="91401" anchor="t" anchorCtr="0">
            <a:noAutofit/>
          </a:bodyPr>
          <a:lstStyle/>
          <a:p>
            <a:pPr algn="ctr" defTabSz="685800"/>
            <a:r>
              <a:rPr lang="zh-CN" altLang="en" sz="1865" dirty="0">
                <a:solidFill>
                  <a:prstClr val="black"/>
                </a:solidFill>
                <a:latin typeface="Calibri" panose="020F0502020204030204"/>
              </a:rPr>
              <a:t>预测</a:t>
            </a:r>
            <a:r>
              <a:rPr lang="en" sz="1865" dirty="0">
                <a:solidFill>
                  <a:prstClr val="black"/>
                </a:solidFill>
                <a:latin typeface="Calibri" panose="020F0502020204030204"/>
              </a:rPr>
              <a:t>:</a:t>
            </a:r>
            <a:endParaRPr sz="1865" dirty="0">
              <a:solidFill>
                <a:prstClr val="black"/>
              </a:solidFill>
              <a:latin typeface="Calibri" panose="020F0502020204030204"/>
            </a:endParaRPr>
          </a:p>
          <a:p>
            <a:pPr algn="ctr" defTabSz="685800"/>
            <a:r>
              <a:rPr lang="en" sz="1865" dirty="0">
                <a:solidFill>
                  <a:prstClr val="black"/>
                </a:solidFill>
                <a:latin typeface="Calibri" panose="020F0502020204030204"/>
              </a:rPr>
              <a:t>H x W</a:t>
            </a:r>
            <a:endParaRPr sz="1865" dirty="0">
              <a:solidFill>
                <a:prstClr val="black"/>
              </a:solidFill>
              <a:latin typeface="Calibri" panose="020F0502020204030204"/>
            </a:endParaRPr>
          </a:p>
        </p:txBody>
      </p:sp>
      <p:sp>
        <p:nvSpPr>
          <p:cNvPr id="42" name="Google Shape;396;p22">
            <a:extLst>
              <a:ext uri="{FF2B5EF4-FFF2-40B4-BE49-F238E27FC236}">
                <a16:creationId xmlns:a16="http://schemas.microsoft.com/office/drawing/2014/main" id="{AE658F91-D348-5945-83D1-C249AC768157}"/>
              </a:ext>
            </a:extLst>
          </p:cNvPr>
          <p:cNvSpPr txBox="1"/>
          <p:nvPr/>
        </p:nvSpPr>
        <p:spPr>
          <a:xfrm>
            <a:off x="190725" y="1749833"/>
            <a:ext cx="1899405" cy="690720"/>
          </a:xfrm>
          <a:prstGeom prst="rect">
            <a:avLst/>
          </a:prstGeom>
          <a:noFill/>
          <a:ln>
            <a:noFill/>
          </a:ln>
        </p:spPr>
        <p:txBody>
          <a:bodyPr spcFirstLastPara="1" wrap="square" lIns="91401" tIns="91401" rIns="91401" bIns="91401" anchor="t" anchorCtr="0">
            <a:noAutofit/>
          </a:bodyPr>
          <a:lstStyle/>
          <a:p>
            <a:pPr defTabSz="685800"/>
            <a:r>
              <a:rPr lang="zh-CN" altLang="en" sz="1865" dirty="0">
                <a:solidFill>
                  <a:srgbClr val="FF0000"/>
                </a:solidFill>
                <a:latin typeface="Calibri" panose="020F0502020204030204"/>
              </a:rPr>
              <a:t>下采样</a:t>
            </a:r>
            <a:r>
              <a:rPr lang="en" sz="1865" dirty="0">
                <a:solidFill>
                  <a:srgbClr val="FF0000"/>
                </a:solidFill>
                <a:latin typeface="Calibri" panose="020F0502020204030204"/>
              </a:rPr>
              <a:t>:</a:t>
            </a:r>
            <a:endParaRPr sz="1865" dirty="0">
              <a:solidFill>
                <a:srgbClr val="FF0000"/>
              </a:solidFill>
              <a:latin typeface="Calibri" panose="020F0502020204030204"/>
            </a:endParaRPr>
          </a:p>
          <a:p>
            <a:pPr defTabSz="685800"/>
            <a:r>
              <a:rPr lang="zh-CN" altLang="en" sz="1865" dirty="0">
                <a:solidFill>
                  <a:srgbClr val="FF0000"/>
                </a:solidFill>
                <a:latin typeface="Calibri" panose="020F0502020204030204"/>
              </a:rPr>
              <a:t>池化</a:t>
            </a:r>
            <a:r>
              <a:rPr lang="en" sz="1865" dirty="0">
                <a:solidFill>
                  <a:srgbClr val="FF0000"/>
                </a:solidFill>
                <a:latin typeface="Calibri" panose="020F0502020204030204"/>
              </a:rPr>
              <a:t>, </a:t>
            </a:r>
            <a:r>
              <a:rPr lang="zh-CN" altLang="en" sz="1865" dirty="0">
                <a:solidFill>
                  <a:srgbClr val="FF0000"/>
                </a:solidFill>
                <a:latin typeface="Calibri" panose="020F0502020204030204"/>
              </a:rPr>
              <a:t>带步</a:t>
            </a:r>
            <a:r>
              <a:rPr lang="zh-CN" altLang="en-US" sz="1865" dirty="0">
                <a:solidFill>
                  <a:srgbClr val="FF0000"/>
                </a:solidFill>
                <a:latin typeface="Calibri" panose="020F0502020204030204"/>
              </a:rPr>
              <a:t>长卷积</a:t>
            </a:r>
            <a:endParaRPr sz="1865" dirty="0">
              <a:solidFill>
                <a:srgbClr val="FF0000"/>
              </a:solidFill>
              <a:latin typeface="Calibri" panose="020F0502020204030204"/>
            </a:endParaRPr>
          </a:p>
        </p:txBody>
      </p:sp>
      <p:sp>
        <p:nvSpPr>
          <p:cNvPr id="43" name="Google Shape;397;p22">
            <a:extLst>
              <a:ext uri="{FF2B5EF4-FFF2-40B4-BE49-F238E27FC236}">
                <a16:creationId xmlns:a16="http://schemas.microsoft.com/office/drawing/2014/main" id="{5D249F6C-119C-8445-8007-77B4D6FDACC5}"/>
              </a:ext>
            </a:extLst>
          </p:cNvPr>
          <p:cNvSpPr txBox="1"/>
          <p:nvPr/>
        </p:nvSpPr>
        <p:spPr>
          <a:xfrm>
            <a:off x="7471777" y="1644362"/>
            <a:ext cx="1753185" cy="690720"/>
          </a:xfrm>
          <a:prstGeom prst="rect">
            <a:avLst/>
          </a:prstGeom>
          <a:noFill/>
          <a:ln>
            <a:noFill/>
          </a:ln>
        </p:spPr>
        <p:txBody>
          <a:bodyPr spcFirstLastPara="1" wrap="square" lIns="91401" tIns="91401" rIns="91401" bIns="91401" anchor="t" anchorCtr="0">
            <a:noAutofit/>
          </a:bodyPr>
          <a:lstStyle/>
          <a:p>
            <a:pPr defTabSz="685800"/>
            <a:r>
              <a:rPr lang="zh-CN" altLang="en" sz="1865" b="1" dirty="0">
                <a:solidFill>
                  <a:srgbClr val="0000FF"/>
                </a:solidFill>
                <a:latin typeface="Calibri" panose="020F0502020204030204"/>
              </a:rPr>
              <a:t>上采样</a:t>
            </a:r>
            <a:r>
              <a:rPr lang="en" sz="1865" dirty="0">
                <a:solidFill>
                  <a:srgbClr val="0000FF"/>
                </a:solidFill>
                <a:latin typeface="Calibri" panose="020F0502020204030204"/>
              </a:rPr>
              <a:t>:</a:t>
            </a:r>
            <a:endParaRPr sz="1865" dirty="0">
              <a:solidFill>
                <a:srgbClr val="0000FF"/>
              </a:solidFill>
              <a:latin typeface="Calibri" panose="020F0502020204030204"/>
            </a:endParaRPr>
          </a:p>
          <a:p>
            <a:pPr defTabSz="685800"/>
            <a:r>
              <a:rPr lang="zh-CN" altLang="en-US" sz="1865" dirty="0">
                <a:solidFill>
                  <a:srgbClr val="0000FF"/>
                </a:solidFill>
                <a:latin typeface="Calibri" panose="020F0502020204030204"/>
              </a:rPr>
              <a:t>插值</a:t>
            </a:r>
            <a:r>
              <a:rPr lang="en" sz="1865" dirty="0">
                <a:solidFill>
                  <a:srgbClr val="0000FF"/>
                </a:solidFill>
                <a:latin typeface="Calibri" panose="020F0502020204030204"/>
              </a:rPr>
              <a:t>, </a:t>
            </a:r>
            <a:r>
              <a:rPr lang="zh-CN" altLang="en" sz="1865" dirty="0">
                <a:solidFill>
                  <a:srgbClr val="0000FF"/>
                </a:solidFill>
                <a:latin typeface="Calibri" panose="020F0502020204030204"/>
              </a:rPr>
              <a:t>转置</a:t>
            </a:r>
            <a:r>
              <a:rPr lang="en" sz="1865" dirty="0">
                <a:solidFill>
                  <a:srgbClr val="0000FF"/>
                </a:solidFill>
                <a:latin typeface="Calibri" panose="020F0502020204030204"/>
              </a:rPr>
              <a:t>conv</a:t>
            </a:r>
            <a:endParaRPr sz="1865" dirty="0">
              <a:solidFill>
                <a:srgbClr val="0000FF"/>
              </a:solidFill>
              <a:latin typeface="Calibri" panose="020F0502020204030204"/>
            </a:endParaRPr>
          </a:p>
        </p:txBody>
      </p:sp>
      <p:sp>
        <p:nvSpPr>
          <p:cNvPr id="2" name="TextBox 1">
            <a:extLst>
              <a:ext uri="{FF2B5EF4-FFF2-40B4-BE49-F238E27FC236}">
                <a16:creationId xmlns:a16="http://schemas.microsoft.com/office/drawing/2014/main" id="{8151A3D8-DC2A-214B-8D01-46BA116B066F}"/>
              </a:ext>
            </a:extLst>
          </p:cNvPr>
          <p:cNvSpPr txBox="1"/>
          <p:nvPr/>
        </p:nvSpPr>
        <p:spPr>
          <a:xfrm>
            <a:off x="4757255" y="5141161"/>
            <a:ext cx="3010761" cy="415498"/>
          </a:xfrm>
          <a:prstGeom prst="rect">
            <a:avLst/>
          </a:prstGeom>
          <a:noFill/>
        </p:spPr>
        <p:txBody>
          <a:bodyPr wrap="none" rtlCol="0">
            <a:spAutoFit/>
          </a:bodyPr>
          <a:lstStyle/>
          <a:p>
            <a:pPr defTabSz="685800"/>
            <a:r>
              <a:rPr lang="zh-CN" altLang="en-US" sz="2100" dirty="0">
                <a:solidFill>
                  <a:prstClr val="black"/>
                </a:solidFill>
                <a:latin typeface="Calibri" panose="020F0502020204030204"/>
              </a:rPr>
              <a:t>损失函数</a:t>
            </a:r>
            <a:r>
              <a:rPr lang="en-US" sz="2100" dirty="0">
                <a:solidFill>
                  <a:prstClr val="black"/>
                </a:solidFill>
                <a:latin typeface="Calibri" panose="020F0502020204030204"/>
              </a:rPr>
              <a:t>: </a:t>
            </a:r>
            <a:r>
              <a:rPr lang="zh-CN" altLang="en-US" sz="2100" dirty="0">
                <a:solidFill>
                  <a:prstClr val="black"/>
                </a:solidFill>
                <a:latin typeface="Calibri" panose="020F0502020204030204"/>
              </a:rPr>
              <a:t>每像素交叉熵</a:t>
            </a:r>
            <a:endParaRPr lang="en-US" sz="2100" dirty="0">
              <a:solidFill>
                <a:prstClr val="black"/>
              </a:solidFill>
              <a:latin typeface="Calibri" panose="020F0502020204030204"/>
            </a:endParaRPr>
          </a:p>
        </p:txBody>
      </p:sp>
    </p:spTree>
    <p:extLst>
      <p:ext uri="{BB962C8B-B14F-4D97-AF65-F5344CB8AC3E}">
        <p14:creationId xmlns:p14="http://schemas.microsoft.com/office/powerpoint/2010/main" val="697262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DEB626-0846-4306-B249-BC175A1FF522}"/>
              </a:ext>
            </a:extLst>
          </p:cNvPr>
          <p:cNvPicPr>
            <a:picLocks noChangeAspect="1"/>
          </p:cNvPicPr>
          <p:nvPr/>
        </p:nvPicPr>
        <p:blipFill rotWithShape="1">
          <a:blip r:embed="rId3"/>
          <a:srcRect t="26809"/>
          <a:stretch/>
        </p:blipFill>
        <p:spPr>
          <a:xfrm>
            <a:off x="4730461" y="1469618"/>
            <a:ext cx="3784889" cy="3952443"/>
          </a:xfrm>
          <a:prstGeom prst="rect">
            <a:avLst/>
          </a:prstGeom>
        </p:spPr>
      </p:pic>
      <p:sp>
        <p:nvSpPr>
          <p:cNvPr id="2" name="Title 1">
            <a:extLst>
              <a:ext uri="{FF2B5EF4-FFF2-40B4-BE49-F238E27FC236}">
                <a16:creationId xmlns:a16="http://schemas.microsoft.com/office/drawing/2014/main" id="{D0E18842-19A4-4D05-8323-CE0A67CF5807}"/>
              </a:ext>
            </a:extLst>
          </p:cNvPr>
          <p:cNvSpPr>
            <a:spLocks noGrp="1"/>
          </p:cNvSpPr>
          <p:nvPr>
            <p:ph type="title"/>
          </p:nvPr>
        </p:nvSpPr>
        <p:spPr/>
        <p:txBody>
          <a:bodyPr>
            <a:normAutofit/>
          </a:bodyPr>
          <a:lstStyle/>
          <a:p>
            <a:r>
              <a:rPr lang="en-US" dirty="0"/>
              <a:t>U-Nets</a:t>
            </a:r>
          </a:p>
        </p:txBody>
      </p:sp>
      <p:sp>
        <p:nvSpPr>
          <p:cNvPr id="3" name="Content Placeholder 2">
            <a:extLst>
              <a:ext uri="{FF2B5EF4-FFF2-40B4-BE49-F238E27FC236}">
                <a16:creationId xmlns:a16="http://schemas.microsoft.com/office/drawing/2014/main" id="{15711CF5-3EA8-4B94-A2C7-65543029371D}"/>
              </a:ext>
            </a:extLst>
          </p:cNvPr>
          <p:cNvSpPr>
            <a:spLocks noGrp="1"/>
          </p:cNvSpPr>
          <p:nvPr>
            <p:ph idx="1"/>
          </p:nvPr>
        </p:nvSpPr>
        <p:spPr/>
        <p:txBody>
          <a:bodyPr>
            <a:normAutofit/>
          </a:bodyPr>
          <a:lstStyle/>
          <a:p>
            <a:r>
              <a:rPr lang="zh-CN" altLang="en-US" dirty="0"/>
              <a:t>在编码和译码步骤跳跃连接</a:t>
            </a:r>
            <a:endParaRPr lang="en-US" dirty="0"/>
          </a:p>
          <a:p>
            <a:r>
              <a:rPr lang="zh-CN" altLang="en-US" dirty="0"/>
              <a:t>在图像降噪，绘制，光流和</a:t>
            </a:r>
            <a:endParaRPr lang="en-US" altLang="zh-CN" dirty="0"/>
          </a:p>
          <a:p>
            <a:pPr marL="0" indent="0">
              <a:buNone/>
            </a:pPr>
            <a:r>
              <a:rPr lang="zh-CN" altLang="en-US" dirty="0"/>
              <a:t>   立体视觉中广泛应用</a:t>
            </a:r>
            <a:endParaRPr lang="en-US" dirty="0"/>
          </a:p>
        </p:txBody>
      </p:sp>
      <p:sp>
        <p:nvSpPr>
          <p:cNvPr id="7" name="Date Placeholder 6"/>
          <p:cNvSpPr>
            <a:spLocks noGrp="1"/>
          </p:cNvSpPr>
          <p:nvPr>
            <p:ph type="dt" sz="half" idx="10"/>
          </p:nvPr>
        </p:nvSpPr>
        <p:spPr>
          <a:prstGeom prst="rect">
            <a:avLst/>
          </a:prstGeom>
        </p:spPr>
        <p:txBody>
          <a:bodyPr vert="horz" lIns="68580" tIns="34290" rIns="68580" bIns="34290" rtlCol="0" anchor="ctr"/>
          <a:lstStyle>
            <a:defPPr>
              <a:defRPr lang="en-US"/>
            </a:defPPr>
            <a:lvl1pPr marL="0" algn="l"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Richard Szeliski</a:t>
            </a:r>
          </a:p>
        </p:txBody>
      </p:sp>
      <p:sp>
        <p:nvSpPr>
          <p:cNvPr id="4" name="Footer Placeholder 3"/>
          <p:cNvSpPr>
            <a:spLocks noGrp="1"/>
          </p:cNvSpPr>
          <p:nvPr>
            <p:ph type="ftr" sz="quarter" idx="11"/>
          </p:nvPr>
        </p:nvSpPr>
        <p:spPr>
          <a:prstGeom prst="rect">
            <a:avLst/>
          </a:prstGeom>
        </p:spPr>
        <p:txBody>
          <a:bodyPr vert="horz" lIns="68580" tIns="34290" rIns="68580" bIns="3429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UW CSE 576 - Segmentation and Detection</a:t>
            </a:r>
          </a:p>
        </p:txBody>
      </p:sp>
      <p:sp>
        <p:nvSpPr>
          <p:cNvPr id="6" name="Slide Number Placeholder 5"/>
          <p:cNvSpPr>
            <a:spLocks noGrp="1"/>
          </p:cNvSpPr>
          <p:nvPr>
            <p:ph type="sldNum" sz="quarter" idx="12"/>
          </p:nvPr>
        </p:nvSpPr>
        <p:spPr>
          <a:prstGeom prst="rect">
            <a:avLst/>
          </a:prstGeom>
        </p:spPr>
        <p:txBody>
          <a:bodyPr vert="horz" lIns="68580" tIns="34290" rIns="68580" bIns="34290" rtlCol="0" anchor="ctr"/>
          <a:lstStyle>
            <a:defPPr>
              <a:defRPr lang="en-US"/>
            </a:defPPr>
            <a:lvl1pPr marL="0" algn="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0B2D1479-DF4D-48DC-965E-2EAAECBF7152}"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377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11.1.</a:t>
            </a:r>
            <a:r>
              <a:rPr lang="zh-CN" altLang="en-US" dirty="0"/>
              <a:t>分割定义</a:t>
            </a:r>
            <a:endParaRPr lang="en-US" altLang="zh-CN" dirty="0"/>
          </a:p>
          <a:p>
            <a:r>
              <a:rPr lang="en-US" altLang="zh-CN" dirty="0"/>
              <a:t>11.2.</a:t>
            </a:r>
            <a:r>
              <a:rPr lang="zh-CN" altLang="en-US" dirty="0"/>
              <a:t>区域分割</a:t>
            </a:r>
            <a:endParaRPr lang="en-US" dirty="0"/>
          </a:p>
          <a:p>
            <a:r>
              <a:rPr lang="en-US" altLang="zh-CN" dirty="0"/>
              <a:t>11.3.</a:t>
            </a:r>
            <a:r>
              <a:rPr lang="zh-CN" altLang="en-US" dirty="0"/>
              <a:t>语义分割</a:t>
            </a:r>
            <a:endParaRPr lang="en-US" altLang="zh-CN" dirty="0"/>
          </a:p>
          <a:p>
            <a:r>
              <a:rPr lang="en-US" altLang="zh-CN" dirty="0"/>
              <a:t>11.4.</a:t>
            </a:r>
            <a:r>
              <a:rPr lang="zh-CN" altLang="en-US" dirty="0"/>
              <a:t>实例分割</a:t>
            </a:r>
            <a:endParaRPr lang="en-US" altLang="zh-CN" dirty="0"/>
          </a:p>
        </p:txBody>
      </p:sp>
    </p:spTree>
    <p:extLst>
      <p:ext uri="{BB962C8B-B14F-4D97-AF65-F5344CB8AC3E}">
        <p14:creationId xmlns:p14="http://schemas.microsoft.com/office/powerpoint/2010/main" val="1987130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4380-A70F-6945-B2C8-9002138D1771}"/>
              </a:ext>
            </a:extLst>
          </p:cNvPr>
          <p:cNvSpPr>
            <a:spLocks noGrp="1"/>
          </p:cNvSpPr>
          <p:nvPr>
            <p:ph type="title"/>
          </p:nvPr>
        </p:nvSpPr>
        <p:spPr/>
        <p:txBody>
          <a:bodyPr>
            <a:normAutofit/>
          </a:bodyPr>
          <a:lstStyle/>
          <a:p>
            <a:r>
              <a:rPr lang="zh-CN" altLang="en-US" dirty="0"/>
              <a:t>事件与东西</a:t>
            </a:r>
            <a:endParaRPr lang="en-US" dirty="0"/>
          </a:p>
        </p:txBody>
      </p:sp>
      <p:sp>
        <p:nvSpPr>
          <p:cNvPr id="3" name="Slide Number Placeholder 2">
            <a:extLst>
              <a:ext uri="{FF2B5EF4-FFF2-40B4-BE49-F238E27FC236}">
                <a16:creationId xmlns:a16="http://schemas.microsoft.com/office/drawing/2014/main" id="{661C3A36-D6ED-9A49-89A2-6E6D0AD306C7}"/>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64</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28" name="Google Shape;171;p16">
            <a:extLst>
              <a:ext uri="{FF2B5EF4-FFF2-40B4-BE49-F238E27FC236}">
                <a16:creationId xmlns:a16="http://schemas.microsoft.com/office/drawing/2014/main" id="{7058BF9A-B7F2-1F4C-B1DF-39183C2A0F9E}"/>
              </a:ext>
            </a:extLst>
          </p:cNvPr>
          <p:cNvPicPr preferRelativeResize="0"/>
          <p:nvPr/>
        </p:nvPicPr>
        <p:blipFill>
          <a:blip r:embed="rId2">
            <a:alphaModFix/>
          </a:blip>
          <a:stretch>
            <a:fillRect/>
          </a:stretch>
        </p:blipFill>
        <p:spPr>
          <a:xfrm>
            <a:off x="6355243" y="1827207"/>
            <a:ext cx="2469980" cy="1646019"/>
          </a:xfrm>
          <a:prstGeom prst="rect">
            <a:avLst/>
          </a:prstGeom>
          <a:noFill/>
          <a:ln>
            <a:noFill/>
          </a:ln>
        </p:spPr>
      </p:pic>
      <p:grpSp>
        <p:nvGrpSpPr>
          <p:cNvPr id="29" name="Google Shape;172;p16">
            <a:extLst>
              <a:ext uri="{FF2B5EF4-FFF2-40B4-BE49-F238E27FC236}">
                <a16:creationId xmlns:a16="http://schemas.microsoft.com/office/drawing/2014/main" id="{F93CFC2A-D973-254D-81BD-8CC6FAE3139B}"/>
              </a:ext>
            </a:extLst>
          </p:cNvPr>
          <p:cNvGrpSpPr/>
          <p:nvPr/>
        </p:nvGrpSpPr>
        <p:grpSpPr>
          <a:xfrm>
            <a:off x="6355245" y="3551806"/>
            <a:ext cx="2469976" cy="1834745"/>
            <a:chOff x="3688175" y="943350"/>
            <a:chExt cx="5279100" cy="3521825"/>
          </a:xfrm>
        </p:grpSpPr>
        <p:sp>
          <p:nvSpPr>
            <p:cNvPr id="30" name="Google Shape;173;p16">
              <a:extLst>
                <a:ext uri="{FF2B5EF4-FFF2-40B4-BE49-F238E27FC236}">
                  <a16:creationId xmlns:a16="http://schemas.microsoft.com/office/drawing/2014/main" id="{63855FCC-6034-5A41-BBC9-6F11F2B853EA}"/>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Google Shape;174;p16">
              <a:extLst>
                <a:ext uri="{FF2B5EF4-FFF2-40B4-BE49-F238E27FC236}">
                  <a16:creationId xmlns:a16="http://schemas.microsoft.com/office/drawing/2014/main" id="{9CE5FBAA-547D-0246-9089-BA893268164F}"/>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32" name="Google Shape;175;p16">
              <a:extLst>
                <a:ext uri="{FF2B5EF4-FFF2-40B4-BE49-F238E27FC236}">
                  <a16:creationId xmlns:a16="http://schemas.microsoft.com/office/drawing/2014/main" id="{D779A6A9-08F2-C842-9E09-39C0C1D3D982}"/>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33" name="Google Shape;176;p16">
              <a:extLst>
                <a:ext uri="{FF2B5EF4-FFF2-40B4-BE49-F238E27FC236}">
                  <a16:creationId xmlns:a16="http://schemas.microsoft.com/office/drawing/2014/main" id="{C0418293-17E0-A945-8EF9-82C7149DDC33}"/>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34" name="Google Shape;177;p16">
            <a:extLst>
              <a:ext uri="{FF2B5EF4-FFF2-40B4-BE49-F238E27FC236}">
                <a16:creationId xmlns:a16="http://schemas.microsoft.com/office/drawing/2014/main" id="{4262BBE4-246E-C34E-9E8A-FAA5F940AFEA}"/>
              </a:ext>
            </a:extLst>
          </p:cNvPr>
          <p:cNvSpPr txBox="1"/>
          <p:nvPr/>
        </p:nvSpPr>
        <p:spPr>
          <a:xfrm>
            <a:off x="7160482" y="4247477"/>
            <a:ext cx="663434"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dirty="0">
                <a:ln>
                  <a:noFill/>
                </a:ln>
                <a:solidFill>
                  <a:prstClr val="black"/>
                </a:solidFill>
                <a:effectLst/>
                <a:uLnTx/>
                <a:uFillTx/>
                <a:latin typeface="Calibri" panose="020F0502020204030204"/>
                <a:ea typeface="+mn-ea"/>
                <a:cs typeface="+mn-cs"/>
              </a:rPr>
              <a:t>Cow</a:t>
            </a:r>
            <a:endParaRPr kumimoji="0" sz="1865"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Google Shape;178;p16">
            <a:extLst>
              <a:ext uri="{FF2B5EF4-FFF2-40B4-BE49-F238E27FC236}">
                <a16:creationId xmlns:a16="http://schemas.microsoft.com/office/drawing/2014/main" id="{A328DB1E-C93D-3C46-BAF4-B57A19F95C6C}"/>
              </a:ext>
            </a:extLst>
          </p:cNvPr>
          <p:cNvSpPr txBox="1"/>
          <p:nvPr/>
        </p:nvSpPr>
        <p:spPr>
          <a:xfrm>
            <a:off x="8055924" y="4884811"/>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Grass</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Google Shape;179;p16">
            <a:extLst>
              <a:ext uri="{FF2B5EF4-FFF2-40B4-BE49-F238E27FC236}">
                <a16:creationId xmlns:a16="http://schemas.microsoft.com/office/drawing/2014/main" id="{F28D3D95-7E7C-6C48-A763-5D13C21E20BC}"/>
              </a:ext>
            </a:extLst>
          </p:cNvPr>
          <p:cNvSpPr txBox="1"/>
          <p:nvPr/>
        </p:nvSpPr>
        <p:spPr>
          <a:xfrm>
            <a:off x="7971671" y="3609068"/>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Sky</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Google Shape;180;p16">
            <a:extLst>
              <a:ext uri="{FF2B5EF4-FFF2-40B4-BE49-F238E27FC236}">
                <a16:creationId xmlns:a16="http://schemas.microsoft.com/office/drawing/2014/main" id="{17BF14B4-6DD0-8540-8A76-FAEB7A0BD12D}"/>
              </a:ext>
            </a:extLst>
          </p:cNvPr>
          <p:cNvSpPr txBox="1"/>
          <p:nvPr/>
        </p:nvSpPr>
        <p:spPr>
          <a:xfrm rot="-2700000">
            <a:off x="6224245" y="3509723"/>
            <a:ext cx="769415" cy="39361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dirty="0">
                <a:ln>
                  <a:noFill/>
                </a:ln>
                <a:solidFill>
                  <a:prstClr val="black"/>
                </a:solidFill>
                <a:effectLst/>
                <a:uLnTx/>
                <a:uFillTx/>
                <a:latin typeface="Calibri" panose="020F0502020204030204"/>
                <a:ea typeface="+mn-ea"/>
                <a:cs typeface="+mn-cs"/>
              </a:rPr>
              <a:t>Trees</a:t>
            </a:r>
            <a:endParaRPr kumimoji="0" sz="1865"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Google Shape;181;p16">
            <a:extLst>
              <a:ext uri="{FF2B5EF4-FFF2-40B4-BE49-F238E27FC236}">
                <a16:creationId xmlns:a16="http://schemas.microsoft.com/office/drawing/2014/main" id="{2D81A3D1-C028-DC48-B9E3-3E6E304C6AE7}"/>
              </a:ext>
            </a:extLst>
          </p:cNvPr>
          <p:cNvSpPr txBox="1"/>
          <p:nvPr/>
        </p:nvSpPr>
        <p:spPr>
          <a:xfrm>
            <a:off x="226511" y="1743039"/>
            <a:ext cx="3668262" cy="346037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399" b="1" i="0" u="none" strike="noStrike" kern="1200" cap="none" spc="0" normalizeH="0" baseline="0" noProof="0" dirty="0">
                <a:ln>
                  <a:noFill/>
                </a:ln>
                <a:solidFill>
                  <a:prstClr val="black"/>
                </a:solidFill>
                <a:effectLst/>
                <a:uLnTx/>
                <a:uFillTx/>
                <a:latin typeface="Calibri" panose="020F0502020204030204"/>
                <a:ea typeface="+mn-ea"/>
                <a:cs typeface="+mn-cs"/>
              </a:rPr>
              <a:t>事件</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399" b="0" i="0" u="none" strike="noStrike" kern="1200" cap="none" spc="0" normalizeH="0" baseline="0" noProof="0" dirty="0">
                <a:ln>
                  <a:noFill/>
                </a:ln>
                <a:solidFill>
                  <a:prstClr val="black"/>
                </a:solidFill>
                <a:effectLst/>
                <a:uLnTx/>
                <a:uFillTx/>
                <a:latin typeface="Calibri" panose="020F0502020204030204"/>
                <a:ea typeface="+mn-ea"/>
                <a:cs typeface="+mn-cs"/>
              </a:rPr>
              <a:t>目标类别能够分离为具体实例</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 (e.g. </a:t>
            </a:r>
            <a:r>
              <a:rPr kumimoji="0" lang="zh-CN" altLang="en-US" sz="2399" b="0" i="0" u="none" strike="noStrike" kern="1200" cap="none" spc="0" normalizeH="0" baseline="0" noProof="0" dirty="0">
                <a:ln>
                  <a:noFill/>
                </a:ln>
                <a:solidFill>
                  <a:prstClr val="black"/>
                </a:solidFill>
                <a:effectLst/>
                <a:uLnTx/>
                <a:uFillTx/>
                <a:latin typeface="Calibri" panose="020F0502020204030204"/>
                <a:ea typeface="+mn-ea"/>
                <a:cs typeface="+mn-cs"/>
              </a:rPr>
              <a:t>猫</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399" b="0" i="0" u="none" strike="noStrike" kern="1200" cap="none" spc="0" normalizeH="0" baseline="0" noProof="0" dirty="0">
                <a:ln>
                  <a:noFill/>
                </a:ln>
                <a:solidFill>
                  <a:prstClr val="black"/>
                </a:solidFill>
                <a:effectLst/>
                <a:uLnTx/>
                <a:uFillTx/>
                <a:latin typeface="Calibri" panose="020F0502020204030204"/>
                <a:ea typeface="+mn-ea"/>
                <a:cs typeface="+mn-cs"/>
              </a:rPr>
              <a:t>卡车</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399" b="0" i="0" u="none" strike="noStrike" kern="1200" cap="none" spc="0" normalizeH="0" baseline="0" noProof="0" dirty="0">
                <a:ln>
                  <a:noFill/>
                </a:ln>
                <a:solidFill>
                  <a:prstClr val="black"/>
                </a:solidFill>
                <a:effectLst/>
                <a:uLnTx/>
                <a:uFillTx/>
                <a:latin typeface="Calibri" panose="020F0502020204030204"/>
                <a:ea typeface="+mn-ea"/>
                <a:cs typeface="+mn-cs"/>
              </a:rPr>
              <a:t>人</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399"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399" b="1" i="0" u="none" strike="noStrike" kern="1200" cap="none" spc="0" normalizeH="0" baseline="0" noProof="0" dirty="0">
                <a:ln>
                  <a:noFill/>
                </a:ln>
                <a:solidFill>
                  <a:prstClr val="black"/>
                </a:solidFill>
                <a:effectLst/>
                <a:uLnTx/>
                <a:uFillTx/>
                <a:latin typeface="Calibri" panose="020F0502020204030204"/>
                <a:ea typeface="+mn-ea"/>
                <a:cs typeface="+mn-cs"/>
              </a:rPr>
              <a:t>东西</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399" b="0" i="0" u="none" strike="noStrike" kern="1200" cap="none" spc="0" normalizeH="0" baseline="0" noProof="0" dirty="0">
                <a:ln>
                  <a:noFill/>
                </a:ln>
                <a:solidFill>
                  <a:prstClr val="black"/>
                </a:solidFill>
                <a:effectLst/>
                <a:uLnTx/>
                <a:uFillTx/>
                <a:latin typeface="Calibri" panose="020F0502020204030204"/>
                <a:ea typeface="+mn-ea"/>
                <a:cs typeface="+mn-cs"/>
              </a:rPr>
              <a:t>目标类别不能分离为实例</a:t>
            </a:r>
            <a:endPar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zh-CN" altLang="en-US" sz="2399" b="0" i="0" u="none" strike="noStrike" kern="1200" cap="none" spc="0" normalizeH="0" baseline="0" noProof="0" dirty="0">
                <a:ln>
                  <a:noFill/>
                </a:ln>
                <a:solidFill>
                  <a:prstClr val="black"/>
                </a:solidFill>
                <a:effectLst/>
                <a:uLnTx/>
                <a:uFillTx/>
                <a:latin typeface="Calibri" panose="020F0502020204030204"/>
                <a:ea typeface="+mn-ea"/>
                <a:cs typeface="+mn-cs"/>
              </a:rPr>
              <a:t>天空</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399" b="0" i="0" u="none" strike="noStrike" kern="1200" cap="none" spc="0" normalizeH="0" baseline="0" noProof="0" dirty="0">
                <a:ln>
                  <a:noFill/>
                </a:ln>
                <a:solidFill>
                  <a:prstClr val="black"/>
                </a:solidFill>
                <a:effectLst/>
                <a:uLnTx/>
                <a:uFillTx/>
                <a:latin typeface="Calibri" panose="020F0502020204030204"/>
                <a:ea typeface="+mn-ea"/>
                <a:cs typeface="+mn-cs"/>
              </a:rPr>
              <a:t>草地</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399" b="0" i="0" u="none" strike="noStrike" kern="1200" cap="none" spc="0" normalizeH="0" baseline="0" noProof="0" dirty="0">
                <a:ln>
                  <a:noFill/>
                </a:ln>
                <a:solidFill>
                  <a:prstClr val="black"/>
                </a:solidFill>
                <a:effectLst/>
                <a:uLnTx/>
                <a:uFillTx/>
                <a:latin typeface="Calibri" panose="020F0502020204030204"/>
                <a:ea typeface="+mn-ea"/>
                <a:cs typeface="+mn-cs"/>
              </a:rPr>
              <a:t>水</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399" b="0" i="0" u="none" strike="noStrike" kern="1200" cap="none" spc="0" normalizeH="0" baseline="0" noProof="0" dirty="0">
                <a:ln>
                  <a:noFill/>
                </a:ln>
                <a:solidFill>
                  <a:prstClr val="black"/>
                </a:solidFill>
                <a:effectLst/>
                <a:uLnTx/>
                <a:uFillTx/>
                <a:latin typeface="Calibri" panose="020F0502020204030204"/>
                <a:ea typeface="+mn-ea"/>
                <a:cs typeface="+mn-cs"/>
              </a:rPr>
              <a:t>树</a:t>
            </a:r>
            <a:r>
              <a:rPr kumimoji="0" lang="en-US" sz="2399"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Google Shape;182;p16">
            <a:extLst>
              <a:ext uri="{FF2B5EF4-FFF2-40B4-BE49-F238E27FC236}">
                <a16:creationId xmlns:a16="http://schemas.microsoft.com/office/drawing/2014/main" id="{ABF8613F-77DF-9C43-95AD-F6C85C75EFCC}"/>
              </a:ext>
            </a:extLst>
          </p:cNvPr>
          <p:cNvSpPr txBox="1"/>
          <p:nvPr/>
        </p:nvSpPr>
        <p:spPr>
          <a:xfrm>
            <a:off x="6937753" y="1569049"/>
            <a:ext cx="1304960" cy="258533"/>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3"/>
              </a:rPr>
              <a:t>This image</a:t>
            </a:r>
            <a:r>
              <a:rPr kumimoji="0" lang="en" sz="600" b="0" i="0" u="none" strike="noStrike" kern="1200" cap="none" spc="0" normalizeH="0" baseline="0" noProof="0">
                <a:ln>
                  <a:noFill/>
                </a:ln>
                <a:solidFill>
                  <a:srgbClr val="999999"/>
                </a:solidFill>
                <a:effectLst/>
                <a:uLnTx/>
                <a:uFillTx/>
                <a:latin typeface="Calibri" panose="020F0502020204030204"/>
                <a:ea typeface="+mn-ea"/>
                <a:cs typeface="+mn-cs"/>
              </a:rPr>
              <a:t> is </a:t>
            </a: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4"/>
              </a:rPr>
              <a:t>CC0 public domain</a:t>
            </a:r>
            <a:endParaRPr kumimoji="0" sz="600" b="0" i="0" u="none" strike="noStrike" kern="1200" cap="none" spc="0" normalizeH="0" baseline="0" noProof="0">
              <a:ln>
                <a:noFill/>
              </a:ln>
              <a:solidFill>
                <a:srgbClr val="999999"/>
              </a:solidFill>
              <a:effectLst/>
              <a:uLnTx/>
              <a:uFillTx/>
              <a:latin typeface="Calibri" panose="020F0502020204030204"/>
              <a:ea typeface="+mn-ea"/>
              <a:cs typeface="+mn-cs"/>
            </a:endParaRPr>
          </a:p>
        </p:txBody>
      </p:sp>
      <p:grpSp>
        <p:nvGrpSpPr>
          <p:cNvPr id="40" name="Google Shape;183;p16">
            <a:extLst>
              <a:ext uri="{FF2B5EF4-FFF2-40B4-BE49-F238E27FC236}">
                <a16:creationId xmlns:a16="http://schemas.microsoft.com/office/drawing/2014/main" id="{0DFA46D0-3185-F64F-B46B-1ACB7FD6ED4D}"/>
              </a:ext>
            </a:extLst>
          </p:cNvPr>
          <p:cNvGrpSpPr/>
          <p:nvPr/>
        </p:nvGrpSpPr>
        <p:grpSpPr>
          <a:xfrm>
            <a:off x="4043654" y="3568404"/>
            <a:ext cx="2141052" cy="1818140"/>
            <a:chOff x="2277225" y="713289"/>
            <a:chExt cx="3568755" cy="2932300"/>
          </a:xfrm>
        </p:grpSpPr>
        <p:grpSp>
          <p:nvGrpSpPr>
            <p:cNvPr id="41" name="Google Shape;184;p16">
              <a:extLst>
                <a:ext uri="{FF2B5EF4-FFF2-40B4-BE49-F238E27FC236}">
                  <a16:creationId xmlns:a16="http://schemas.microsoft.com/office/drawing/2014/main" id="{1464ADB0-A681-054E-94F7-D89E6747F957}"/>
                </a:ext>
              </a:extLst>
            </p:cNvPr>
            <p:cNvGrpSpPr/>
            <p:nvPr/>
          </p:nvGrpSpPr>
          <p:grpSpPr>
            <a:xfrm>
              <a:off x="2277225" y="713289"/>
              <a:ext cx="3562639" cy="2932300"/>
              <a:chOff x="2401325" y="1743175"/>
              <a:chExt cx="2093699" cy="1812299"/>
            </a:xfrm>
          </p:grpSpPr>
          <p:pic>
            <p:nvPicPr>
              <p:cNvPr id="45" name="Google Shape;185;p16">
                <a:extLst>
                  <a:ext uri="{FF2B5EF4-FFF2-40B4-BE49-F238E27FC236}">
                    <a16:creationId xmlns:a16="http://schemas.microsoft.com/office/drawing/2014/main" id="{EE06C618-192A-5A4C-84BC-E064D5515B75}"/>
                  </a:ext>
                </a:extLst>
              </p:cNvPr>
              <p:cNvPicPr preferRelativeResize="0"/>
              <p:nvPr/>
            </p:nvPicPr>
            <p:blipFill rotWithShape="1">
              <a:blip r:embed="rId5">
                <a:alphaModFix/>
              </a:blip>
              <a:srcRect l="9279" r="25734"/>
              <a:stretch/>
            </p:blipFill>
            <p:spPr>
              <a:xfrm>
                <a:off x="2401325" y="1743175"/>
                <a:ext cx="2093699" cy="1812299"/>
              </a:xfrm>
              <a:prstGeom prst="rect">
                <a:avLst/>
              </a:prstGeom>
              <a:noFill/>
              <a:ln>
                <a:noFill/>
              </a:ln>
            </p:spPr>
          </p:pic>
          <p:sp>
            <p:nvSpPr>
              <p:cNvPr id="46" name="Google Shape;186;p16">
                <a:extLst>
                  <a:ext uri="{FF2B5EF4-FFF2-40B4-BE49-F238E27FC236}">
                    <a16:creationId xmlns:a16="http://schemas.microsoft.com/office/drawing/2014/main" id="{A47EB839-08EA-E848-8001-C7D58AD3CDF6}"/>
                  </a:ext>
                </a:extLst>
              </p:cNvPr>
              <p:cNvSpPr/>
              <p:nvPr/>
            </p:nvSpPr>
            <p:spPr>
              <a:xfrm>
                <a:off x="2466169" y="2111305"/>
                <a:ext cx="1608200" cy="1150000"/>
              </a:xfrm>
              <a:custGeom>
                <a:avLst/>
                <a:gdLst/>
                <a:ahLst/>
                <a:cxnLst/>
                <a:rect l="l" t="t" r="r" b="b"/>
                <a:pathLst>
                  <a:path w="64328" h="46000" extrusionOk="0">
                    <a:moveTo>
                      <a:pt x="2367" y="7601"/>
                    </a:moveTo>
                    <a:lnTo>
                      <a:pt x="14375" y="6468"/>
                    </a:lnTo>
                    <a:lnTo>
                      <a:pt x="27313" y="10422"/>
                    </a:lnTo>
                    <a:lnTo>
                      <a:pt x="36297" y="13297"/>
                    </a:lnTo>
                    <a:lnTo>
                      <a:pt x="39532" y="12218"/>
                    </a:lnTo>
                    <a:lnTo>
                      <a:pt x="38094" y="6110"/>
                    </a:lnTo>
                    <a:lnTo>
                      <a:pt x="38094" y="1438"/>
                    </a:lnTo>
                    <a:lnTo>
                      <a:pt x="40251" y="1078"/>
                    </a:lnTo>
                    <a:lnTo>
                      <a:pt x="46359" y="6110"/>
                    </a:lnTo>
                    <a:lnTo>
                      <a:pt x="56062" y="5391"/>
                    </a:lnTo>
                    <a:lnTo>
                      <a:pt x="61812" y="0"/>
                    </a:lnTo>
                    <a:lnTo>
                      <a:pt x="64328" y="1078"/>
                    </a:lnTo>
                    <a:lnTo>
                      <a:pt x="63968" y="10063"/>
                    </a:lnTo>
                    <a:lnTo>
                      <a:pt x="62532" y="18688"/>
                    </a:lnTo>
                    <a:lnTo>
                      <a:pt x="61093" y="21562"/>
                    </a:lnTo>
                    <a:lnTo>
                      <a:pt x="63609" y="24797"/>
                    </a:lnTo>
                    <a:lnTo>
                      <a:pt x="64328" y="29828"/>
                    </a:lnTo>
                    <a:lnTo>
                      <a:pt x="64328" y="34140"/>
                    </a:lnTo>
                    <a:lnTo>
                      <a:pt x="60735" y="37734"/>
                    </a:lnTo>
                    <a:lnTo>
                      <a:pt x="55703" y="35218"/>
                    </a:lnTo>
                    <a:lnTo>
                      <a:pt x="57141" y="28750"/>
                    </a:lnTo>
                    <a:lnTo>
                      <a:pt x="53187" y="31266"/>
                    </a:lnTo>
                    <a:lnTo>
                      <a:pt x="48515" y="32703"/>
                    </a:lnTo>
                    <a:lnTo>
                      <a:pt x="49235" y="35937"/>
                    </a:lnTo>
                    <a:lnTo>
                      <a:pt x="50476" y="39345"/>
                    </a:lnTo>
                    <a:lnTo>
                      <a:pt x="50312" y="43484"/>
                    </a:lnTo>
                    <a:lnTo>
                      <a:pt x="47438" y="46000"/>
                    </a:lnTo>
                    <a:lnTo>
                      <a:pt x="42406" y="42406"/>
                    </a:lnTo>
                    <a:lnTo>
                      <a:pt x="40251" y="36655"/>
                    </a:lnTo>
                    <a:lnTo>
                      <a:pt x="35219" y="37375"/>
                    </a:lnTo>
                    <a:lnTo>
                      <a:pt x="34142" y="33422"/>
                    </a:lnTo>
                    <a:lnTo>
                      <a:pt x="32345" y="25516"/>
                    </a:lnTo>
                    <a:lnTo>
                      <a:pt x="31625" y="19405"/>
                    </a:lnTo>
                    <a:lnTo>
                      <a:pt x="25156" y="15453"/>
                    </a:lnTo>
                    <a:lnTo>
                      <a:pt x="15453" y="12218"/>
                    </a:lnTo>
                    <a:lnTo>
                      <a:pt x="9703" y="10780"/>
                    </a:lnTo>
                    <a:lnTo>
                      <a:pt x="4313" y="11500"/>
                    </a:lnTo>
                    <a:lnTo>
                      <a:pt x="0" y="10422"/>
                    </a:lnTo>
                  </a:path>
                </a:pathLst>
              </a:custGeom>
              <a:solidFill>
                <a:srgbClr val="FFD966"/>
              </a:solidFill>
              <a:ln w="38100" cap="flat" cmpd="sng">
                <a:solidFill>
                  <a:srgbClr val="FFD966"/>
                </a:solidFill>
                <a:prstDash val="solid"/>
                <a:round/>
                <a:headEnd type="none" w="med" len="med"/>
                <a:tailEnd type="none" w="med" len="med"/>
              </a:ln>
            </p:spPr>
          </p:sp>
        </p:grpSp>
        <p:sp>
          <p:nvSpPr>
            <p:cNvPr id="42" name="Google Shape;187;p16">
              <a:extLst>
                <a:ext uri="{FF2B5EF4-FFF2-40B4-BE49-F238E27FC236}">
                  <a16:creationId xmlns:a16="http://schemas.microsoft.com/office/drawing/2014/main" id="{229A986E-4B1B-4947-B9D9-F9CAF29C8ADE}"/>
                </a:ext>
              </a:extLst>
            </p:cNvPr>
            <p:cNvSpPr/>
            <p:nvPr/>
          </p:nvSpPr>
          <p:spPr>
            <a:xfrm>
              <a:off x="2291955" y="1786552"/>
              <a:ext cx="3554025" cy="1835050"/>
            </a:xfrm>
            <a:custGeom>
              <a:avLst/>
              <a:gdLst/>
              <a:ahLst/>
              <a:cxnLst/>
              <a:rect l="l" t="t" r="r" b="b"/>
              <a:pathLst>
                <a:path w="142161" h="73402" extrusionOk="0">
                  <a:moveTo>
                    <a:pt x="0" y="12918"/>
                  </a:moveTo>
                  <a:lnTo>
                    <a:pt x="47387" y="7443"/>
                  </a:lnTo>
                  <a:lnTo>
                    <a:pt x="55959" y="15539"/>
                  </a:lnTo>
                  <a:lnTo>
                    <a:pt x="60960" y="41495"/>
                  </a:lnTo>
                  <a:lnTo>
                    <a:pt x="71806" y="41461"/>
                  </a:lnTo>
                  <a:lnTo>
                    <a:pt x="75247" y="51496"/>
                  </a:lnTo>
                  <a:lnTo>
                    <a:pt x="82391" y="56974"/>
                  </a:lnTo>
                  <a:lnTo>
                    <a:pt x="90963" y="54829"/>
                  </a:lnTo>
                  <a:lnTo>
                    <a:pt x="91678" y="47686"/>
                  </a:lnTo>
                  <a:lnTo>
                    <a:pt x="90248" y="40780"/>
                  </a:lnTo>
                  <a:lnTo>
                    <a:pt x="89535" y="35779"/>
                  </a:lnTo>
                  <a:lnTo>
                    <a:pt x="98107" y="32207"/>
                  </a:lnTo>
                  <a:lnTo>
                    <a:pt x="96441" y="40303"/>
                  </a:lnTo>
                  <a:lnTo>
                    <a:pt x="107870" y="44827"/>
                  </a:lnTo>
                  <a:lnTo>
                    <a:pt x="116206" y="37446"/>
                  </a:lnTo>
                  <a:lnTo>
                    <a:pt x="116681" y="27683"/>
                  </a:lnTo>
                  <a:lnTo>
                    <a:pt x="110728" y="15539"/>
                  </a:lnTo>
                  <a:lnTo>
                    <a:pt x="114018" y="0"/>
                  </a:lnTo>
                  <a:lnTo>
                    <a:pt x="122635" y="298"/>
                  </a:lnTo>
                  <a:lnTo>
                    <a:pt x="124891" y="5569"/>
                  </a:lnTo>
                  <a:lnTo>
                    <a:pt x="142161" y="3633"/>
                  </a:lnTo>
                  <a:lnTo>
                    <a:pt x="141208" y="73402"/>
                  </a:lnTo>
                  <a:lnTo>
                    <a:pt x="0" y="73402"/>
                  </a:lnTo>
                  <a:close/>
                </a:path>
              </a:pathLst>
            </a:custGeom>
            <a:solidFill>
              <a:srgbClr val="6AA84F"/>
            </a:solidFill>
            <a:ln w="38100" cap="flat" cmpd="sng">
              <a:solidFill>
                <a:srgbClr val="6AA84F"/>
              </a:solidFill>
              <a:prstDash val="solid"/>
              <a:round/>
              <a:headEnd type="none" w="med" len="med"/>
              <a:tailEnd type="none" w="med" len="med"/>
            </a:ln>
          </p:spPr>
        </p:sp>
        <p:sp>
          <p:nvSpPr>
            <p:cNvPr id="43" name="Google Shape;188;p16">
              <a:extLst>
                <a:ext uri="{FF2B5EF4-FFF2-40B4-BE49-F238E27FC236}">
                  <a16:creationId xmlns:a16="http://schemas.microsoft.com/office/drawing/2014/main" id="{410BE4B3-C3C8-5D47-8C29-884C6968F1A8}"/>
                </a:ext>
              </a:extLst>
            </p:cNvPr>
            <p:cNvSpPr/>
            <p:nvPr/>
          </p:nvSpPr>
          <p:spPr>
            <a:xfrm>
              <a:off x="2285997" y="781997"/>
              <a:ext cx="3548025" cy="1279900"/>
            </a:xfrm>
            <a:custGeom>
              <a:avLst/>
              <a:gdLst/>
              <a:ahLst/>
              <a:cxnLst/>
              <a:rect l="l" t="t" r="r" b="b"/>
              <a:pathLst>
                <a:path w="141921" h="51196" extrusionOk="0">
                  <a:moveTo>
                    <a:pt x="42625" y="46672"/>
                  </a:moveTo>
                  <a:lnTo>
                    <a:pt x="0" y="51196"/>
                  </a:lnTo>
                  <a:lnTo>
                    <a:pt x="238" y="29528"/>
                  </a:lnTo>
                  <a:lnTo>
                    <a:pt x="32623" y="25955"/>
                  </a:lnTo>
                  <a:lnTo>
                    <a:pt x="45824" y="20998"/>
                  </a:lnTo>
                  <a:lnTo>
                    <a:pt x="60960" y="23097"/>
                  </a:lnTo>
                  <a:lnTo>
                    <a:pt x="71676" y="19765"/>
                  </a:lnTo>
                  <a:lnTo>
                    <a:pt x="114776" y="7859"/>
                  </a:lnTo>
                  <a:lnTo>
                    <a:pt x="127874" y="6667"/>
                  </a:lnTo>
                  <a:lnTo>
                    <a:pt x="134064" y="4761"/>
                  </a:lnTo>
                  <a:lnTo>
                    <a:pt x="141921" y="0"/>
                  </a:lnTo>
                  <a:lnTo>
                    <a:pt x="141208" y="42386"/>
                  </a:lnTo>
                  <a:lnTo>
                    <a:pt x="125731" y="42386"/>
                  </a:lnTo>
                  <a:lnTo>
                    <a:pt x="124778" y="39528"/>
                  </a:lnTo>
                  <a:lnTo>
                    <a:pt x="114896" y="38325"/>
                  </a:lnTo>
                  <a:lnTo>
                    <a:pt x="115014" y="22860"/>
                  </a:lnTo>
                  <a:lnTo>
                    <a:pt x="107155" y="19765"/>
                  </a:lnTo>
                  <a:lnTo>
                    <a:pt x="97869" y="28813"/>
                  </a:lnTo>
                  <a:lnTo>
                    <a:pt x="84296" y="29289"/>
                  </a:lnTo>
                  <a:lnTo>
                    <a:pt x="74294" y="22144"/>
                  </a:lnTo>
                  <a:lnTo>
                    <a:pt x="71200" y="21432"/>
                  </a:lnTo>
                  <a:lnTo>
                    <a:pt x="66929" y="26567"/>
                  </a:lnTo>
                  <a:lnTo>
                    <a:pt x="69293" y="39766"/>
                  </a:lnTo>
                  <a:lnTo>
                    <a:pt x="65722" y="40480"/>
                  </a:lnTo>
                  <a:lnTo>
                    <a:pt x="30003" y="30480"/>
                  </a:lnTo>
                  <a:lnTo>
                    <a:pt x="7859" y="31670"/>
                  </a:lnTo>
                  <a:lnTo>
                    <a:pt x="1666" y="38101"/>
                  </a:lnTo>
                  <a:lnTo>
                    <a:pt x="10955" y="41195"/>
                  </a:lnTo>
                  <a:lnTo>
                    <a:pt x="20002" y="40719"/>
                  </a:lnTo>
                  <a:close/>
                </a:path>
              </a:pathLst>
            </a:custGeom>
            <a:solidFill>
              <a:srgbClr val="C27BA0"/>
            </a:solidFill>
            <a:ln w="38100" cap="flat" cmpd="sng">
              <a:solidFill>
                <a:srgbClr val="C27BA0"/>
              </a:solidFill>
              <a:prstDash val="solid"/>
              <a:round/>
              <a:headEnd type="none" w="med" len="med"/>
              <a:tailEnd type="none" w="med" len="med"/>
            </a:ln>
          </p:spPr>
        </p:sp>
        <p:sp>
          <p:nvSpPr>
            <p:cNvPr id="44" name="Google Shape;189;p16">
              <a:extLst>
                <a:ext uri="{FF2B5EF4-FFF2-40B4-BE49-F238E27FC236}">
                  <a16:creationId xmlns:a16="http://schemas.microsoft.com/office/drawing/2014/main" id="{08820885-229A-BF4B-B9CE-849F2DD22A04}"/>
                </a:ext>
              </a:extLst>
            </p:cNvPr>
            <p:cNvSpPr/>
            <p:nvPr/>
          </p:nvSpPr>
          <p:spPr>
            <a:xfrm>
              <a:off x="2297900" y="716500"/>
              <a:ext cx="3518300" cy="773900"/>
            </a:xfrm>
            <a:custGeom>
              <a:avLst/>
              <a:gdLst/>
              <a:ahLst/>
              <a:cxnLst/>
              <a:rect l="l" t="t" r="r" b="b"/>
              <a:pathLst>
                <a:path w="140732" h="30956" extrusionOk="0">
                  <a:moveTo>
                    <a:pt x="0" y="30956"/>
                  </a:moveTo>
                  <a:lnTo>
                    <a:pt x="0" y="0"/>
                  </a:lnTo>
                  <a:lnTo>
                    <a:pt x="140732" y="476"/>
                  </a:lnTo>
                  <a:lnTo>
                    <a:pt x="130731" y="6668"/>
                  </a:lnTo>
                  <a:lnTo>
                    <a:pt x="111919" y="8811"/>
                  </a:lnTo>
                  <a:lnTo>
                    <a:pt x="58103" y="24051"/>
                  </a:lnTo>
                  <a:lnTo>
                    <a:pt x="45244" y="21431"/>
                  </a:lnTo>
                  <a:lnTo>
                    <a:pt x="30956" y="27146"/>
                  </a:lnTo>
                  <a:close/>
                </a:path>
              </a:pathLst>
            </a:custGeom>
            <a:solidFill>
              <a:srgbClr val="4A86E8"/>
            </a:solidFill>
            <a:ln w="28575" cap="flat" cmpd="sng">
              <a:solidFill>
                <a:srgbClr val="4A86E8"/>
              </a:solidFill>
              <a:prstDash val="solid"/>
              <a:round/>
              <a:headEnd type="none" w="med" len="med"/>
              <a:tailEnd type="none" w="med" len="med"/>
            </a:ln>
          </p:spPr>
        </p:sp>
      </p:grpSp>
      <p:pic>
        <p:nvPicPr>
          <p:cNvPr id="47" name="Google Shape;190;p16">
            <a:extLst>
              <a:ext uri="{FF2B5EF4-FFF2-40B4-BE49-F238E27FC236}">
                <a16:creationId xmlns:a16="http://schemas.microsoft.com/office/drawing/2014/main" id="{9DAC9F2E-1038-924A-92B4-8A6FDD05C022}"/>
              </a:ext>
            </a:extLst>
          </p:cNvPr>
          <p:cNvPicPr preferRelativeResize="0"/>
          <p:nvPr/>
        </p:nvPicPr>
        <p:blipFill rotWithShape="1">
          <a:blip r:embed="rId5">
            <a:alphaModFix/>
          </a:blip>
          <a:srcRect l="9279" r="25734"/>
          <a:stretch/>
        </p:blipFill>
        <p:spPr>
          <a:xfrm>
            <a:off x="4067601" y="1632647"/>
            <a:ext cx="2093154" cy="1811827"/>
          </a:xfrm>
          <a:prstGeom prst="rect">
            <a:avLst/>
          </a:prstGeom>
          <a:noFill/>
          <a:ln>
            <a:noFill/>
          </a:ln>
        </p:spPr>
      </p:pic>
      <p:sp>
        <p:nvSpPr>
          <p:cNvPr id="48" name="Google Shape;191;p16">
            <a:extLst>
              <a:ext uri="{FF2B5EF4-FFF2-40B4-BE49-F238E27FC236}">
                <a16:creationId xmlns:a16="http://schemas.microsoft.com/office/drawing/2014/main" id="{B0AA32D6-BDC2-824B-959C-F910C081E176}"/>
              </a:ext>
            </a:extLst>
          </p:cNvPr>
          <p:cNvSpPr txBox="1"/>
          <p:nvPr/>
        </p:nvSpPr>
        <p:spPr>
          <a:xfrm>
            <a:off x="5391443" y="4993058"/>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Grass</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Google Shape;192;p16">
            <a:extLst>
              <a:ext uri="{FF2B5EF4-FFF2-40B4-BE49-F238E27FC236}">
                <a16:creationId xmlns:a16="http://schemas.microsoft.com/office/drawing/2014/main" id="{65647D27-9D77-E44F-97B2-ACBE6AA055AF}"/>
              </a:ext>
            </a:extLst>
          </p:cNvPr>
          <p:cNvSpPr txBox="1"/>
          <p:nvPr/>
        </p:nvSpPr>
        <p:spPr>
          <a:xfrm>
            <a:off x="4987423" y="4301288"/>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Cat</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Google Shape;193;p16">
            <a:extLst>
              <a:ext uri="{FF2B5EF4-FFF2-40B4-BE49-F238E27FC236}">
                <a16:creationId xmlns:a16="http://schemas.microsoft.com/office/drawing/2014/main" id="{FDC087FA-4A5F-F94A-A671-55DFE8ED630D}"/>
              </a:ext>
            </a:extLst>
          </p:cNvPr>
          <p:cNvSpPr txBox="1"/>
          <p:nvPr/>
        </p:nvSpPr>
        <p:spPr>
          <a:xfrm>
            <a:off x="4114376" y="3551809"/>
            <a:ext cx="769300" cy="393497"/>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Sky</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194;p16">
            <a:extLst>
              <a:ext uri="{FF2B5EF4-FFF2-40B4-BE49-F238E27FC236}">
                <a16:creationId xmlns:a16="http://schemas.microsoft.com/office/drawing/2014/main" id="{D0806190-DDB0-724D-91D9-6736F9BC4B61}"/>
              </a:ext>
            </a:extLst>
          </p:cNvPr>
          <p:cNvSpPr txBox="1"/>
          <p:nvPr/>
        </p:nvSpPr>
        <p:spPr>
          <a:xfrm rot="2700000">
            <a:off x="5537686" y="3782802"/>
            <a:ext cx="769415" cy="39361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Trees</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136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5BDEF-124F-7F4D-971D-8053FBB90B28}"/>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65</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3" name="Google Shape;171;p16">
            <a:extLst>
              <a:ext uri="{FF2B5EF4-FFF2-40B4-BE49-F238E27FC236}">
                <a16:creationId xmlns:a16="http://schemas.microsoft.com/office/drawing/2014/main" id="{178F828B-2C01-5442-8651-8F75E8014041}"/>
              </a:ext>
            </a:extLst>
          </p:cNvPr>
          <p:cNvPicPr preferRelativeResize="0"/>
          <p:nvPr/>
        </p:nvPicPr>
        <p:blipFill>
          <a:blip r:embed="rId2">
            <a:alphaModFix/>
          </a:blip>
          <a:stretch>
            <a:fillRect/>
          </a:stretch>
        </p:blipFill>
        <p:spPr>
          <a:xfrm>
            <a:off x="352074" y="2734661"/>
            <a:ext cx="4154305" cy="2768470"/>
          </a:xfrm>
          <a:prstGeom prst="rect">
            <a:avLst/>
          </a:prstGeom>
          <a:noFill/>
          <a:ln>
            <a:noFill/>
          </a:ln>
        </p:spPr>
      </p:pic>
      <p:grpSp>
        <p:nvGrpSpPr>
          <p:cNvPr id="14" name="Group 13">
            <a:extLst>
              <a:ext uri="{FF2B5EF4-FFF2-40B4-BE49-F238E27FC236}">
                <a16:creationId xmlns:a16="http://schemas.microsoft.com/office/drawing/2014/main" id="{4B0C9BCB-C2D0-0642-911A-FD8F87E3FF24}"/>
              </a:ext>
            </a:extLst>
          </p:cNvPr>
          <p:cNvGrpSpPr/>
          <p:nvPr/>
        </p:nvGrpSpPr>
        <p:grpSpPr>
          <a:xfrm>
            <a:off x="4939578" y="2666795"/>
            <a:ext cx="3945941" cy="2847334"/>
            <a:chOff x="8298993" y="3536630"/>
            <a:chExt cx="3467972" cy="2502438"/>
          </a:xfrm>
        </p:grpSpPr>
        <p:grpSp>
          <p:nvGrpSpPr>
            <p:cNvPr id="4" name="Google Shape;172;p16">
              <a:extLst>
                <a:ext uri="{FF2B5EF4-FFF2-40B4-BE49-F238E27FC236}">
                  <a16:creationId xmlns:a16="http://schemas.microsoft.com/office/drawing/2014/main" id="{72C51DB1-14E3-0B40-ACB0-939331F3547B}"/>
                </a:ext>
              </a:extLst>
            </p:cNvPr>
            <p:cNvGrpSpPr/>
            <p:nvPr/>
          </p:nvGrpSpPr>
          <p:grpSpPr>
            <a:xfrm>
              <a:off x="8473660" y="3592741"/>
              <a:ext cx="3293301" cy="2446327"/>
              <a:chOff x="3688175" y="943350"/>
              <a:chExt cx="5279100" cy="3521825"/>
            </a:xfrm>
          </p:grpSpPr>
          <p:sp>
            <p:nvSpPr>
              <p:cNvPr id="5" name="Google Shape;173;p16">
                <a:extLst>
                  <a:ext uri="{FF2B5EF4-FFF2-40B4-BE49-F238E27FC236}">
                    <a16:creationId xmlns:a16="http://schemas.microsoft.com/office/drawing/2014/main" id="{9DCC5EF8-99A0-3F4D-89C4-A8D9F39FAD9F}"/>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Google Shape;174;p16">
                <a:extLst>
                  <a:ext uri="{FF2B5EF4-FFF2-40B4-BE49-F238E27FC236}">
                    <a16:creationId xmlns:a16="http://schemas.microsoft.com/office/drawing/2014/main" id="{5538BFB9-D031-A242-BFDA-93B035723E9F}"/>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7" name="Google Shape;175;p16">
                <a:extLst>
                  <a:ext uri="{FF2B5EF4-FFF2-40B4-BE49-F238E27FC236}">
                    <a16:creationId xmlns:a16="http://schemas.microsoft.com/office/drawing/2014/main" id="{FE3F166D-E181-764A-ABEB-40376ED0CB1C}"/>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8" name="Google Shape;176;p16">
                <a:extLst>
                  <a:ext uri="{FF2B5EF4-FFF2-40B4-BE49-F238E27FC236}">
                    <a16:creationId xmlns:a16="http://schemas.microsoft.com/office/drawing/2014/main" id="{95BE7AAD-5B0B-2B48-91DE-ED009BC2E6F5}"/>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9" name="Google Shape;177;p16">
              <a:extLst>
                <a:ext uri="{FF2B5EF4-FFF2-40B4-BE49-F238E27FC236}">
                  <a16:creationId xmlns:a16="http://schemas.microsoft.com/office/drawing/2014/main" id="{487FA12A-2E35-7C4D-8DE0-6715BDCBF9DA}"/>
                </a:ext>
              </a:extLst>
            </p:cNvPr>
            <p:cNvSpPr txBox="1"/>
            <p:nvPr/>
          </p:nvSpPr>
          <p:spPr>
            <a:xfrm>
              <a:off x="9547308" y="4520302"/>
              <a:ext cx="897457" cy="524663"/>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dirty="0">
                  <a:ln>
                    <a:noFill/>
                  </a:ln>
                  <a:solidFill>
                    <a:prstClr val="black"/>
                  </a:solidFill>
                  <a:effectLst/>
                  <a:uLnTx/>
                  <a:uFillTx/>
                  <a:latin typeface="Calibri" panose="020F0502020204030204"/>
                  <a:ea typeface="+mn-ea"/>
                  <a:cs typeface="+mn-cs"/>
                </a:rPr>
                <a:t>Cow</a:t>
              </a:r>
              <a:endParaRPr kumimoji="0" sz="1865"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Google Shape;178;p16">
              <a:extLst>
                <a:ext uri="{FF2B5EF4-FFF2-40B4-BE49-F238E27FC236}">
                  <a16:creationId xmlns:a16="http://schemas.microsoft.com/office/drawing/2014/main" id="{E35DB9AD-04D4-704F-A56B-5D077F575816}"/>
                </a:ext>
              </a:extLst>
            </p:cNvPr>
            <p:cNvSpPr txBox="1"/>
            <p:nvPr/>
          </p:nvSpPr>
          <p:spPr>
            <a:xfrm>
              <a:off x="10741232" y="5370081"/>
              <a:ext cx="1025733" cy="524663"/>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Grass</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Google Shape;179;p16">
              <a:extLst>
                <a:ext uri="{FF2B5EF4-FFF2-40B4-BE49-F238E27FC236}">
                  <a16:creationId xmlns:a16="http://schemas.microsoft.com/office/drawing/2014/main" id="{6517267D-DDA2-3F44-AD3E-2D9E555BFF55}"/>
                </a:ext>
              </a:extLst>
            </p:cNvPr>
            <p:cNvSpPr txBox="1"/>
            <p:nvPr/>
          </p:nvSpPr>
          <p:spPr>
            <a:xfrm>
              <a:off x="10628894" y="3669090"/>
              <a:ext cx="1025733" cy="524663"/>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a:ln>
                    <a:noFill/>
                  </a:ln>
                  <a:solidFill>
                    <a:prstClr val="black"/>
                  </a:solidFill>
                  <a:effectLst/>
                  <a:uLnTx/>
                  <a:uFillTx/>
                  <a:latin typeface="Calibri" panose="020F0502020204030204"/>
                  <a:ea typeface="+mn-ea"/>
                  <a:cs typeface="+mn-cs"/>
                </a:rPr>
                <a:t>Sky</a:t>
              </a:r>
              <a:endParaRPr kumimoji="0" sz="1865"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Google Shape;180;p16">
              <a:extLst>
                <a:ext uri="{FF2B5EF4-FFF2-40B4-BE49-F238E27FC236}">
                  <a16:creationId xmlns:a16="http://schemas.microsoft.com/office/drawing/2014/main" id="{0EEA606A-4DCE-B046-9448-DD6DD56708F2}"/>
                </a:ext>
              </a:extLst>
            </p:cNvPr>
            <p:cNvSpPr txBox="1"/>
            <p:nvPr/>
          </p:nvSpPr>
          <p:spPr>
            <a:xfrm rot="-2700000">
              <a:off x="8298993" y="3536630"/>
              <a:ext cx="1025886" cy="524819"/>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1" i="0" u="none" strike="noStrike" kern="1200" cap="none" spc="0" normalizeH="0" baseline="0" noProof="0" dirty="0">
                  <a:ln>
                    <a:noFill/>
                  </a:ln>
                  <a:solidFill>
                    <a:prstClr val="black"/>
                  </a:solidFill>
                  <a:effectLst/>
                  <a:uLnTx/>
                  <a:uFillTx/>
                  <a:latin typeface="Calibri" panose="020F0502020204030204"/>
                  <a:ea typeface="+mn-ea"/>
                  <a:cs typeface="+mn-cs"/>
                </a:rPr>
                <a:t>Trees</a:t>
              </a:r>
              <a:endParaRPr kumimoji="0" sz="1865"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9CA74B86-9F6D-D049-9C8D-218B896126F1}"/>
              </a:ext>
            </a:extLst>
          </p:cNvPr>
          <p:cNvSpPr/>
          <p:nvPr/>
        </p:nvSpPr>
        <p:spPr>
          <a:xfrm>
            <a:off x="821029" y="2817511"/>
            <a:ext cx="1680693" cy="2682530"/>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3C0A626-2F6E-564B-863E-B2811B28B486}"/>
              </a:ext>
            </a:extLst>
          </p:cNvPr>
          <p:cNvSpPr/>
          <p:nvPr/>
        </p:nvSpPr>
        <p:spPr>
          <a:xfrm>
            <a:off x="2076719" y="3414484"/>
            <a:ext cx="1750442" cy="2082466"/>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124C7E6C-5853-4A49-A342-360426B1A10D}"/>
              </a:ext>
            </a:extLst>
          </p:cNvPr>
          <p:cNvSpPr txBox="1">
            <a:spLocks/>
          </p:cNvSpPr>
          <p:nvPr/>
        </p:nvSpPr>
        <p:spPr>
          <a:xfrm>
            <a:off x="628650" y="1131094"/>
            <a:ext cx="8342356" cy="513268"/>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CN" altLang="en-US" sz="3300" b="0" i="0" u="none" strike="noStrike" kern="1200" cap="none" spc="0" normalizeH="0" baseline="0" noProof="0" dirty="0">
                <a:ln>
                  <a:noFill/>
                </a:ln>
                <a:solidFill>
                  <a:prstClr val="black"/>
                </a:solidFill>
                <a:effectLst/>
                <a:uLnTx/>
                <a:uFillTx/>
                <a:latin typeface="Calibri Light" panose="020F0302020204030204"/>
                <a:ea typeface="+mj-ea"/>
                <a:cs typeface="+mj-cs"/>
              </a:rPr>
              <a:t>计算机视觉任务</a:t>
            </a:r>
            <a:endParaRPr kumimoji="0" lang="en-US"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8" name="TextBox 17">
            <a:extLst>
              <a:ext uri="{FF2B5EF4-FFF2-40B4-BE49-F238E27FC236}">
                <a16:creationId xmlns:a16="http://schemas.microsoft.com/office/drawing/2014/main" id="{D5B2CA64-8DBC-3F40-ACF2-9EF39838F515}"/>
              </a:ext>
            </a:extLst>
          </p:cNvPr>
          <p:cNvSpPr txBox="1"/>
          <p:nvPr/>
        </p:nvSpPr>
        <p:spPr>
          <a:xfrm>
            <a:off x="424570" y="1669992"/>
            <a:ext cx="4154304" cy="106182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Calibri" panose="020F0502020204030204"/>
                <a:ea typeface="+mn-ea"/>
                <a:cs typeface="+mn-cs"/>
              </a:rPr>
              <a:t>目标检测</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检测各个目标实例</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zh-CN" altLang="en-US" sz="2100" dirty="0">
                <a:solidFill>
                  <a:prstClr val="black"/>
                </a:solidFill>
                <a:latin typeface="Calibri" panose="020F0502020204030204"/>
              </a:rPr>
              <a:t>但</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仅仅检测出边框</a:t>
            </a: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仅仅事件</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D856C63F-E76C-4347-A370-CEE8B38D04F1}"/>
              </a:ext>
            </a:extLst>
          </p:cNvPr>
          <p:cNvSpPr txBox="1"/>
          <p:nvPr/>
        </p:nvSpPr>
        <p:spPr>
          <a:xfrm>
            <a:off x="4946871" y="1667046"/>
            <a:ext cx="4154304" cy="106182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Calibri" panose="020F0502020204030204"/>
                <a:ea typeface="+mn-ea"/>
                <a:cs typeface="+mn-cs"/>
              </a:rPr>
              <a:t>语义分割</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给出每个像素的类别</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同时确定各个实例和类别的连通区域</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既有事件也有东西</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608457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66</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sp>
        <p:nvSpPr>
          <p:cNvPr id="4" name="Title 1"/>
          <p:cNvSpPr>
            <a:spLocks noGrp="1"/>
          </p:cNvSpPr>
          <p:nvPr>
            <p:ph type="title"/>
          </p:nvPr>
        </p:nvSpPr>
        <p:spPr>
          <a:xfrm>
            <a:off x="628650" y="1131094"/>
            <a:ext cx="7886700" cy="513268"/>
          </a:xfrm>
        </p:spPr>
        <p:txBody>
          <a:bodyPr>
            <a:normAutofit fontScale="90000"/>
          </a:bodyPr>
          <a:lstStyle/>
          <a:p>
            <a:r>
              <a:rPr lang="zh-CN" altLang="en-US" dirty="0"/>
              <a:t>计算机视觉任务</a:t>
            </a:r>
            <a:r>
              <a:rPr lang="en-US" dirty="0"/>
              <a:t>: </a:t>
            </a:r>
            <a:r>
              <a:rPr lang="zh-CN" altLang="en-US" dirty="0"/>
              <a:t>实例分割</a:t>
            </a:r>
            <a:endParaRPr lang="en-US" dirty="0"/>
          </a:p>
        </p:txBody>
      </p:sp>
      <p:pic>
        <p:nvPicPr>
          <p:cNvPr id="5" name="Google Shape;100;p14"/>
          <p:cNvPicPr preferRelativeResize="0"/>
          <p:nvPr/>
        </p:nvPicPr>
        <p:blipFill rotWithShape="1">
          <a:blip r:embed="rId2">
            <a:alphaModFix/>
          </a:blip>
          <a:srcRect l="9279" r="25734"/>
          <a:stretch/>
        </p:blipFill>
        <p:spPr>
          <a:xfrm>
            <a:off x="69348" y="2558517"/>
            <a:ext cx="2093154" cy="1811827"/>
          </a:xfrm>
          <a:prstGeom prst="rect">
            <a:avLst/>
          </a:prstGeom>
          <a:noFill/>
          <a:ln>
            <a:noFill/>
          </a:ln>
        </p:spPr>
      </p:pic>
      <p:sp>
        <p:nvSpPr>
          <p:cNvPr id="6" name="Google Shape;101;p14"/>
          <p:cNvSpPr txBox="1"/>
          <p:nvPr/>
        </p:nvSpPr>
        <p:spPr>
          <a:xfrm>
            <a:off x="120110" y="1689853"/>
            <a:ext cx="2006777"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t>Classification </a:t>
            </a:r>
            <a:endParaRPr kumimoji="0"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Google Shape;102;p14"/>
          <p:cNvSpPr txBox="1"/>
          <p:nvPr/>
        </p:nvSpPr>
        <p:spPr>
          <a:xfrm>
            <a:off x="2313464" y="1689853"/>
            <a:ext cx="2141142"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t>Semantic</a:t>
            </a:r>
            <a:b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t>Segmentation</a:t>
            </a:r>
            <a:endParaRPr kumimoji="0" sz="20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8" name="Google Shape;103;p14"/>
          <p:cNvSpPr txBox="1"/>
          <p:nvPr/>
        </p:nvSpPr>
        <p:spPr>
          <a:xfrm>
            <a:off x="4561203" y="1748263"/>
            <a:ext cx="2226920"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t>Object </a:t>
            </a:r>
            <a:b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br>
            <a:r>
              <a:rPr kumimoji="0" lang="en" sz="2000" b="1" i="0" u="none" strike="noStrike" kern="1200" cap="none" spc="0" normalizeH="0" baseline="0" noProof="0">
                <a:ln>
                  <a:noFill/>
                </a:ln>
                <a:solidFill>
                  <a:prstClr val="black"/>
                </a:solidFill>
                <a:effectLst/>
                <a:uLnTx/>
                <a:uFillTx/>
                <a:latin typeface="Calibri" panose="020F0502020204030204"/>
                <a:ea typeface="+mn-ea"/>
                <a:cs typeface="+mn-cs"/>
              </a:rPr>
              <a:t>Detection</a:t>
            </a:r>
            <a:endParaRPr kumimoji="0" sz="20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9" name="Google Shape;104;p14"/>
          <p:cNvSpPr txBox="1"/>
          <p:nvPr/>
        </p:nvSpPr>
        <p:spPr>
          <a:xfrm>
            <a:off x="6806743" y="1669934"/>
            <a:ext cx="2226920" cy="852378"/>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 sz="2000" b="1" i="0" u="none" strike="noStrike" kern="1200" cap="none" spc="0" normalizeH="0" baseline="0" noProof="0" dirty="0">
                <a:ln>
                  <a:noFill/>
                </a:ln>
                <a:solidFill>
                  <a:prstClr val="black"/>
                </a:solidFill>
                <a:effectLst/>
                <a:uLnTx/>
                <a:uFillTx/>
                <a:latin typeface="Calibri" panose="020F0502020204030204"/>
                <a:ea typeface="+mn-ea"/>
                <a:cs typeface="+mn-cs"/>
              </a:rPr>
              <a:t>实例</a:t>
            </a:r>
            <a:r>
              <a:rPr kumimoji="0" lang="zh-CN" altLang="en-US" sz="2000" b="1" i="0" u="none" strike="noStrike" kern="1200" cap="none" spc="0" normalizeH="0" baseline="0" noProof="0" dirty="0">
                <a:ln>
                  <a:noFill/>
                </a:ln>
                <a:solidFill>
                  <a:prstClr val="black"/>
                </a:solidFill>
                <a:effectLst/>
                <a:uLnTx/>
                <a:uFillTx/>
                <a:latin typeface="Calibri" panose="020F0502020204030204"/>
                <a:ea typeface="+mn-ea"/>
                <a:cs typeface="+mn-cs"/>
              </a:rPr>
              <a:t>分割</a:t>
            </a:r>
            <a:endParaRPr kumimoji="0"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Google Shape;105;p14"/>
          <p:cNvSpPr txBox="1"/>
          <p:nvPr/>
        </p:nvSpPr>
        <p:spPr>
          <a:xfrm>
            <a:off x="70323" y="4386627"/>
            <a:ext cx="2106351" cy="36050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1799" b="1" i="0" u="none" strike="noStrike" kern="1200" cap="none" spc="0" normalizeH="0" baseline="0" noProof="0">
                <a:ln>
                  <a:noFill/>
                </a:ln>
                <a:solidFill>
                  <a:prstClr val="black"/>
                </a:solidFill>
                <a:effectLst/>
                <a:uLnTx/>
                <a:uFillTx/>
                <a:latin typeface="Calibri" panose="020F0502020204030204"/>
                <a:ea typeface="+mn-ea"/>
                <a:cs typeface="+mn-cs"/>
              </a:rPr>
              <a:t>CAT</a:t>
            </a:r>
            <a:endParaRPr kumimoji="0" sz="1799"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Google Shape;106;p14"/>
          <p:cNvPicPr preferRelativeResize="0"/>
          <p:nvPr/>
        </p:nvPicPr>
        <p:blipFill>
          <a:blip r:embed="rId3">
            <a:alphaModFix/>
          </a:blip>
          <a:stretch>
            <a:fillRect/>
          </a:stretch>
        </p:blipFill>
        <p:spPr>
          <a:xfrm>
            <a:off x="4637759" y="2600641"/>
            <a:ext cx="2093155" cy="1798032"/>
          </a:xfrm>
          <a:prstGeom prst="rect">
            <a:avLst/>
          </a:prstGeom>
          <a:noFill/>
          <a:ln>
            <a:noFill/>
          </a:ln>
        </p:spPr>
      </p:pic>
      <p:grpSp>
        <p:nvGrpSpPr>
          <p:cNvPr id="12" name="Google Shape;107;p14"/>
          <p:cNvGrpSpPr/>
          <p:nvPr/>
        </p:nvGrpSpPr>
        <p:grpSpPr>
          <a:xfrm>
            <a:off x="6916814" y="2600643"/>
            <a:ext cx="2106327" cy="1811827"/>
            <a:chOff x="6917425" y="1743175"/>
            <a:chExt cx="2106876" cy="1812299"/>
          </a:xfrm>
        </p:grpSpPr>
        <p:pic>
          <p:nvPicPr>
            <p:cNvPr id="13" name="Google Shape;108;p14"/>
            <p:cNvPicPr preferRelativeResize="0"/>
            <p:nvPr/>
          </p:nvPicPr>
          <p:blipFill>
            <a:blip r:embed="rId4">
              <a:alphaModFix/>
            </a:blip>
            <a:stretch>
              <a:fillRect/>
            </a:stretch>
          </p:blipFill>
          <p:spPr>
            <a:xfrm>
              <a:off x="6917425" y="1743175"/>
              <a:ext cx="2106876" cy="1812299"/>
            </a:xfrm>
            <a:prstGeom prst="rect">
              <a:avLst/>
            </a:prstGeom>
            <a:noFill/>
            <a:ln w="9525" cap="flat" cmpd="sng">
              <a:solidFill>
                <a:schemeClr val="lt1"/>
              </a:solidFill>
              <a:prstDash val="solid"/>
              <a:round/>
              <a:headEnd type="none" w="sm" len="sm"/>
              <a:tailEnd type="none" w="sm" len="sm"/>
            </a:ln>
          </p:spPr>
        </p:pic>
        <p:sp>
          <p:nvSpPr>
            <p:cNvPr id="14" name="Google Shape;109;p14"/>
            <p:cNvSpPr/>
            <p:nvPr/>
          </p:nvSpPr>
          <p:spPr>
            <a:xfrm>
              <a:off x="7327080" y="2501842"/>
              <a:ext cx="705915" cy="1053130"/>
            </a:xfrm>
            <a:custGeom>
              <a:avLst/>
              <a:gdLst/>
              <a:ahLst/>
              <a:cxnLst/>
              <a:rect l="l" t="t" r="r" b="b"/>
              <a:pathLst>
                <a:path w="91916" h="119538" extrusionOk="0">
                  <a:moveTo>
                    <a:pt x="26194" y="15716"/>
                  </a:moveTo>
                  <a:lnTo>
                    <a:pt x="20003" y="34766"/>
                  </a:lnTo>
                  <a:lnTo>
                    <a:pt x="30004" y="44291"/>
                  </a:lnTo>
                  <a:lnTo>
                    <a:pt x="23575" y="57626"/>
                  </a:lnTo>
                  <a:lnTo>
                    <a:pt x="8096" y="43577"/>
                  </a:lnTo>
                  <a:lnTo>
                    <a:pt x="953" y="45005"/>
                  </a:lnTo>
                  <a:lnTo>
                    <a:pt x="0" y="65008"/>
                  </a:lnTo>
                  <a:lnTo>
                    <a:pt x="14050" y="71437"/>
                  </a:lnTo>
                  <a:lnTo>
                    <a:pt x="27146" y="69770"/>
                  </a:lnTo>
                  <a:lnTo>
                    <a:pt x="22622" y="87868"/>
                  </a:lnTo>
                  <a:lnTo>
                    <a:pt x="26432" y="108108"/>
                  </a:lnTo>
                  <a:lnTo>
                    <a:pt x="21670" y="119538"/>
                  </a:lnTo>
                  <a:lnTo>
                    <a:pt x="44291" y="119300"/>
                  </a:lnTo>
                  <a:lnTo>
                    <a:pt x="39291" y="98822"/>
                  </a:lnTo>
                  <a:lnTo>
                    <a:pt x="46673" y="92630"/>
                  </a:lnTo>
                  <a:lnTo>
                    <a:pt x="60722" y="91916"/>
                  </a:lnTo>
                  <a:lnTo>
                    <a:pt x="64532" y="99060"/>
                  </a:lnTo>
                  <a:lnTo>
                    <a:pt x="52388" y="118110"/>
                  </a:lnTo>
                  <a:lnTo>
                    <a:pt x="73105" y="118586"/>
                  </a:lnTo>
                  <a:lnTo>
                    <a:pt x="85963" y="90487"/>
                  </a:lnTo>
                  <a:lnTo>
                    <a:pt x="81915" y="78343"/>
                  </a:lnTo>
                  <a:lnTo>
                    <a:pt x="91916" y="67389"/>
                  </a:lnTo>
                  <a:lnTo>
                    <a:pt x="87392" y="59769"/>
                  </a:lnTo>
                  <a:lnTo>
                    <a:pt x="85963" y="40481"/>
                  </a:lnTo>
                  <a:lnTo>
                    <a:pt x="83106" y="38100"/>
                  </a:lnTo>
                  <a:lnTo>
                    <a:pt x="86201" y="29527"/>
                  </a:lnTo>
                  <a:lnTo>
                    <a:pt x="79772" y="23812"/>
                  </a:lnTo>
                  <a:lnTo>
                    <a:pt x="77629" y="16907"/>
                  </a:lnTo>
                  <a:lnTo>
                    <a:pt x="78820" y="7382"/>
                  </a:lnTo>
                  <a:lnTo>
                    <a:pt x="70961" y="2143"/>
                  </a:lnTo>
                  <a:lnTo>
                    <a:pt x="65485" y="6191"/>
                  </a:lnTo>
                  <a:lnTo>
                    <a:pt x="55245" y="0"/>
                  </a:lnTo>
                  <a:lnTo>
                    <a:pt x="42148" y="1428"/>
                  </a:lnTo>
                  <a:lnTo>
                    <a:pt x="38338" y="4286"/>
                  </a:lnTo>
                  <a:lnTo>
                    <a:pt x="26194" y="2619"/>
                  </a:lnTo>
                  <a:lnTo>
                    <a:pt x="22860" y="10715"/>
                  </a:lnTo>
                  <a:close/>
                </a:path>
              </a:pathLst>
            </a:custGeom>
            <a:solidFill>
              <a:srgbClr val="FF0000"/>
            </a:solidFill>
            <a:ln w="28575" cap="flat" cmpd="sng">
              <a:solidFill>
                <a:srgbClr val="FF0000"/>
              </a:solidFill>
              <a:prstDash val="solid"/>
              <a:round/>
              <a:headEnd type="none" w="med" len="med"/>
              <a:tailEnd type="none" w="med" len="med"/>
            </a:ln>
          </p:spPr>
        </p:sp>
        <p:sp>
          <p:nvSpPr>
            <p:cNvPr id="15" name="Google Shape;110;p14"/>
            <p:cNvSpPr/>
            <p:nvPr/>
          </p:nvSpPr>
          <p:spPr>
            <a:xfrm>
              <a:off x="7975570" y="2631128"/>
              <a:ext cx="372409" cy="819776"/>
            </a:xfrm>
            <a:custGeom>
              <a:avLst/>
              <a:gdLst/>
              <a:ahLst/>
              <a:cxnLst/>
              <a:rect l="l" t="t" r="r" b="b"/>
              <a:pathLst>
                <a:path w="46435" h="84058" extrusionOk="0">
                  <a:moveTo>
                    <a:pt x="6430" y="41672"/>
                  </a:moveTo>
                  <a:lnTo>
                    <a:pt x="13097" y="5477"/>
                  </a:lnTo>
                  <a:lnTo>
                    <a:pt x="22384" y="0"/>
                  </a:lnTo>
                  <a:lnTo>
                    <a:pt x="35719" y="2620"/>
                  </a:lnTo>
                  <a:lnTo>
                    <a:pt x="39529" y="10240"/>
                  </a:lnTo>
                  <a:lnTo>
                    <a:pt x="46435" y="14526"/>
                  </a:lnTo>
                  <a:lnTo>
                    <a:pt x="45720" y="26432"/>
                  </a:lnTo>
                  <a:lnTo>
                    <a:pt x="45720" y="42148"/>
                  </a:lnTo>
                  <a:lnTo>
                    <a:pt x="39053" y="53340"/>
                  </a:lnTo>
                  <a:lnTo>
                    <a:pt x="39053" y="65961"/>
                  </a:lnTo>
                  <a:lnTo>
                    <a:pt x="33814" y="73105"/>
                  </a:lnTo>
                  <a:lnTo>
                    <a:pt x="37148" y="81677"/>
                  </a:lnTo>
                  <a:lnTo>
                    <a:pt x="25956" y="84058"/>
                  </a:lnTo>
                  <a:lnTo>
                    <a:pt x="18812" y="80248"/>
                  </a:lnTo>
                  <a:lnTo>
                    <a:pt x="27147" y="64532"/>
                  </a:lnTo>
                  <a:lnTo>
                    <a:pt x="14764" y="62627"/>
                  </a:lnTo>
                  <a:lnTo>
                    <a:pt x="11907" y="64294"/>
                  </a:lnTo>
                  <a:lnTo>
                    <a:pt x="12859" y="75962"/>
                  </a:lnTo>
                  <a:lnTo>
                    <a:pt x="0" y="77629"/>
                  </a:lnTo>
                  <a:lnTo>
                    <a:pt x="4763" y="65247"/>
                  </a:lnTo>
                  <a:lnTo>
                    <a:pt x="3810" y="59770"/>
                  </a:lnTo>
                  <a:lnTo>
                    <a:pt x="7144" y="51912"/>
                  </a:lnTo>
                  <a:lnTo>
                    <a:pt x="11192" y="46673"/>
                  </a:lnTo>
                  <a:close/>
                </a:path>
              </a:pathLst>
            </a:custGeom>
            <a:solidFill>
              <a:srgbClr val="00FF00"/>
            </a:solidFill>
            <a:ln w="38100" cap="flat" cmpd="sng">
              <a:solidFill>
                <a:srgbClr val="00FF00"/>
              </a:solidFill>
              <a:prstDash val="solid"/>
              <a:round/>
              <a:headEnd type="none" w="med" len="med"/>
              <a:tailEnd type="none" w="med" len="med"/>
            </a:ln>
          </p:spPr>
        </p:sp>
        <p:sp>
          <p:nvSpPr>
            <p:cNvPr id="16" name="Google Shape;111;p14"/>
            <p:cNvSpPr/>
            <p:nvPr/>
          </p:nvSpPr>
          <p:spPr>
            <a:xfrm>
              <a:off x="8313674" y="2512690"/>
              <a:ext cx="317023" cy="715268"/>
            </a:xfrm>
            <a:custGeom>
              <a:avLst/>
              <a:gdLst/>
              <a:ahLst/>
              <a:cxnLst/>
              <a:rect l="l" t="t" r="r" b="b"/>
              <a:pathLst>
                <a:path w="39529" h="73342" extrusionOk="0">
                  <a:moveTo>
                    <a:pt x="4048" y="20955"/>
                  </a:moveTo>
                  <a:lnTo>
                    <a:pt x="10954" y="5953"/>
                  </a:lnTo>
                  <a:lnTo>
                    <a:pt x="10954" y="0"/>
                  </a:lnTo>
                  <a:lnTo>
                    <a:pt x="17145" y="2857"/>
                  </a:lnTo>
                  <a:lnTo>
                    <a:pt x="27146" y="4048"/>
                  </a:lnTo>
                  <a:lnTo>
                    <a:pt x="32385" y="952"/>
                  </a:lnTo>
                  <a:lnTo>
                    <a:pt x="32623" y="8096"/>
                  </a:lnTo>
                  <a:lnTo>
                    <a:pt x="39529" y="28575"/>
                  </a:lnTo>
                  <a:lnTo>
                    <a:pt x="36433" y="45006"/>
                  </a:lnTo>
                  <a:lnTo>
                    <a:pt x="31671" y="60007"/>
                  </a:lnTo>
                  <a:lnTo>
                    <a:pt x="33338" y="70247"/>
                  </a:lnTo>
                  <a:lnTo>
                    <a:pt x="24289" y="73104"/>
                  </a:lnTo>
                  <a:lnTo>
                    <a:pt x="20955" y="72866"/>
                  </a:lnTo>
                  <a:lnTo>
                    <a:pt x="10954" y="73342"/>
                  </a:lnTo>
                  <a:lnTo>
                    <a:pt x="6191" y="71437"/>
                  </a:lnTo>
                  <a:lnTo>
                    <a:pt x="9525" y="67151"/>
                  </a:lnTo>
                  <a:lnTo>
                    <a:pt x="0" y="66675"/>
                  </a:lnTo>
                  <a:lnTo>
                    <a:pt x="4524" y="58341"/>
                  </a:lnTo>
                  <a:lnTo>
                    <a:pt x="8096" y="55959"/>
                  </a:lnTo>
                  <a:close/>
                </a:path>
              </a:pathLst>
            </a:custGeom>
            <a:solidFill>
              <a:srgbClr val="0000FF"/>
            </a:solidFill>
            <a:ln w="28575" cap="flat" cmpd="sng">
              <a:solidFill>
                <a:srgbClr val="0000FF"/>
              </a:solidFill>
              <a:prstDash val="solid"/>
              <a:round/>
              <a:headEnd type="none" w="med" len="med"/>
              <a:tailEnd type="none" w="med" len="med"/>
            </a:ln>
          </p:spPr>
        </p:sp>
      </p:grpSp>
      <p:sp>
        <p:nvSpPr>
          <p:cNvPr id="17" name="Google Shape;112;p14"/>
          <p:cNvSpPr/>
          <p:nvPr/>
        </p:nvSpPr>
        <p:spPr>
          <a:xfrm rot="-5400000">
            <a:off x="6681575" y="2941922"/>
            <a:ext cx="351809" cy="4123326"/>
          </a:xfrm>
          <a:prstGeom prst="leftBrace">
            <a:avLst>
              <a:gd name="adj1" fmla="val 64648"/>
              <a:gd name="adj2" fmla="val 50000"/>
            </a:avLst>
          </a:prstGeom>
          <a:noFill/>
          <a:ln w="19050" cap="flat" cmpd="sng">
            <a:solidFill>
              <a:srgbClr val="666666"/>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Google Shape;113;p14"/>
          <p:cNvSpPr/>
          <p:nvPr/>
        </p:nvSpPr>
        <p:spPr>
          <a:xfrm rot="-5400000">
            <a:off x="933423" y="3965550"/>
            <a:ext cx="351809" cy="2095254"/>
          </a:xfrm>
          <a:prstGeom prst="leftBrace">
            <a:avLst>
              <a:gd name="adj1" fmla="val 64648"/>
              <a:gd name="adj2" fmla="val 50000"/>
            </a:avLst>
          </a:prstGeom>
          <a:noFill/>
          <a:ln w="19050" cap="flat" cmpd="sng">
            <a:solidFill>
              <a:srgbClr val="666666"/>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oogle Shape;114;p14"/>
          <p:cNvSpPr txBox="1"/>
          <p:nvPr/>
        </p:nvSpPr>
        <p:spPr>
          <a:xfrm>
            <a:off x="2400367" y="4310447"/>
            <a:ext cx="2006777" cy="653530"/>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1799" b="1" i="0" u="none" strike="noStrike" kern="1200" cap="none" spc="0" normalizeH="0" baseline="0" noProof="0">
                <a:ln>
                  <a:noFill/>
                </a:ln>
                <a:solidFill>
                  <a:srgbClr val="6AA84F"/>
                </a:solidFill>
                <a:effectLst/>
                <a:uLnTx/>
                <a:uFillTx/>
                <a:latin typeface="Calibri" panose="020F0502020204030204"/>
                <a:ea typeface="+mn-ea"/>
                <a:cs typeface="+mn-cs"/>
              </a:rPr>
              <a:t>GRASS</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F1C232"/>
                </a:solidFill>
                <a:effectLst/>
                <a:uLnTx/>
                <a:uFillTx/>
                <a:latin typeface="Calibri" panose="020F0502020204030204"/>
                <a:ea typeface="+mn-ea"/>
                <a:cs typeface="+mn-cs"/>
              </a:rPr>
              <a:t>CAT</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A64D79"/>
                </a:solidFill>
                <a:effectLst/>
                <a:uLnTx/>
                <a:uFillTx/>
                <a:latin typeface="Calibri" panose="020F0502020204030204"/>
                <a:ea typeface="+mn-ea"/>
                <a:cs typeface="+mn-cs"/>
              </a:rPr>
              <a:t>TREE</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4A86E8"/>
                </a:solidFill>
                <a:effectLst/>
                <a:uLnTx/>
                <a:uFillTx/>
                <a:latin typeface="Calibri" panose="020F0502020204030204"/>
                <a:ea typeface="+mn-ea"/>
                <a:cs typeface="+mn-cs"/>
              </a:rPr>
              <a:t>SKY</a:t>
            </a:r>
            <a:endParaRPr kumimoji="0" sz="1799" b="1" i="0" u="none" strike="noStrike" kern="1200" cap="none" spc="0" normalizeH="0" baseline="0" noProof="0">
              <a:ln>
                <a:noFill/>
              </a:ln>
              <a:solidFill>
                <a:srgbClr val="4A86E8"/>
              </a:solidFill>
              <a:effectLst/>
              <a:uLnTx/>
              <a:uFillTx/>
              <a:latin typeface="Calibri" panose="020F0502020204030204"/>
              <a:ea typeface="+mn-ea"/>
              <a:cs typeface="+mn-cs"/>
            </a:endParaRPr>
          </a:p>
        </p:txBody>
      </p:sp>
      <p:sp>
        <p:nvSpPr>
          <p:cNvPr id="20" name="Google Shape;115;p14"/>
          <p:cNvSpPr txBox="1"/>
          <p:nvPr/>
        </p:nvSpPr>
        <p:spPr>
          <a:xfrm>
            <a:off x="4724137" y="4386627"/>
            <a:ext cx="2006777" cy="36050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1799" b="1" i="0" u="none" strike="noStrike" kern="1200" cap="none" spc="0" normalizeH="0" baseline="0" noProof="0">
                <a:ln>
                  <a:noFill/>
                </a:ln>
                <a:solidFill>
                  <a:srgbClr val="FF0000"/>
                </a:solidFill>
                <a:effectLst/>
                <a:uLnTx/>
                <a:uFillTx/>
                <a:latin typeface="Calibri" panose="020F0502020204030204"/>
                <a:ea typeface="+mn-ea"/>
                <a:cs typeface="+mn-cs"/>
              </a:rPr>
              <a:t>DOG</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6AA84F"/>
                </a:solidFill>
                <a:effectLst/>
                <a:uLnTx/>
                <a:uFillTx/>
                <a:latin typeface="Calibri" panose="020F0502020204030204"/>
                <a:ea typeface="+mn-ea"/>
                <a:cs typeface="+mn-cs"/>
              </a:rPr>
              <a:t>DOG</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4A86E8"/>
                </a:solidFill>
                <a:effectLst/>
                <a:uLnTx/>
                <a:uFillTx/>
                <a:latin typeface="Calibri" panose="020F0502020204030204"/>
                <a:ea typeface="+mn-ea"/>
                <a:cs typeface="+mn-cs"/>
              </a:rPr>
              <a:t>CAT</a:t>
            </a:r>
            <a:endParaRPr kumimoji="0" sz="1799" b="1" i="0" u="none" strike="noStrike" kern="1200" cap="none" spc="0" normalizeH="0" baseline="0" noProof="0">
              <a:ln>
                <a:noFill/>
              </a:ln>
              <a:solidFill>
                <a:srgbClr val="4A86E8"/>
              </a:solidFill>
              <a:effectLst/>
              <a:uLnTx/>
              <a:uFillTx/>
              <a:latin typeface="Calibri" panose="020F0502020204030204"/>
              <a:ea typeface="+mn-ea"/>
              <a:cs typeface="+mn-cs"/>
            </a:endParaRPr>
          </a:p>
        </p:txBody>
      </p:sp>
      <p:sp>
        <p:nvSpPr>
          <p:cNvPr id="21" name="Google Shape;116;p14"/>
          <p:cNvSpPr txBox="1"/>
          <p:nvPr/>
        </p:nvSpPr>
        <p:spPr>
          <a:xfrm>
            <a:off x="7016365" y="4386627"/>
            <a:ext cx="2006777" cy="36050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
                <a:prstClr val="black"/>
              </a:buClr>
              <a:buSzPts val="1100"/>
              <a:buFontTx/>
              <a:buNone/>
              <a:tabLst/>
              <a:defRPr/>
            </a:pPr>
            <a:r>
              <a:rPr kumimoji="0" lang="en" sz="1799" b="1" i="0" u="none" strike="noStrike" kern="1200" cap="none" spc="0" normalizeH="0" baseline="0" noProof="0">
                <a:ln>
                  <a:noFill/>
                </a:ln>
                <a:solidFill>
                  <a:srgbClr val="FF0000"/>
                </a:solidFill>
                <a:effectLst/>
                <a:uLnTx/>
                <a:uFillTx/>
                <a:latin typeface="Calibri" panose="020F0502020204030204"/>
                <a:ea typeface="+mn-ea"/>
                <a:cs typeface="+mn-cs"/>
              </a:rPr>
              <a:t>DOG</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6AA84F"/>
                </a:solidFill>
                <a:effectLst/>
                <a:uLnTx/>
                <a:uFillTx/>
                <a:latin typeface="Calibri" panose="020F0502020204030204"/>
                <a:ea typeface="+mn-ea"/>
                <a:cs typeface="+mn-cs"/>
              </a:rPr>
              <a:t>DOG</a:t>
            </a:r>
            <a:r>
              <a:rPr kumimoji="0" lang="en" sz="17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 sz="1799" b="1" i="0" u="none" strike="noStrike" kern="1200" cap="none" spc="0" normalizeH="0" baseline="0" noProof="0">
                <a:ln>
                  <a:noFill/>
                </a:ln>
                <a:solidFill>
                  <a:srgbClr val="4A86E8"/>
                </a:solidFill>
                <a:effectLst/>
                <a:uLnTx/>
                <a:uFillTx/>
                <a:latin typeface="Calibri" panose="020F0502020204030204"/>
                <a:ea typeface="+mn-ea"/>
                <a:cs typeface="+mn-cs"/>
              </a:rPr>
              <a:t>CAT</a:t>
            </a:r>
            <a:endParaRPr kumimoji="0" sz="1799" b="1" i="0" u="none" strike="noStrike" kern="1200" cap="none" spc="0" normalizeH="0" baseline="0" noProof="0">
              <a:ln>
                <a:noFill/>
              </a:ln>
              <a:solidFill>
                <a:srgbClr val="4A86E8"/>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Google Shape;117;p14"/>
          <p:cNvSpPr txBox="1"/>
          <p:nvPr/>
        </p:nvSpPr>
        <p:spPr>
          <a:xfrm>
            <a:off x="174020" y="5124759"/>
            <a:ext cx="1883810" cy="39979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a:ln>
                  <a:noFill/>
                </a:ln>
                <a:solidFill>
                  <a:prstClr val="black"/>
                </a:solidFill>
                <a:effectLst/>
                <a:uLnTx/>
                <a:uFillTx/>
                <a:latin typeface="Calibri" panose="020F0502020204030204"/>
                <a:ea typeface="+mn-ea"/>
                <a:cs typeface="+mn-cs"/>
              </a:rPr>
              <a:t>No spatial extent</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18;p14"/>
          <p:cNvSpPr txBox="1"/>
          <p:nvPr/>
        </p:nvSpPr>
        <p:spPr>
          <a:xfrm>
            <a:off x="5862026" y="5124744"/>
            <a:ext cx="1852193" cy="399796"/>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多个目标</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Google Shape;119;p14"/>
          <p:cNvSpPr/>
          <p:nvPr/>
        </p:nvSpPr>
        <p:spPr>
          <a:xfrm rot="-5400000">
            <a:off x="3241646" y="3978832"/>
            <a:ext cx="351809" cy="2066462"/>
          </a:xfrm>
          <a:prstGeom prst="leftBrace">
            <a:avLst>
              <a:gd name="adj1" fmla="val 64648"/>
              <a:gd name="adj2" fmla="val 50000"/>
            </a:avLst>
          </a:prstGeom>
          <a:noFill/>
          <a:ln w="19050" cap="flat" cmpd="sng">
            <a:solidFill>
              <a:srgbClr val="666666"/>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Google Shape;120;p14"/>
          <p:cNvSpPr txBox="1"/>
          <p:nvPr/>
        </p:nvSpPr>
        <p:spPr>
          <a:xfrm>
            <a:off x="2201388" y="5124744"/>
            <a:ext cx="2471082" cy="399796"/>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1865" b="0" i="0" u="none" strike="noStrike" kern="1200" cap="none" spc="0" normalizeH="0" baseline="0" noProof="0" dirty="0">
                <a:ln>
                  <a:noFill/>
                </a:ln>
                <a:solidFill>
                  <a:prstClr val="black"/>
                </a:solidFill>
                <a:effectLst/>
                <a:uLnTx/>
                <a:uFillTx/>
                <a:latin typeface="Calibri" panose="020F0502020204030204"/>
                <a:ea typeface="+mn-ea"/>
                <a:cs typeface="+mn-cs"/>
              </a:rPr>
              <a:t>没有</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目标</a:t>
            </a: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像素级</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 name="Google Shape;122;p14"/>
          <p:cNvGrpSpPr/>
          <p:nvPr/>
        </p:nvGrpSpPr>
        <p:grpSpPr>
          <a:xfrm>
            <a:off x="2301776" y="2555353"/>
            <a:ext cx="2141052" cy="1818140"/>
            <a:chOff x="2277225" y="713289"/>
            <a:chExt cx="3568755" cy="2932300"/>
          </a:xfrm>
        </p:grpSpPr>
        <p:grpSp>
          <p:nvGrpSpPr>
            <p:cNvPr id="27" name="Google Shape;123;p14"/>
            <p:cNvGrpSpPr/>
            <p:nvPr/>
          </p:nvGrpSpPr>
          <p:grpSpPr>
            <a:xfrm>
              <a:off x="2277225" y="713289"/>
              <a:ext cx="3562639" cy="2932300"/>
              <a:chOff x="2401325" y="1743175"/>
              <a:chExt cx="2093699" cy="1812299"/>
            </a:xfrm>
          </p:grpSpPr>
          <p:pic>
            <p:nvPicPr>
              <p:cNvPr id="31" name="Google Shape;124;p14"/>
              <p:cNvPicPr preferRelativeResize="0"/>
              <p:nvPr/>
            </p:nvPicPr>
            <p:blipFill rotWithShape="1">
              <a:blip r:embed="rId2">
                <a:alphaModFix/>
              </a:blip>
              <a:srcRect l="9279" r="25734"/>
              <a:stretch/>
            </p:blipFill>
            <p:spPr>
              <a:xfrm>
                <a:off x="2401325" y="1743175"/>
                <a:ext cx="2093699" cy="1812299"/>
              </a:xfrm>
              <a:prstGeom prst="rect">
                <a:avLst/>
              </a:prstGeom>
              <a:noFill/>
              <a:ln>
                <a:noFill/>
              </a:ln>
            </p:spPr>
          </p:pic>
          <p:sp>
            <p:nvSpPr>
              <p:cNvPr id="32" name="Google Shape;125;p14"/>
              <p:cNvSpPr/>
              <p:nvPr/>
            </p:nvSpPr>
            <p:spPr>
              <a:xfrm>
                <a:off x="2466169" y="2111305"/>
                <a:ext cx="1608200" cy="1150000"/>
              </a:xfrm>
              <a:custGeom>
                <a:avLst/>
                <a:gdLst/>
                <a:ahLst/>
                <a:cxnLst/>
                <a:rect l="l" t="t" r="r" b="b"/>
                <a:pathLst>
                  <a:path w="64328" h="46000" extrusionOk="0">
                    <a:moveTo>
                      <a:pt x="2367" y="7601"/>
                    </a:moveTo>
                    <a:lnTo>
                      <a:pt x="14375" y="6468"/>
                    </a:lnTo>
                    <a:lnTo>
                      <a:pt x="27313" y="10422"/>
                    </a:lnTo>
                    <a:lnTo>
                      <a:pt x="36297" y="13297"/>
                    </a:lnTo>
                    <a:lnTo>
                      <a:pt x="39532" y="12218"/>
                    </a:lnTo>
                    <a:lnTo>
                      <a:pt x="38094" y="6110"/>
                    </a:lnTo>
                    <a:lnTo>
                      <a:pt x="38094" y="1438"/>
                    </a:lnTo>
                    <a:lnTo>
                      <a:pt x="40251" y="1078"/>
                    </a:lnTo>
                    <a:lnTo>
                      <a:pt x="46359" y="6110"/>
                    </a:lnTo>
                    <a:lnTo>
                      <a:pt x="56062" y="5391"/>
                    </a:lnTo>
                    <a:lnTo>
                      <a:pt x="61812" y="0"/>
                    </a:lnTo>
                    <a:lnTo>
                      <a:pt x="64328" y="1078"/>
                    </a:lnTo>
                    <a:lnTo>
                      <a:pt x="63968" y="10063"/>
                    </a:lnTo>
                    <a:lnTo>
                      <a:pt x="62532" y="18688"/>
                    </a:lnTo>
                    <a:lnTo>
                      <a:pt x="61093" y="21562"/>
                    </a:lnTo>
                    <a:lnTo>
                      <a:pt x="63609" y="24797"/>
                    </a:lnTo>
                    <a:lnTo>
                      <a:pt x="64328" y="29828"/>
                    </a:lnTo>
                    <a:lnTo>
                      <a:pt x="64328" y="34140"/>
                    </a:lnTo>
                    <a:lnTo>
                      <a:pt x="60735" y="37734"/>
                    </a:lnTo>
                    <a:lnTo>
                      <a:pt x="55703" y="35218"/>
                    </a:lnTo>
                    <a:lnTo>
                      <a:pt x="57141" y="28750"/>
                    </a:lnTo>
                    <a:lnTo>
                      <a:pt x="53187" y="31266"/>
                    </a:lnTo>
                    <a:lnTo>
                      <a:pt x="48515" y="32703"/>
                    </a:lnTo>
                    <a:lnTo>
                      <a:pt x="49235" y="35937"/>
                    </a:lnTo>
                    <a:lnTo>
                      <a:pt x="50476" y="39345"/>
                    </a:lnTo>
                    <a:lnTo>
                      <a:pt x="50312" y="43484"/>
                    </a:lnTo>
                    <a:lnTo>
                      <a:pt x="47438" y="46000"/>
                    </a:lnTo>
                    <a:lnTo>
                      <a:pt x="42406" y="42406"/>
                    </a:lnTo>
                    <a:lnTo>
                      <a:pt x="40251" y="36655"/>
                    </a:lnTo>
                    <a:lnTo>
                      <a:pt x="35219" y="37375"/>
                    </a:lnTo>
                    <a:lnTo>
                      <a:pt x="34142" y="33422"/>
                    </a:lnTo>
                    <a:lnTo>
                      <a:pt x="32345" y="25516"/>
                    </a:lnTo>
                    <a:lnTo>
                      <a:pt x="31625" y="19405"/>
                    </a:lnTo>
                    <a:lnTo>
                      <a:pt x="25156" y="15453"/>
                    </a:lnTo>
                    <a:lnTo>
                      <a:pt x="15453" y="12218"/>
                    </a:lnTo>
                    <a:lnTo>
                      <a:pt x="9703" y="10780"/>
                    </a:lnTo>
                    <a:lnTo>
                      <a:pt x="4313" y="11500"/>
                    </a:lnTo>
                    <a:lnTo>
                      <a:pt x="0" y="10422"/>
                    </a:lnTo>
                  </a:path>
                </a:pathLst>
              </a:custGeom>
              <a:solidFill>
                <a:srgbClr val="FFD966"/>
              </a:solidFill>
              <a:ln w="38100" cap="flat" cmpd="sng">
                <a:solidFill>
                  <a:srgbClr val="FFD966"/>
                </a:solidFill>
                <a:prstDash val="solid"/>
                <a:round/>
                <a:headEnd type="none" w="med" len="med"/>
                <a:tailEnd type="none" w="med" len="med"/>
              </a:ln>
            </p:spPr>
          </p:sp>
        </p:grpSp>
        <p:sp>
          <p:nvSpPr>
            <p:cNvPr id="28" name="Google Shape;126;p14"/>
            <p:cNvSpPr/>
            <p:nvPr/>
          </p:nvSpPr>
          <p:spPr>
            <a:xfrm>
              <a:off x="2291955" y="1786552"/>
              <a:ext cx="3554025" cy="1835050"/>
            </a:xfrm>
            <a:custGeom>
              <a:avLst/>
              <a:gdLst/>
              <a:ahLst/>
              <a:cxnLst/>
              <a:rect l="l" t="t" r="r" b="b"/>
              <a:pathLst>
                <a:path w="142161" h="73402" extrusionOk="0">
                  <a:moveTo>
                    <a:pt x="0" y="12918"/>
                  </a:moveTo>
                  <a:lnTo>
                    <a:pt x="47387" y="7443"/>
                  </a:lnTo>
                  <a:lnTo>
                    <a:pt x="55959" y="15539"/>
                  </a:lnTo>
                  <a:lnTo>
                    <a:pt x="60960" y="41495"/>
                  </a:lnTo>
                  <a:lnTo>
                    <a:pt x="71806" y="41461"/>
                  </a:lnTo>
                  <a:lnTo>
                    <a:pt x="75247" y="51496"/>
                  </a:lnTo>
                  <a:lnTo>
                    <a:pt x="82391" y="56974"/>
                  </a:lnTo>
                  <a:lnTo>
                    <a:pt x="90963" y="54829"/>
                  </a:lnTo>
                  <a:lnTo>
                    <a:pt x="91678" y="47686"/>
                  </a:lnTo>
                  <a:lnTo>
                    <a:pt x="90248" y="40780"/>
                  </a:lnTo>
                  <a:lnTo>
                    <a:pt x="89535" y="35779"/>
                  </a:lnTo>
                  <a:lnTo>
                    <a:pt x="98107" y="32207"/>
                  </a:lnTo>
                  <a:lnTo>
                    <a:pt x="96441" y="40303"/>
                  </a:lnTo>
                  <a:lnTo>
                    <a:pt x="107870" y="44827"/>
                  </a:lnTo>
                  <a:lnTo>
                    <a:pt x="116206" y="37446"/>
                  </a:lnTo>
                  <a:lnTo>
                    <a:pt x="116681" y="27683"/>
                  </a:lnTo>
                  <a:lnTo>
                    <a:pt x="110728" y="15539"/>
                  </a:lnTo>
                  <a:lnTo>
                    <a:pt x="114018" y="0"/>
                  </a:lnTo>
                  <a:lnTo>
                    <a:pt x="122635" y="298"/>
                  </a:lnTo>
                  <a:lnTo>
                    <a:pt x="124891" y="5569"/>
                  </a:lnTo>
                  <a:lnTo>
                    <a:pt x="142161" y="3633"/>
                  </a:lnTo>
                  <a:lnTo>
                    <a:pt x="141208" y="73402"/>
                  </a:lnTo>
                  <a:lnTo>
                    <a:pt x="0" y="73402"/>
                  </a:lnTo>
                  <a:close/>
                </a:path>
              </a:pathLst>
            </a:custGeom>
            <a:solidFill>
              <a:srgbClr val="6AA84F"/>
            </a:solidFill>
            <a:ln w="38100" cap="flat" cmpd="sng">
              <a:solidFill>
                <a:srgbClr val="6AA84F"/>
              </a:solidFill>
              <a:prstDash val="solid"/>
              <a:round/>
              <a:headEnd type="none" w="med" len="med"/>
              <a:tailEnd type="none" w="med" len="med"/>
            </a:ln>
          </p:spPr>
        </p:sp>
        <p:sp>
          <p:nvSpPr>
            <p:cNvPr id="29" name="Google Shape;127;p14"/>
            <p:cNvSpPr/>
            <p:nvPr/>
          </p:nvSpPr>
          <p:spPr>
            <a:xfrm>
              <a:off x="2285997" y="781997"/>
              <a:ext cx="3548025" cy="1279900"/>
            </a:xfrm>
            <a:custGeom>
              <a:avLst/>
              <a:gdLst/>
              <a:ahLst/>
              <a:cxnLst/>
              <a:rect l="l" t="t" r="r" b="b"/>
              <a:pathLst>
                <a:path w="141921" h="51196" extrusionOk="0">
                  <a:moveTo>
                    <a:pt x="42625" y="46672"/>
                  </a:moveTo>
                  <a:lnTo>
                    <a:pt x="0" y="51196"/>
                  </a:lnTo>
                  <a:lnTo>
                    <a:pt x="238" y="29528"/>
                  </a:lnTo>
                  <a:lnTo>
                    <a:pt x="32623" y="25955"/>
                  </a:lnTo>
                  <a:lnTo>
                    <a:pt x="45824" y="20998"/>
                  </a:lnTo>
                  <a:lnTo>
                    <a:pt x="60960" y="23097"/>
                  </a:lnTo>
                  <a:lnTo>
                    <a:pt x="71676" y="19765"/>
                  </a:lnTo>
                  <a:lnTo>
                    <a:pt x="114776" y="7859"/>
                  </a:lnTo>
                  <a:lnTo>
                    <a:pt x="127874" y="6667"/>
                  </a:lnTo>
                  <a:lnTo>
                    <a:pt x="134064" y="4761"/>
                  </a:lnTo>
                  <a:lnTo>
                    <a:pt x="141921" y="0"/>
                  </a:lnTo>
                  <a:lnTo>
                    <a:pt x="141208" y="42386"/>
                  </a:lnTo>
                  <a:lnTo>
                    <a:pt x="125731" y="42386"/>
                  </a:lnTo>
                  <a:lnTo>
                    <a:pt x="124778" y="39528"/>
                  </a:lnTo>
                  <a:lnTo>
                    <a:pt x="114896" y="38325"/>
                  </a:lnTo>
                  <a:lnTo>
                    <a:pt x="115014" y="22860"/>
                  </a:lnTo>
                  <a:lnTo>
                    <a:pt x="107155" y="19765"/>
                  </a:lnTo>
                  <a:lnTo>
                    <a:pt x="97869" y="28813"/>
                  </a:lnTo>
                  <a:lnTo>
                    <a:pt x="84296" y="29289"/>
                  </a:lnTo>
                  <a:lnTo>
                    <a:pt x="74294" y="22144"/>
                  </a:lnTo>
                  <a:lnTo>
                    <a:pt x="71200" y="21432"/>
                  </a:lnTo>
                  <a:lnTo>
                    <a:pt x="66929" y="26567"/>
                  </a:lnTo>
                  <a:lnTo>
                    <a:pt x="69293" y="39766"/>
                  </a:lnTo>
                  <a:lnTo>
                    <a:pt x="65722" y="40480"/>
                  </a:lnTo>
                  <a:lnTo>
                    <a:pt x="30003" y="30480"/>
                  </a:lnTo>
                  <a:lnTo>
                    <a:pt x="7859" y="31670"/>
                  </a:lnTo>
                  <a:lnTo>
                    <a:pt x="1666" y="38101"/>
                  </a:lnTo>
                  <a:lnTo>
                    <a:pt x="10955" y="41195"/>
                  </a:lnTo>
                  <a:lnTo>
                    <a:pt x="20002" y="40719"/>
                  </a:lnTo>
                  <a:close/>
                </a:path>
              </a:pathLst>
            </a:custGeom>
            <a:solidFill>
              <a:srgbClr val="C27BA0"/>
            </a:solidFill>
            <a:ln w="38100" cap="flat" cmpd="sng">
              <a:solidFill>
                <a:srgbClr val="C27BA0"/>
              </a:solidFill>
              <a:prstDash val="solid"/>
              <a:round/>
              <a:headEnd type="none" w="med" len="med"/>
              <a:tailEnd type="none" w="med" len="med"/>
            </a:ln>
          </p:spPr>
        </p:sp>
        <p:sp>
          <p:nvSpPr>
            <p:cNvPr id="30" name="Google Shape;128;p14"/>
            <p:cNvSpPr/>
            <p:nvPr/>
          </p:nvSpPr>
          <p:spPr>
            <a:xfrm>
              <a:off x="2297900" y="716500"/>
              <a:ext cx="3518300" cy="773900"/>
            </a:xfrm>
            <a:custGeom>
              <a:avLst/>
              <a:gdLst/>
              <a:ahLst/>
              <a:cxnLst/>
              <a:rect l="l" t="t" r="r" b="b"/>
              <a:pathLst>
                <a:path w="140732" h="30956" extrusionOk="0">
                  <a:moveTo>
                    <a:pt x="0" y="30956"/>
                  </a:moveTo>
                  <a:lnTo>
                    <a:pt x="0" y="0"/>
                  </a:lnTo>
                  <a:lnTo>
                    <a:pt x="140732" y="476"/>
                  </a:lnTo>
                  <a:lnTo>
                    <a:pt x="130731" y="6668"/>
                  </a:lnTo>
                  <a:lnTo>
                    <a:pt x="111919" y="8811"/>
                  </a:lnTo>
                  <a:lnTo>
                    <a:pt x="58103" y="24051"/>
                  </a:lnTo>
                  <a:lnTo>
                    <a:pt x="45244" y="21431"/>
                  </a:lnTo>
                  <a:lnTo>
                    <a:pt x="30956" y="27146"/>
                  </a:lnTo>
                  <a:close/>
                </a:path>
              </a:pathLst>
            </a:custGeom>
            <a:solidFill>
              <a:srgbClr val="4A86E8"/>
            </a:solidFill>
            <a:ln w="28575" cap="flat" cmpd="sng">
              <a:solidFill>
                <a:srgbClr val="4A86E8"/>
              </a:solidFill>
              <a:prstDash val="solid"/>
              <a:round/>
              <a:headEnd type="none" w="med" len="med"/>
              <a:tailEnd type="none" w="med" len="med"/>
            </a:ln>
          </p:spPr>
        </p:sp>
      </p:grpSp>
      <p:sp>
        <p:nvSpPr>
          <p:cNvPr id="33" name="Rectangle 32"/>
          <p:cNvSpPr/>
          <p:nvPr/>
        </p:nvSpPr>
        <p:spPr>
          <a:xfrm>
            <a:off x="0" y="1834192"/>
            <a:ext cx="2242945" cy="369034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2255578" y="1814480"/>
            <a:ext cx="4559747" cy="26140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041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5BDEF-124F-7F4D-971D-8053FBB90B28}"/>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67</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3" name="Google Shape;171;p16">
            <a:extLst>
              <a:ext uri="{FF2B5EF4-FFF2-40B4-BE49-F238E27FC236}">
                <a16:creationId xmlns:a16="http://schemas.microsoft.com/office/drawing/2014/main" id="{178F828B-2C01-5442-8651-8F75E8014041}"/>
              </a:ext>
            </a:extLst>
          </p:cNvPr>
          <p:cNvPicPr preferRelativeResize="0"/>
          <p:nvPr/>
        </p:nvPicPr>
        <p:blipFill>
          <a:blip r:embed="rId2">
            <a:alphaModFix/>
          </a:blip>
          <a:stretch>
            <a:fillRect/>
          </a:stretch>
        </p:blipFill>
        <p:spPr>
          <a:xfrm>
            <a:off x="3289861" y="1807744"/>
            <a:ext cx="5363463" cy="3574265"/>
          </a:xfrm>
          <a:prstGeom prst="rect">
            <a:avLst/>
          </a:prstGeom>
          <a:noFill/>
          <a:ln>
            <a:noFill/>
          </a:ln>
        </p:spPr>
      </p:pic>
      <p:sp>
        <p:nvSpPr>
          <p:cNvPr id="12" name="Google Shape;182;p16">
            <a:extLst>
              <a:ext uri="{FF2B5EF4-FFF2-40B4-BE49-F238E27FC236}">
                <a16:creationId xmlns:a16="http://schemas.microsoft.com/office/drawing/2014/main" id="{93EB7E52-6515-E94F-821B-796B7995CA90}"/>
              </a:ext>
            </a:extLst>
          </p:cNvPr>
          <p:cNvSpPr txBox="1"/>
          <p:nvPr/>
        </p:nvSpPr>
        <p:spPr>
          <a:xfrm>
            <a:off x="1" y="5384929"/>
            <a:ext cx="1304960" cy="258533"/>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3"/>
              </a:rPr>
              <a:t>This image</a:t>
            </a:r>
            <a:r>
              <a:rPr kumimoji="0" lang="en" sz="600" b="0" i="0" u="none" strike="noStrike" kern="1200" cap="none" spc="0" normalizeH="0" baseline="0" noProof="0">
                <a:ln>
                  <a:noFill/>
                </a:ln>
                <a:solidFill>
                  <a:srgbClr val="999999"/>
                </a:solidFill>
                <a:effectLst/>
                <a:uLnTx/>
                <a:uFillTx/>
                <a:latin typeface="Calibri" panose="020F0502020204030204"/>
                <a:ea typeface="+mn-ea"/>
                <a:cs typeface="+mn-cs"/>
              </a:rPr>
              <a:t> is </a:t>
            </a: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4"/>
              </a:rPr>
              <a:t>CC0 public domain</a:t>
            </a:r>
            <a:endParaRPr kumimoji="0" sz="600" b="0" i="0" u="none" strike="noStrike" kern="1200" cap="none" spc="0" normalizeH="0" baseline="0" noProof="0">
              <a:ln>
                <a:noFill/>
              </a:ln>
              <a:solidFill>
                <a:srgbClr val="999999"/>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124C7E6C-5853-4A49-A342-360426B1A10D}"/>
              </a:ext>
            </a:extLst>
          </p:cNvPr>
          <p:cNvSpPr txBox="1">
            <a:spLocks/>
          </p:cNvSpPr>
          <p:nvPr/>
        </p:nvSpPr>
        <p:spPr>
          <a:xfrm>
            <a:off x="628650" y="1131094"/>
            <a:ext cx="8342356" cy="513268"/>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685800">
              <a:defRPr/>
            </a:pPr>
            <a:r>
              <a:rPr lang="zh-CN" altLang="en-US" sz="3600" dirty="0"/>
              <a:t>计算机视觉任务</a:t>
            </a:r>
            <a:r>
              <a:rPr lang="en-US" altLang="zh-CN" sz="3600" dirty="0"/>
              <a:t>: </a:t>
            </a:r>
            <a:r>
              <a:rPr lang="zh-CN" altLang="en-US" sz="3600" dirty="0"/>
              <a:t>实例分割</a:t>
            </a:r>
            <a:endParaRPr kumimoji="0" lang="en-US"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0" name="Freeform 19">
            <a:extLst>
              <a:ext uri="{FF2B5EF4-FFF2-40B4-BE49-F238E27FC236}">
                <a16:creationId xmlns:a16="http://schemas.microsoft.com/office/drawing/2014/main" id="{9AD7A5FD-C3CB-5C49-A785-CF1DB12F8F34}"/>
              </a:ext>
            </a:extLst>
          </p:cNvPr>
          <p:cNvSpPr/>
          <p:nvPr/>
        </p:nvSpPr>
        <p:spPr>
          <a:xfrm>
            <a:off x="3915992" y="1837130"/>
            <a:ext cx="2165400" cy="3547800"/>
          </a:xfrm>
          <a:custGeom>
            <a:avLst/>
            <a:gdLst>
              <a:gd name="connsiteX0" fmla="*/ 1483200 w 2887200"/>
              <a:gd name="connsiteY0" fmla="*/ 0 h 4730400"/>
              <a:gd name="connsiteX1" fmla="*/ 1252800 w 2887200"/>
              <a:gd name="connsiteY1" fmla="*/ 72000 h 4730400"/>
              <a:gd name="connsiteX2" fmla="*/ 1108800 w 2887200"/>
              <a:gd name="connsiteY2" fmla="*/ 122400 h 4730400"/>
              <a:gd name="connsiteX3" fmla="*/ 1000800 w 2887200"/>
              <a:gd name="connsiteY3" fmla="*/ 316800 h 4730400"/>
              <a:gd name="connsiteX4" fmla="*/ 835200 w 2887200"/>
              <a:gd name="connsiteY4" fmla="*/ 612000 h 4730400"/>
              <a:gd name="connsiteX5" fmla="*/ 691200 w 2887200"/>
              <a:gd name="connsiteY5" fmla="*/ 532800 h 4730400"/>
              <a:gd name="connsiteX6" fmla="*/ 518400 w 2887200"/>
              <a:gd name="connsiteY6" fmla="*/ 460800 h 4730400"/>
              <a:gd name="connsiteX7" fmla="*/ 288000 w 2887200"/>
              <a:gd name="connsiteY7" fmla="*/ 446400 h 4730400"/>
              <a:gd name="connsiteX8" fmla="*/ 115200 w 2887200"/>
              <a:gd name="connsiteY8" fmla="*/ 511200 h 4730400"/>
              <a:gd name="connsiteX9" fmla="*/ 0 w 2887200"/>
              <a:gd name="connsiteY9" fmla="*/ 604800 h 4730400"/>
              <a:gd name="connsiteX10" fmla="*/ 64800 w 2887200"/>
              <a:gd name="connsiteY10" fmla="*/ 770400 h 4730400"/>
              <a:gd name="connsiteX11" fmla="*/ 165600 w 2887200"/>
              <a:gd name="connsiteY11" fmla="*/ 907200 h 4730400"/>
              <a:gd name="connsiteX12" fmla="*/ 331200 w 2887200"/>
              <a:gd name="connsiteY12" fmla="*/ 1044000 h 4730400"/>
              <a:gd name="connsiteX13" fmla="*/ 489600 w 2887200"/>
              <a:gd name="connsiteY13" fmla="*/ 1144800 h 4730400"/>
              <a:gd name="connsiteX14" fmla="*/ 446400 w 2887200"/>
              <a:gd name="connsiteY14" fmla="*/ 1245600 h 4730400"/>
              <a:gd name="connsiteX15" fmla="*/ 475200 w 2887200"/>
              <a:gd name="connsiteY15" fmla="*/ 1483200 h 4730400"/>
              <a:gd name="connsiteX16" fmla="*/ 453600 w 2887200"/>
              <a:gd name="connsiteY16" fmla="*/ 1720800 h 4730400"/>
              <a:gd name="connsiteX17" fmla="*/ 417600 w 2887200"/>
              <a:gd name="connsiteY17" fmla="*/ 1900800 h 4730400"/>
              <a:gd name="connsiteX18" fmla="*/ 417600 w 2887200"/>
              <a:gd name="connsiteY18" fmla="*/ 2145600 h 4730400"/>
              <a:gd name="connsiteX19" fmla="*/ 460800 w 2887200"/>
              <a:gd name="connsiteY19" fmla="*/ 2462400 h 4730400"/>
              <a:gd name="connsiteX20" fmla="*/ 547200 w 2887200"/>
              <a:gd name="connsiteY20" fmla="*/ 2671200 h 4730400"/>
              <a:gd name="connsiteX21" fmla="*/ 698400 w 2887200"/>
              <a:gd name="connsiteY21" fmla="*/ 2772000 h 4730400"/>
              <a:gd name="connsiteX22" fmla="*/ 712800 w 2887200"/>
              <a:gd name="connsiteY22" fmla="*/ 2952000 h 4730400"/>
              <a:gd name="connsiteX23" fmla="*/ 756000 w 2887200"/>
              <a:gd name="connsiteY23" fmla="*/ 3132000 h 4730400"/>
              <a:gd name="connsiteX24" fmla="*/ 799200 w 2887200"/>
              <a:gd name="connsiteY24" fmla="*/ 3268800 h 4730400"/>
              <a:gd name="connsiteX25" fmla="*/ 784800 w 2887200"/>
              <a:gd name="connsiteY25" fmla="*/ 3405600 h 4730400"/>
              <a:gd name="connsiteX26" fmla="*/ 813600 w 2887200"/>
              <a:gd name="connsiteY26" fmla="*/ 3484800 h 4730400"/>
              <a:gd name="connsiteX27" fmla="*/ 784800 w 2887200"/>
              <a:gd name="connsiteY27" fmla="*/ 3650400 h 4730400"/>
              <a:gd name="connsiteX28" fmla="*/ 792000 w 2887200"/>
              <a:gd name="connsiteY28" fmla="*/ 3801600 h 4730400"/>
              <a:gd name="connsiteX29" fmla="*/ 813600 w 2887200"/>
              <a:gd name="connsiteY29" fmla="*/ 3873600 h 4730400"/>
              <a:gd name="connsiteX30" fmla="*/ 820800 w 2887200"/>
              <a:gd name="connsiteY30" fmla="*/ 3988800 h 4730400"/>
              <a:gd name="connsiteX31" fmla="*/ 748800 w 2887200"/>
              <a:gd name="connsiteY31" fmla="*/ 4305600 h 4730400"/>
              <a:gd name="connsiteX32" fmla="*/ 720000 w 2887200"/>
              <a:gd name="connsiteY32" fmla="*/ 4399200 h 4730400"/>
              <a:gd name="connsiteX33" fmla="*/ 712800 w 2887200"/>
              <a:gd name="connsiteY33" fmla="*/ 4507200 h 4730400"/>
              <a:gd name="connsiteX34" fmla="*/ 640800 w 2887200"/>
              <a:gd name="connsiteY34" fmla="*/ 4665600 h 4730400"/>
              <a:gd name="connsiteX35" fmla="*/ 676800 w 2887200"/>
              <a:gd name="connsiteY35" fmla="*/ 4723200 h 4730400"/>
              <a:gd name="connsiteX36" fmla="*/ 979200 w 2887200"/>
              <a:gd name="connsiteY36" fmla="*/ 4730400 h 4730400"/>
              <a:gd name="connsiteX37" fmla="*/ 1022400 w 2887200"/>
              <a:gd name="connsiteY37" fmla="*/ 4636800 h 4730400"/>
              <a:gd name="connsiteX38" fmla="*/ 993600 w 2887200"/>
              <a:gd name="connsiteY38" fmla="*/ 4514400 h 4730400"/>
              <a:gd name="connsiteX39" fmla="*/ 1022400 w 2887200"/>
              <a:gd name="connsiteY39" fmla="*/ 4392000 h 4730400"/>
              <a:gd name="connsiteX40" fmla="*/ 993600 w 2887200"/>
              <a:gd name="connsiteY40" fmla="*/ 4240800 h 4730400"/>
              <a:gd name="connsiteX41" fmla="*/ 1015200 w 2887200"/>
              <a:gd name="connsiteY41" fmla="*/ 3960000 h 4730400"/>
              <a:gd name="connsiteX42" fmla="*/ 1072800 w 2887200"/>
              <a:gd name="connsiteY42" fmla="*/ 4032000 h 4730400"/>
              <a:gd name="connsiteX43" fmla="*/ 1144800 w 2887200"/>
              <a:gd name="connsiteY43" fmla="*/ 4024800 h 4730400"/>
              <a:gd name="connsiteX44" fmla="*/ 1101600 w 2887200"/>
              <a:gd name="connsiteY44" fmla="*/ 3823200 h 4730400"/>
              <a:gd name="connsiteX45" fmla="*/ 1173600 w 2887200"/>
              <a:gd name="connsiteY45" fmla="*/ 3542400 h 4730400"/>
              <a:gd name="connsiteX46" fmla="*/ 1108800 w 2887200"/>
              <a:gd name="connsiteY46" fmla="*/ 3420000 h 4730400"/>
              <a:gd name="connsiteX47" fmla="*/ 1101600 w 2887200"/>
              <a:gd name="connsiteY47" fmla="*/ 3211200 h 4730400"/>
              <a:gd name="connsiteX48" fmla="*/ 1123200 w 2887200"/>
              <a:gd name="connsiteY48" fmla="*/ 3052800 h 4730400"/>
              <a:gd name="connsiteX49" fmla="*/ 1216800 w 2887200"/>
              <a:gd name="connsiteY49" fmla="*/ 3232800 h 4730400"/>
              <a:gd name="connsiteX50" fmla="*/ 1245600 w 2887200"/>
              <a:gd name="connsiteY50" fmla="*/ 3520800 h 4730400"/>
              <a:gd name="connsiteX51" fmla="*/ 1224000 w 2887200"/>
              <a:gd name="connsiteY51" fmla="*/ 3686400 h 4730400"/>
              <a:gd name="connsiteX52" fmla="*/ 1260000 w 2887200"/>
              <a:gd name="connsiteY52" fmla="*/ 3823200 h 4730400"/>
              <a:gd name="connsiteX53" fmla="*/ 1332000 w 2887200"/>
              <a:gd name="connsiteY53" fmla="*/ 3830400 h 4730400"/>
              <a:gd name="connsiteX54" fmla="*/ 1468800 w 2887200"/>
              <a:gd name="connsiteY54" fmla="*/ 3837600 h 4730400"/>
              <a:gd name="connsiteX55" fmla="*/ 1497600 w 2887200"/>
              <a:gd name="connsiteY55" fmla="*/ 3787200 h 4730400"/>
              <a:gd name="connsiteX56" fmla="*/ 1447200 w 2887200"/>
              <a:gd name="connsiteY56" fmla="*/ 3693600 h 4730400"/>
              <a:gd name="connsiteX57" fmla="*/ 1425600 w 2887200"/>
              <a:gd name="connsiteY57" fmla="*/ 3535200 h 4730400"/>
              <a:gd name="connsiteX58" fmla="*/ 1512000 w 2887200"/>
              <a:gd name="connsiteY58" fmla="*/ 3520800 h 4730400"/>
              <a:gd name="connsiteX59" fmla="*/ 1648800 w 2887200"/>
              <a:gd name="connsiteY59" fmla="*/ 3376800 h 4730400"/>
              <a:gd name="connsiteX60" fmla="*/ 1735200 w 2887200"/>
              <a:gd name="connsiteY60" fmla="*/ 3189600 h 4730400"/>
              <a:gd name="connsiteX61" fmla="*/ 1778400 w 2887200"/>
              <a:gd name="connsiteY61" fmla="*/ 3448800 h 4730400"/>
              <a:gd name="connsiteX62" fmla="*/ 1807200 w 2887200"/>
              <a:gd name="connsiteY62" fmla="*/ 3765600 h 4730400"/>
              <a:gd name="connsiteX63" fmla="*/ 1850400 w 2887200"/>
              <a:gd name="connsiteY63" fmla="*/ 3952800 h 4730400"/>
              <a:gd name="connsiteX64" fmla="*/ 1951200 w 2887200"/>
              <a:gd name="connsiteY64" fmla="*/ 4168800 h 4730400"/>
              <a:gd name="connsiteX65" fmla="*/ 1994400 w 2887200"/>
              <a:gd name="connsiteY65" fmla="*/ 4485600 h 4730400"/>
              <a:gd name="connsiteX66" fmla="*/ 2037600 w 2887200"/>
              <a:gd name="connsiteY66" fmla="*/ 4608000 h 4730400"/>
              <a:gd name="connsiteX67" fmla="*/ 2016000 w 2887200"/>
              <a:gd name="connsiteY67" fmla="*/ 4730400 h 4730400"/>
              <a:gd name="connsiteX68" fmla="*/ 2347200 w 2887200"/>
              <a:gd name="connsiteY68" fmla="*/ 4730400 h 4730400"/>
              <a:gd name="connsiteX69" fmla="*/ 2340000 w 2887200"/>
              <a:gd name="connsiteY69" fmla="*/ 4636800 h 4730400"/>
              <a:gd name="connsiteX70" fmla="*/ 2282400 w 2887200"/>
              <a:gd name="connsiteY70" fmla="*/ 4492800 h 4730400"/>
              <a:gd name="connsiteX71" fmla="*/ 2224800 w 2887200"/>
              <a:gd name="connsiteY71" fmla="*/ 4341600 h 4730400"/>
              <a:gd name="connsiteX72" fmla="*/ 2174400 w 2887200"/>
              <a:gd name="connsiteY72" fmla="*/ 4147200 h 4730400"/>
              <a:gd name="connsiteX73" fmla="*/ 2181600 w 2887200"/>
              <a:gd name="connsiteY73" fmla="*/ 3988800 h 4730400"/>
              <a:gd name="connsiteX74" fmla="*/ 2188800 w 2887200"/>
              <a:gd name="connsiteY74" fmla="*/ 3880800 h 4730400"/>
              <a:gd name="connsiteX75" fmla="*/ 2160000 w 2887200"/>
              <a:gd name="connsiteY75" fmla="*/ 3700800 h 4730400"/>
              <a:gd name="connsiteX76" fmla="*/ 2152800 w 2887200"/>
              <a:gd name="connsiteY76" fmla="*/ 3463200 h 4730400"/>
              <a:gd name="connsiteX77" fmla="*/ 2174400 w 2887200"/>
              <a:gd name="connsiteY77" fmla="*/ 3074400 h 4730400"/>
              <a:gd name="connsiteX78" fmla="*/ 2196000 w 2887200"/>
              <a:gd name="connsiteY78" fmla="*/ 2858400 h 4730400"/>
              <a:gd name="connsiteX79" fmla="*/ 2181600 w 2887200"/>
              <a:gd name="connsiteY79" fmla="*/ 2671200 h 4730400"/>
              <a:gd name="connsiteX80" fmla="*/ 2160000 w 2887200"/>
              <a:gd name="connsiteY80" fmla="*/ 2484000 h 4730400"/>
              <a:gd name="connsiteX81" fmla="*/ 2224800 w 2887200"/>
              <a:gd name="connsiteY81" fmla="*/ 2282400 h 4730400"/>
              <a:gd name="connsiteX82" fmla="*/ 2268000 w 2887200"/>
              <a:gd name="connsiteY82" fmla="*/ 2088000 h 4730400"/>
              <a:gd name="connsiteX83" fmla="*/ 2239200 w 2887200"/>
              <a:gd name="connsiteY83" fmla="*/ 1872000 h 4730400"/>
              <a:gd name="connsiteX84" fmla="*/ 2203200 w 2887200"/>
              <a:gd name="connsiteY84" fmla="*/ 1620000 h 4730400"/>
              <a:gd name="connsiteX85" fmla="*/ 2138400 w 2887200"/>
              <a:gd name="connsiteY85" fmla="*/ 1425600 h 4730400"/>
              <a:gd name="connsiteX86" fmla="*/ 2131200 w 2887200"/>
              <a:gd name="connsiteY86" fmla="*/ 1245600 h 4730400"/>
              <a:gd name="connsiteX87" fmla="*/ 2311200 w 2887200"/>
              <a:gd name="connsiteY87" fmla="*/ 1267200 h 4730400"/>
              <a:gd name="connsiteX88" fmla="*/ 2505600 w 2887200"/>
              <a:gd name="connsiteY88" fmla="*/ 1195200 h 4730400"/>
              <a:gd name="connsiteX89" fmla="*/ 2728800 w 2887200"/>
              <a:gd name="connsiteY89" fmla="*/ 1058400 h 4730400"/>
              <a:gd name="connsiteX90" fmla="*/ 2858400 w 2887200"/>
              <a:gd name="connsiteY90" fmla="*/ 914400 h 4730400"/>
              <a:gd name="connsiteX91" fmla="*/ 2887200 w 2887200"/>
              <a:gd name="connsiteY91" fmla="*/ 748800 h 4730400"/>
              <a:gd name="connsiteX92" fmla="*/ 2800800 w 2887200"/>
              <a:gd name="connsiteY92" fmla="*/ 669600 h 4730400"/>
              <a:gd name="connsiteX93" fmla="*/ 2613600 w 2887200"/>
              <a:gd name="connsiteY93" fmla="*/ 590400 h 4730400"/>
              <a:gd name="connsiteX94" fmla="*/ 2440800 w 2887200"/>
              <a:gd name="connsiteY94" fmla="*/ 568800 h 4730400"/>
              <a:gd name="connsiteX95" fmla="*/ 2268000 w 2887200"/>
              <a:gd name="connsiteY95" fmla="*/ 633600 h 4730400"/>
              <a:gd name="connsiteX96" fmla="*/ 2167200 w 2887200"/>
              <a:gd name="connsiteY96" fmla="*/ 705600 h 4730400"/>
              <a:gd name="connsiteX97" fmla="*/ 2196000 w 2887200"/>
              <a:gd name="connsiteY97" fmla="*/ 576000 h 4730400"/>
              <a:gd name="connsiteX98" fmla="*/ 2196000 w 2887200"/>
              <a:gd name="connsiteY98" fmla="*/ 576000 h 4730400"/>
              <a:gd name="connsiteX99" fmla="*/ 2080800 w 2887200"/>
              <a:gd name="connsiteY99" fmla="*/ 403200 h 4730400"/>
              <a:gd name="connsiteX100" fmla="*/ 2008800 w 2887200"/>
              <a:gd name="connsiteY100" fmla="*/ 223200 h 4730400"/>
              <a:gd name="connsiteX101" fmla="*/ 1800000 w 2887200"/>
              <a:gd name="connsiteY101" fmla="*/ 79200 h 4730400"/>
              <a:gd name="connsiteX102" fmla="*/ 1576800 w 2887200"/>
              <a:gd name="connsiteY102" fmla="*/ 28800 h 4730400"/>
              <a:gd name="connsiteX103" fmla="*/ 1483200 w 2887200"/>
              <a:gd name="connsiteY103" fmla="*/ 0 h 47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887200" h="4730400">
                <a:moveTo>
                  <a:pt x="1483200" y="0"/>
                </a:moveTo>
                <a:lnTo>
                  <a:pt x="1252800" y="72000"/>
                </a:lnTo>
                <a:lnTo>
                  <a:pt x="1108800" y="122400"/>
                </a:lnTo>
                <a:lnTo>
                  <a:pt x="1000800" y="316800"/>
                </a:lnTo>
                <a:lnTo>
                  <a:pt x="835200" y="612000"/>
                </a:lnTo>
                <a:lnTo>
                  <a:pt x="691200" y="532800"/>
                </a:lnTo>
                <a:lnTo>
                  <a:pt x="518400" y="460800"/>
                </a:lnTo>
                <a:lnTo>
                  <a:pt x="288000" y="446400"/>
                </a:lnTo>
                <a:lnTo>
                  <a:pt x="115200" y="511200"/>
                </a:lnTo>
                <a:lnTo>
                  <a:pt x="0" y="604800"/>
                </a:lnTo>
                <a:lnTo>
                  <a:pt x="64800" y="770400"/>
                </a:lnTo>
                <a:lnTo>
                  <a:pt x="165600" y="907200"/>
                </a:lnTo>
                <a:lnTo>
                  <a:pt x="331200" y="1044000"/>
                </a:lnTo>
                <a:lnTo>
                  <a:pt x="489600" y="1144800"/>
                </a:lnTo>
                <a:lnTo>
                  <a:pt x="446400" y="1245600"/>
                </a:lnTo>
                <a:lnTo>
                  <a:pt x="475200" y="1483200"/>
                </a:lnTo>
                <a:lnTo>
                  <a:pt x="453600" y="1720800"/>
                </a:lnTo>
                <a:lnTo>
                  <a:pt x="417600" y="1900800"/>
                </a:lnTo>
                <a:lnTo>
                  <a:pt x="417600" y="2145600"/>
                </a:lnTo>
                <a:lnTo>
                  <a:pt x="460800" y="2462400"/>
                </a:lnTo>
                <a:lnTo>
                  <a:pt x="547200" y="2671200"/>
                </a:lnTo>
                <a:lnTo>
                  <a:pt x="698400" y="2772000"/>
                </a:lnTo>
                <a:lnTo>
                  <a:pt x="712800" y="2952000"/>
                </a:lnTo>
                <a:lnTo>
                  <a:pt x="756000" y="3132000"/>
                </a:lnTo>
                <a:lnTo>
                  <a:pt x="799200" y="3268800"/>
                </a:lnTo>
                <a:lnTo>
                  <a:pt x="784800" y="3405600"/>
                </a:lnTo>
                <a:lnTo>
                  <a:pt x="813600" y="3484800"/>
                </a:lnTo>
                <a:lnTo>
                  <a:pt x="784800" y="3650400"/>
                </a:lnTo>
                <a:lnTo>
                  <a:pt x="792000" y="3801600"/>
                </a:lnTo>
                <a:lnTo>
                  <a:pt x="813600" y="3873600"/>
                </a:lnTo>
                <a:lnTo>
                  <a:pt x="820800" y="3988800"/>
                </a:lnTo>
                <a:lnTo>
                  <a:pt x="748800" y="4305600"/>
                </a:lnTo>
                <a:lnTo>
                  <a:pt x="720000" y="4399200"/>
                </a:lnTo>
                <a:lnTo>
                  <a:pt x="712800" y="4507200"/>
                </a:lnTo>
                <a:lnTo>
                  <a:pt x="640800" y="4665600"/>
                </a:lnTo>
                <a:lnTo>
                  <a:pt x="676800" y="4723200"/>
                </a:lnTo>
                <a:lnTo>
                  <a:pt x="979200" y="4730400"/>
                </a:lnTo>
                <a:lnTo>
                  <a:pt x="1022400" y="4636800"/>
                </a:lnTo>
                <a:lnTo>
                  <a:pt x="993600" y="4514400"/>
                </a:lnTo>
                <a:lnTo>
                  <a:pt x="1022400" y="4392000"/>
                </a:lnTo>
                <a:lnTo>
                  <a:pt x="993600" y="4240800"/>
                </a:lnTo>
                <a:lnTo>
                  <a:pt x="1015200" y="3960000"/>
                </a:lnTo>
                <a:lnTo>
                  <a:pt x="1072800" y="4032000"/>
                </a:lnTo>
                <a:lnTo>
                  <a:pt x="1144800" y="4024800"/>
                </a:lnTo>
                <a:lnTo>
                  <a:pt x="1101600" y="3823200"/>
                </a:lnTo>
                <a:lnTo>
                  <a:pt x="1173600" y="3542400"/>
                </a:lnTo>
                <a:lnTo>
                  <a:pt x="1108800" y="3420000"/>
                </a:lnTo>
                <a:lnTo>
                  <a:pt x="1101600" y="3211200"/>
                </a:lnTo>
                <a:lnTo>
                  <a:pt x="1123200" y="3052800"/>
                </a:lnTo>
                <a:lnTo>
                  <a:pt x="1216800" y="3232800"/>
                </a:lnTo>
                <a:lnTo>
                  <a:pt x="1245600" y="3520800"/>
                </a:lnTo>
                <a:lnTo>
                  <a:pt x="1224000" y="3686400"/>
                </a:lnTo>
                <a:lnTo>
                  <a:pt x="1260000" y="3823200"/>
                </a:lnTo>
                <a:lnTo>
                  <a:pt x="1332000" y="3830400"/>
                </a:lnTo>
                <a:lnTo>
                  <a:pt x="1468800" y="3837600"/>
                </a:lnTo>
                <a:lnTo>
                  <a:pt x="1497600" y="3787200"/>
                </a:lnTo>
                <a:lnTo>
                  <a:pt x="1447200" y="3693600"/>
                </a:lnTo>
                <a:lnTo>
                  <a:pt x="1425600" y="3535200"/>
                </a:lnTo>
                <a:lnTo>
                  <a:pt x="1512000" y="3520800"/>
                </a:lnTo>
                <a:lnTo>
                  <a:pt x="1648800" y="3376800"/>
                </a:lnTo>
                <a:lnTo>
                  <a:pt x="1735200" y="3189600"/>
                </a:lnTo>
                <a:lnTo>
                  <a:pt x="1778400" y="3448800"/>
                </a:lnTo>
                <a:lnTo>
                  <a:pt x="1807200" y="3765600"/>
                </a:lnTo>
                <a:lnTo>
                  <a:pt x="1850400" y="3952800"/>
                </a:lnTo>
                <a:lnTo>
                  <a:pt x="1951200" y="4168800"/>
                </a:lnTo>
                <a:lnTo>
                  <a:pt x="1994400" y="4485600"/>
                </a:lnTo>
                <a:lnTo>
                  <a:pt x="2037600" y="4608000"/>
                </a:lnTo>
                <a:lnTo>
                  <a:pt x="2016000" y="4730400"/>
                </a:lnTo>
                <a:lnTo>
                  <a:pt x="2347200" y="4730400"/>
                </a:lnTo>
                <a:lnTo>
                  <a:pt x="2340000" y="4636800"/>
                </a:lnTo>
                <a:lnTo>
                  <a:pt x="2282400" y="4492800"/>
                </a:lnTo>
                <a:lnTo>
                  <a:pt x="2224800" y="4341600"/>
                </a:lnTo>
                <a:lnTo>
                  <a:pt x="2174400" y="4147200"/>
                </a:lnTo>
                <a:lnTo>
                  <a:pt x="2181600" y="3988800"/>
                </a:lnTo>
                <a:lnTo>
                  <a:pt x="2188800" y="3880800"/>
                </a:lnTo>
                <a:lnTo>
                  <a:pt x="2160000" y="3700800"/>
                </a:lnTo>
                <a:lnTo>
                  <a:pt x="2152800" y="3463200"/>
                </a:lnTo>
                <a:lnTo>
                  <a:pt x="2174400" y="3074400"/>
                </a:lnTo>
                <a:lnTo>
                  <a:pt x="2196000" y="2858400"/>
                </a:lnTo>
                <a:lnTo>
                  <a:pt x="2181600" y="2671200"/>
                </a:lnTo>
                <a:lnTo>
                  <a:pt x="2160000" y="2484000"/>
                </a:lnTo>
                <a:lnTo>
                  <a:pt x="2224800" y="2282400"/>
                </a:lnTo>
                <a:lnTo>
                  <a:pt x="2268000" y="2088000"/>
                </a:lnTo>
                <a:lnTo>
                  <a:pt x="2239200" y="1872000"/>
                </a:lnTo>
                <a:lnTo>
                  <a:pt x="2203200" y="1620000"/>
                </a:lnTo>
                <a:lnTo>
                  <a:pt x="2138400" y="1425600"/>
                </a:lnTo>
                <a:lnTo>
                  <a:pt x="2131200" y="1245600"/>
                </a:lnTo>
                <a:lnTo>
                  <a:pt x="2311200" y="1267200"/>
                </a:lnTo>
                <a:lnTo>
                  <a:pt x="2505600" y="1195200"/>
                </a:lnTo>
                <a:lnTo>
                  <a:pt x="2728800" y="1058400"/>
                </a:lnTo>
                <a:lnTo>
                  <a:pt x="2858400" y="914400"/>
                </a:lnTo>
                <a:lnTo>
                  <a:pt x="2887200" y="748800"/>
                </a:lnTo>
                <a:lnTo>
                  <a:pt x="2800800" y="669600"/>
                </a:lnTo>
                <a:lnTo>
                  <a:pt x="2613600" y="590400"/>
                </a:lnTo>
                <a:lnTo>
                  <a:pt x="2440800" y="568800"/>
                </a:lnTo>
                <a:lnTo>
                  <a:pt x="2268000" y="633600"/>
                </a:lnTo>
                <a:lnTo>
                  <a:pt x="2167200" y="705600"/>
                </a:lnTo>
                <a:lnTo>
                  <a:pt x="2196000" y="576000"/>
                </a:lnTo>
                <a:lnTo>
                  <a:pt x="2196000" y="576000"/>
                </a:lnTo>
                <a:lnTo>
                  <a:pt x="2080800" y="403200"/>
                </a:lnTo>
                <a:lnTo>
                  <a:pt x="2008800" y="223200"/>
                </a:lnTo>
                <a:lnTo>
                  <a:pt x="1800000" y="79200"/>
                </a:lnTo>
                <a:lnTo>
                  <a:pt x="1576800" y="28800"/>
                </a:lnTo>
                <a:lnTo>
                  <a:pt x="1483200" y="0"/>
                </a:lnTo>
                <a:close/>
              </a:path>
            </a:pathLst>
          </a:custGeom>
          <a:solidFill>
            <a:schemeClr val="accent1">
              <a:lumMod val="60000"/>
              <a:lumOff val="40000"/>
              <a:alpha val="65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0">
            <a:extLst>
              <a:ext uri="{FF2B5EF4-FFF2-40B4-BE49-F238E27FC236}">
                <a16:creationId xmlns:a16="http://schemas.microsoft.com/office/drawing/2014/main" id="{9E75E958-A5EC-B24C-A543-D15194E6DF8B}"/>
              </a:ext>
            </a:extLst>
          </p:cNvPr>
          <p:cNvSpPr/>
          <p:nvPr/>
        </p:nvSpPr>
        <p:spPr>
          <a:xfrm>
            <a:off x="5535992" y="2706530"/>
            <a:ext cx="2214000" cy="2629800"/>
          </a:xfrm>
          <a:custGeom>
            <a:avLst/>
            <a:gdLst>
              <a:gd name="connsiteX0" fmla="*/ 28800 w 2952000"/>
              <a:gd name="connsiteY0" fmla="*/ 1915200 h 3506400"/>
              <a:gd name="connsiteX1" fmla="*/ 79200 w 2952000"/>
              <a:gd name="connsiteY1" fmla="*/ 2145600 h 3506400"/>
              <a:gd name="connsiteX2" fmla="*/ 72000 w 2952000"/>
              <a:gd name="connsiteY2" fmla="*/ 2361600 h 3506400"/>
              <a:gd name="connsiteX3" fmla="*/ 93600 w 2952000"/>
              <a:gd name="connsiteY3" fmla="*/ 2541600 h 3506400"/>
              <a:gd name="connsiteX4" fmla="*/ 50400 w 2952000"/>
              <a:gd name="connsiteY4" fmla="*/ 2700000 h 3506400"/>
              <a:gd name="connsiteX5" fmla="*/ 180000 w 2952000"/>
              <a:gd name="connsiteY5" fmla="*/ 2728800 h 3506400"/>
              <a:gd name="connsiteX6" fmla="*/ 273600 w 2952000"/>
              <a:gd name="connsiteY6" fmla="*/ 2714400 h 3506400"/>
              <a:gd name="connsiteX7" fmla="*/ 259200 w 2952000"/>
              <a:gd name="connsiteY7" fmla="*/ 2628000 h 3506400"/>
              <a:gd name="connsiteX8" fmla="*/ 266400 w 2952000"/>
              <a:gd name="connsiteY8" fmla="*/ 2541600 h 3506400"/>
              <a:gd name="connsiteX9" fmla="*/ 194400 w 2952000"/>
              <a:gd name="connsiteY9" fmla="*/ 2361600 h 3506400"/>
              <a:gd name="connsiteX10" fmla="*/ 194400 w 2952000"/>
              <a:gd name="connsiteY10" fmla="*/ 2109600 h 3506400"/>
              <a:gd name="connsiteX11" fmla="*/ 237600 w 2952000"/>
              <a:gd name="connsiteY11" fmla="*/ 1980000 h 3506400"/>
              <a:gd name="connsiteX12" fmla="*/ 216000 w 2952000"/>
              <a:gd name="connsiteY12" fmla="*/ 1785600 h 3506400"/>
              <a:gd name="connsiteX13" fmla="*/ 252000 w 2952000"/>
              <a:gd name="connsiteY13" fmla="*/ 1792800 h 3506400"/>
              <a:gd name="connsiteX14" fmla="*/ 288000 w 2952000"/>
              <a:gd name="connsiteY14" fmla="*/ 1994400 h 3506400"/>
              <a:gd name="connsiteX15" fmla="*/ 381600 w 2952000"/>
              <a:gd name="connsiteY15" fmla="*/ 1980000 h 3506400"/>
              <a:gd name="connsiteX16" fmla="*/ 367200 w 2952000"/>
              <a:gd name="connsiteY16" fmla="*/ 1821600 h 3506400"/>
              <a:gd name="connsiteX17" fmla="*/ 460800 w 2952000"/>
              <a:gd name="connsiteY17" fmla="*/ 1850400 h 3506400"/>
              <a:gd name="connsiteX18" fmla="*/ 583200 w 2952000"/>
              <a:gd name="connsiteY18" fmla="*/ 2246400 h 3506400"/>
              <a:gd name="connsiteX19" fmla="*/ 597600 w 2952000"/>
              <a:gd name="connsiteY19" fmla="*/ 2469600 h 3506400"/>
              <a:gd name="connsiteX20" fmla="*/ 597600 w 2952000"/>
              <a:gd name="connsiteY20" fmla="*/ 2620800 h 3506400"/>
              <a:gd name="connsiteX21" fmla="*/ 669600 w 2952000"/>
              <a:gd name="connsiteY21" fmla="*/ 2692800 h 3506400"/>
              <a:gd name="connsiteX22" fmla="*/ 684000 w 2952000"/>
              <a:gd name="connsiteY22" fmla="*/ 2995200 h 3506400"/>
              <a:gd name="connsiteX23" fmla="*/ 633600 w 2952000"/>
              <a:gd name="connsiteY23" fmla="*/ 3132000 h 3506400"/>
              <a:gd name="connsiteX24" fmla="*/ 669600 w 2952000"/>
              <a:gd name="connsiteY24" fmla="*/ 3254400 h 3506400"/>
              <a:gd name="connsiteX25" fmla="*/ 648000 w 2952000"/>
              <a:gd name="connsiteY25" fmla="*/ 3405600 h 3506400"/>
              <a:gd name="connsiteX26" fmla="*/ 784800 w 2952000"/>
              <a:gd name="connsiteY26" fmla="*/ 3506400 h 3506400"/>
              <a:gd name="connsiteX27" fmla="*/ 979200 w 2952000"/>
              <a:gd name="connsiteY27" fmla="*/ 3499200 h 3506400"/>
              <a:gd name="connsiteX28" fmla="*/ 1000800 w 2952000"/>
              <a:gd name="connsiteY28" fmla="*/ 3427200 h 3506400"/>
              <a:gd name="connsiteX29" fmla="*/ 900000 w 2952000"/>
              <a:gd name="connsiteY29" fmla="*/ 3124800 h 3506400"/>
              <a:gd name="connsiteX30" fmla="*/ 878400 w 2952000"/>
              <a:gd name="connsiteY30" fmla="*/ 3031200 h 3506400"/>
              <a:gd name="connsiteX31" fmla="*/ 842400 w 2952000"/>
              <a:gd name="connsiteY31" fmla="*/ 2937600 h 3506400"/>
              <a:gd name="connsiteX32" fmla="*/ 842400 w 2952000"/>
              <a:gd name="connsiteY32" fmla="*/ 2736000 h 3506400"/>
              <a:gd name="connsiteX33" fmla="*/ 914400 w 2952000"/>
              <a:gd name="connsiteY33" fmla="*/ 2548800 h 3506400"/>
              <a:gd name="connsiteX34" fmla="*/ 936000 w 2952000"/>
              <a:gd name="connsiteY34" fmla="*/ 2404800 h 3506400"/>
              <a:gd name="connsiteX35" fmla="*/ 885600 w 2952000"/>
              <a:gd name="connsiteY35" fmla="*/ 2282400 h 3506400"/>
              <a:gd name="connsiteX36" fmla="*/ 842400 w 2952000"/>
              <a:gd name="connsiteY36" fmla="*/ 2138400 h 3506400"/>
              <a:gd name="connsiteX37" fmla="*/ 813600 w 2952000"/>
              <a:gd name="connsiteY37" fmla="*/ 2030400 h 3506400"/>
              <a:gd name="connsiteX38" fmla="*/ 964800 w 2952000"/>
              <a:gd name="connsiteY38" fmla="*/ 2174400 h 3506400"/>
              <a:gd name="connsiteX39" fmla="*/ 1036800 w 2952000"/>
              <a:gd name="connsiteY39" fmla="*/ 2318400 h 3506400"/>
              <a:gd name="connsiteX40" fmla="*/ 1195200 w 2952000"/>
              <a:gd name="connsiteY40" fmla="*/ 2361600 h 3506400"/>
              <a:gd name="connsiteX41" fmla="*/ 1310400 w 2952000"/>
              <a:gd name="connsiteY41" fmla="*/ 2196000 h 3506400"/>
              <a:gd name="connsiteX42" fmla="*/ 1368000 w 2952000"/>
              <a:gd name="connsiteY42" fmla="*/ 2527200 h 3506400"/>
              <a:gd name="connsiteX43" fmla="*/ 1396800 w 2952000"/>
              <a:gd name="connsiteY43" fmla="*/ 2757600 h 3506400"/>
              <a:gd name="connsiteX44" fmla="*/ 1454400 w 2952000"/>
              <a:gd name="connsiteY44" fmla="*/ 2858400 h 3506400"/>
              <a:gd name="connsiteX45" fmla="*/ 1490400 w 2952000"/>
              <a:gd name="connsiteY45" fmla="*/ 3124800 h 3506400"/>
              <a:gd name="connsiteX46" fmla="*/ 1476000 w 2952000"/>
              <a:gd name="connsiteY46" fmla="*/ 3189600 h 3506400"/>
              <a:gd name="connsiteX47" fmla="*/ 1512000 w 2952000"/>
              <a:gd name="connsiteY47" fmla="*/ 3283200 h 3506400"/>
              <a:gd name="connsiteX48" fmla="*/ 1612800 w 2952000"/>
              <a:gd name="connsiteY48" fmla="*/ 3463200 h 3506400"/>
              <a:gd name="connsiteX49" fmla="*/ 1828800 w 2952000"/>
              <a:gd name="connsiteY49" fmla="*/ 3470400 h 3506400"/>
              <a:gd name="connsiteX50" fmla="*/ 1778400 w 2952000"/>
              <a:gd name="connsiteY50" fmla="*/ 3312000 h 3506400"/>
              <a:gd name="connsiteX51" fmla="*/ 1670400 w 2952000"/>
              <a:gd name="connsiteY51" fmla="*/ 3024000 h 3506400"/>
              <a:gd name="connsiteX52" fmla="*/ 1605600 w 2952000"/>
              <a:gd name="connsiteY52" fmla="*/ 2822400 h 3506400"/>
              <a:gd name="connsiteX53" fmla="*/ 1627200 w 2952000"/>
              <a:gd name="connsiteY53" fmla="*/ 2613600 h 3506400"/>
              <a:gd name="connsiteX54" fmla="*/ 1605600 w 2952000"/>
              <a:gd name="connsiteY54" fmla="*/ 2498400 h 3506400"/>
              <a:gd name="connsiteX55" fmla="*/ 1620000 w 2952000"/>
              <a:gd name="connsiteY55" fmla="*/ 2167200 h 3506400"/>
              <a:gd name="connsiteX56" fmla="*/ 1641600 w 2952000"/>
              <a:gd name="connsiteY56" fmla="*/ 1987200 h 3506400"/>
              <a:gd name="connsiteX57" fmla="*/ 1713600 w 2952000"/>
              <a:gd name="connsiteY57" fmla="*/ 1980000 h 3506400"/>
              <a:gd name="connsiteX58" fmla="*/ 1785600 w 2952000"/>
              <a:gd name="connsiteY58" fmla="*/ 2095200 h 3506400"/>
              <a:gd name="connsiteX59" fmla="*/ 1785600 w 2952000"/>
              <a:gd name="connsiteY59" fmla="*/ 2095200 h 3506400"/>
              <a:gd name="connsiteX60" fmla="*/ 1807200 w 2952000"/>
              <a:gd name="connsiteY60" fmla="*/ 1864800 h 3506400"/>
              <a:gd name="connsiteX61" fmla="*/ 1987200 w 2952000"/>
              <a:gd name="connsiteY61" fmla="*/ 1980000 h 3506400"/>
              <a:gd name="connsiteX62" fmla="*/ 2224800 w 2952000"/>
              <a:gd name="connsiteY62" fmla="*/ 2080800 h 3506400"/>
              <a:gd name="connsiteX63" fmla="*/ 2347200 w 2952000"/>
              <a:gd name="connsiteY63" fmla="*/ 2095200 h 3506400"/>
              <a:gd name="connsiteX64" fmla="*/ 2476800 w 2952000"/>
              <a:gd name="connsiteY64" fmla="*/ 2239200 h 3506400"/>
              <a:gd name="connsiteX65" fmla="*/ 2635200 w 2952000"/>
              <a:gd name="connsiteY65" fmla="*/ 2260800 h 3506400"/>
              <a:gd name="connsiteX66" fmla="*/ 2887200 w 2952000"/>
              <a:gd name="connsiteY66" fmla="*/ 2160000 h 3506400"/>
              <a:gd name="connsiteX67" fmla="*/ 2937600 w 2952000"/>
              <a:gd name="connsiteY67" fmla="*/ 2030400 h 3506400"/>
              <a:gd name="connsiteX68" fmla="*/ 2887200 w 2952000"/>
              <a:gd name="connsiteY68" fmla="*/ 1872000 h 3506400"/>
              <a:gd name="connsiteX69" fmla="*/ 2779200 w 2952000"/>
              <a:gd name="connsiteY69" fmla="*/ 1699200 h 3506400"/>
              <a:gd name="connsiteX70" fmla="*/ 2642400 w 2952000"/>
              <a:gd name="connsiteY70" fmla="*/ 1245600 h 3506400"/>
              <a:gd name="connsiteX71" fmla="*/ 2685600 w 2952000"/>
              <a:gd name="connsiteY71" fmla="*/ 1029600 h 3506400"/>
              <a:gd name="connsiteX72" fmla="*/ 2916000 w 2952000"/>
              <a:gd name="connsiteY72" fmla="*/ 950400 h 3506400"/>
              <a:gd name="connsiteX73" fmla="*/ 2952000 w 2952000"/>
              <a:gd name="connsiteY73" fmla="*/ 849600 h 3506400"/>
              <a:gd name="connsiteX74" fmla="*/ 2916000 w 2952000"/>
              <a:gd name="connsiteY74" fmla="*/ 748800 h 3506400"/>
              <a:gd name="connsiteX75" fmla="*/ 2757600 w 2952000"/>
              <a:gd name="connsiteY75" fmla="*/ 684000 h 3506400"/>
              <a:gd name="connsiteX76" fmla="*/ 2548800 w 2952000"/>
              <a:gd name="connsiteY76" fmla="*/ 669600 h 3506400"/>
              <a:gd name="connsiteX77" fmla="*/ 2512800 w 2952000"/>
              <a:gd name="connsiteY77" fmla="*/ 669600 h 3506400"/>
              <a:gd name="connsiteX78" fmla="*/ 2397600 w 2952000"/>
              <a:gd name="connsiteY78" fmla="*/ 496800 h 3506400"/>
              <a:gd name="connsiteX79" fmla="*/ 2354400 w 2952000"/>
              <a:gd name="connsiteY79" fmla="*/ 381600 h 3506400"/>
              <a:gd name="connsiteX80" fmla="*/ 2260800 w 2952000"/>
              <a:gd name="connsiteY80" fmla="*/ 316800 h 3506400"/>
              <a:gd name="connsiteX81" fmla="*/ 2131200 w 2952000"/>
              <a:gd name="connsiteY81" fmla="*/ 345600 h 3506400"/>
              <a:gd name="connsiteX82" fmla="*/ 1987200 w 2952000"/>
              <a:gd name="connsiteY82" fmla="*/ 446400 h 3506400"/>
              <a:gd name="connsiteX83" fmla="*/ 1900800 w 2952000"/>
              <a:gd name="connsiteY83" fmla="*/ 504000 h 3506400"/>
              <a:gd name="connsiteX84" fmla="*/ 1771200 w 2952000"/>
              <a:gd name="connsiteY84" fmla="*/ 475200 h 3506400"/>
              <a:gd name="connsiteX85" fmla="*/ 1533600 w 2952000"/>
              <a:gd name="connsiteY85" fmla="*/ 345600 h 3506400"/>
              <a:gd name="connsiteX86" fmla="*/ 1411200 w 2952000"/>
              <a:gd name="connsiteY86" fmla="*/ 230400 h 3506400"/>
              <a:gd name="connsiteX87" fmla="*/ 1288800 w 2952000"/>
              <a:gd name="connsiteY87" fmla="*/ 129600 h 3506400"/>
              <a:gd name="connsiteX88" fmla="*/ 1108800 w 2952000"/>
              <a:gd name="connsiteY88" fmla="*/ 79200 h 3506400"/>
              <a:gd name="connsiteX89" fmla="*/ 1051200 w 2952000"/>
              <a:gd name="connsiteY89" fmla="*/ 14400 h 3506400"/>
              <a:gd name="connsiteX90" fmla="*/ 885600 w 2952000"/>
              <a:gd name="connsiteY90" fmla="*/ 0 h 3506400"/>
              <a:gd name="connsiteX91" fmla="*/ 705600 w 2952000"/>
              <a:gd name="connsiteY91" fmla="*/ 165600 h 3506400"/>
              <a:gd name="connsiteX92" fmla="*/ 597600 w 2952000"/>
              <a:gd name="connsiteY92" fmla="*/ 223200 h 3506400"/>
              <a:gd name="connsiteX93" fmla="*/ 468000 w 2952000"/>
              <a:gd name="connsiteY93" fmla="*/ 230400 h 3506400"/>
              <a:gd name="connsiteX94" fmla="*/ 331200 w 2952000"/>
              <a:gd name="connsiteY94" fmla="*/ 201600 h 3506400"/>
              <a:gd name="connsiteX95" fmla="*/ 216000 w 2952000"/>
              <a:gd name="connsiteY95" fmla="*/ 237600 h 3506400"/>
              <a:gd name="connsiteX96" fmla="*/ 86400 w 2952000"/>
              <a:gd name="connsiteY96" fmla="*/ 223200 h 3506400"/>
              <a:gd name="connsiteX97" fmla="*/ 0 w 2952000"/>
              <a:gd name="connsiteY97" fmla="*/ 316800 h 3506400"/>
              <a:gd name="connsiteX98" fmla="*/ 64800 w 2952000"/>
              <a:gd name="connsiteY98" fmla="*/ 590400 h 3506400"/>
              <a:gd name="connsiteX99" fmla="*/ 100800 w 2952000"/>
              <a:gd name="connsiteY99" fmla="*/ 842400 h 3506400"/>
              <a:gd name="connsiteX100" fmla="*/ 115200 w 2952000"/>
              <a:gd name="connsiteY100" fmla="*/ 943200 h 3506400"/>
              <a:gd name="connsiteX101" fmla="*/ 79200 w 2952000"/>
              <a:gd name="connsiteY101" fmla="*/ 1137600 h 3506400"/>
              <a:gd name="connsiteX102" fmla="*/ 7200 w 2952000"/>
              <a:gd name="connsiteY102" fmla="*/ 1317600 h 3506400"/>
              <a:gd name="connsiteX103" fmla="*/ 36000 w 2952000"/>
              <a:gd name="connsiteY103" fmla="*/ 1533600 h 3506400"/>
              <a:gd name="connsiteX104" fmla="*/ 57600 w 2952000"/>
              <a:gd name="connsiteY104" fmla="*/ 1699200 h 3506400"/>
              <a:gd name="connsiteX105" fmla="*/ 28800 w 2952000"/>
              <a:gd name="connsiteY105" fmla="*/ 1915200 h 35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52000" h="3506400">
                <a:moveTo>
                  <a:pt x="28800" y="1915200"/>
                </a:moveTo>
                <a:lnTo>
                  <a:pt x="79200" y="2145600"/>
                </a:lnTo>
                <a:lnTo>
                  <a:pt x="72000" y="2361600"/>
                </a:lnTo>
                <a:lnTo>
                  <a:pt x="93600" y="2541600"/>
                </a:lnTo>
                <a:lnTo>
                  <a:pt x="50400" y="2700000"/>
                </a:lnTo>
                <a:lnTo>
                  <a:pt x="180000" y="2728800"/>
                </a:lnTo>
                <a:lnTo>
                  <a:pt x="273600" y="2714400"/>
                </a:lnTo>
                <a:lnTo>
                  <a:pt x="259200" y="2628000"/>
                </a:lnTo>
                <a:lnTo>
                  <a:pt x="266400" y="2541600"/>
                </a:lnTo>
                <a:lnTo>
                  <a:pt x="194400" y="2361600"/>
                </a:lnTo>
                <a:lnTo>
                  <a:pt x="194400" y="2109600"/>
                </a:lnTo>
                <a:lnTo>
                  <a:pt x="237600" y="1980000"/>
                </a:lnTo>
                <a:lnTo>
                  <a:pt x="216000" y="1785600"/>
                </a:lnTo>
                <a:lnTo>
                  <a:pt x="252000" y="1792800"/>
                </a:lnTo>
                <a:lnTo>
                  <a:pt x="288000" y="1994400"/>
                </a:lnTo>
                <a:lnTo>
                  <a:pt x="381600" y="1980000"/>
                </a:lnTo>
                <a:lnTo>
                  <a:pt x="367200" y="1821600"/>
                </a:lnTo>
                <a:lnTo>
                  <a:pt x="460800" y="1850400"/>
                </a:lnTo>
                <a:lnTo>
                  <a:pt x="583200" y="2246400"/>
                </a:lnTo>
                <a:lnTo>
                  <a:pt x="597600" y="2469600"/>
                </a:lnTo>
                <a:lnTo>
                  <a:pt x="597600" y="2620800"/>
                </a:lnTo>
                <a:lnTo>
                  <a:pt x="669600" y="2692800"/>
                </a:lnTo>
                <a:lnTo>
                  <a:pt x="684000" y="2995200"/>
                </a:lnTo>
                <a:lnTo>
                  <a:pt x="633600" y="3132000"/>
                </a:lnTo>
                <a:lnTo>
                  <a:pt x="669600" y="3254400"/>
                </a:lnTo>
                <a:lnTo>
                  <a:pt x="648000" y="3405600"/>
                </a:lnTo>
                <a:lnTo>
                  <a:pt x="784800" y="3506400"/>
                </a:lnTo>
                <a:lnTo>
                  <a:pt x="979200" y="3499200"/>
                </a:lnTo>
                <a:lnTo>
                  <a:pt x="1000800" y="3427200"/>
                </a:lnTo>
                <a:lnTo>
                  <a:pt x="900000" y="3124800"/>
                </a:lnTo>
                <a:lnTo>
                  <a:pt x="878400" y="3031200"/>
                </a:lnTo>
                <a:lnTo>
                  <a:pt x="842400" y="2937600"/>
                </a:lnTo>
                <a:lnTo>
                  <a:pt x="842400" y="2736000"/>
                </a:lnTo>
                <a:lnTo>
                  <a:pt x="914400" y="2548800"/>
                </a:lnTo>
                <a:lnTo>
                  <a:pt x="936000" y="2404800"/>
                </a:lnTo>
                <a:lnTo>
                  <a:pt x="885600" y="2282400"/>
                </a:lnTo>
                <a:lnTo>
                  <a:pt x="842400" y="2138400"/>
                </a:lnTo>
                <a:lnTo>
                  <a:pt x="813600" y="2030400"/>
                </a:lnTo>
                <a:lnTo>
                  <a:pt x="964800" y="2174400"/>
                </a:lnTo>
                <a:lnTo>
                  <a:pt x="1036800" y="2318400"/>
                </a:lnTo>
                <a:lnTo>
                  <a:pt x="1195200" y="2361600"/>
                </a:lnTo>
                <a:lnTo>
                  <a:pt x="1310400" y="2196000"/>
                </a:lnTo>
                <a:lnTo>
                  <a:pt x="1368000" y="2527200"/>
                </a:lnTo>
                <a:lnTo>
                  <a:pt x="1396800" y="2757600"/>
                </a:lnTo>
                <a:lnTo>
                  <a:pt x="1454400" y="2858400"/>
                </a:lnTo>
                <a:lnTo>
                  <a:pt x="1490400" y="3124800"/>
                </a:lnTo>
                <a:lnTo>
                  <a:pt x="1476000" y="3189600"/>
                </a:lnTo>
                <a:lnTo>
                  <a:pt x="1512000" y="3283200"/>
                </a:lnTo>
                <a:lnTo>
                  <a:pt x="1612800" y="3463200"/>
                </a:lnTo>
                <a:lnTo>
                  <a:pt x="1828800" y="3470400"/>
                </a:lnTo>
                <a:lnTo>
                  <a:pt x="1778400" y="3312000"/>
                </a:lnTo>
                <a:lnTo>
                  <a:pt x="1670400" y="3024000"/>
                </a:lnTo>
                <a:lnTo>
                  <a:pt x="1605600" y="2822400"/>
                </a:lnTo>
                <a:lnTo>
                  <a:pt x="1627200" y="2613600"/>
                </a:lnTo>
                <a:lnTo>
                  <a:pt x="1605600" y="2498400"/>
                </a:lnTo>
                <a:lnTo>
                  <a:pt x="1620000" y="2167200"/>
                </a:lnTo>
                <a:lnTo>
                  <a:pt x="1641600" y="1987200"/>
                </a:lnTo>
                <a:lnTo>
                  <a:pt x="1713600" y="1980000"/>
                </a:lnTo>
                <a:lnTo>
                  <a:pt x="1785600" y="2095200"/>
                </a:lnTo>
                <a:lnTo>
                  <a:pt x="1785600" y="2095200"/>
                </a:lnTo>
                <a:lnTo>
                  <a:pt x="1807200" y="1864800"/>
                </a:lnTo>
                <a:lnTo>
                  <a:pt x="1987200" y="1980000"/>
                </a:lnTo>
                <a:lnTo>
                  <a:pt x="2224800" y="2080800"/>
                </a:lnTo>
                <a:lnTo>
                  <a:pt x="2347200" y="2095200"/>
                </a:lnTo>
                <a:lnTo>
                  <a:pt x="2476800" y="2239200"/>
                </a:lnTo>
                <a:lnTo>
                  <a:pt x="2635200" y="2260800"/>
                </a:lnTo>
                <a:lnTo>
                  <a:pt x="2887200" y="2160000"/>
                </a:lnTo>
                <a:lnTo>
                  <a:pt x="2937600" y="2030400"/>
                </a:lnTo>
                <a:lnTo>
                  <a:pt x="2887200" y="1872000"/>
                </a:lnTo>
                <a:lnTo>
                  <a:pt x="2779200" y="1699200"/>
                </a:lnTo>
                <a:lnTo>
                  <a:pt x="2642400" y="1245600"/>
                </a:lnTo>
                <a:lnTo>
                  <a:pt x="2685600" y="1029600"/>
                </a:lnTo>
                <a:lnTo>
                  <a:pt x="2916000" y="950400"/>
                </a:lnTo>
                <a:lnTo>
                  <a:pt x="2952000" y="849600"/>
                </a:lnTo>
                <a:lnTo>
                  <a:pt x="2916000" y="748800"/>
                </a:lnTo>
                <a:lnTo>
                  <a:pt x="2757600" y="684000"/>
                </a:lnTo>
                <a:lnTo>
                  <a:pt x="2548800" y="669600"/>
                </a:lnTo>
                <a:lnTo>
                  <a:pt x="2512800" y="669600"/>
                </a:lnTo>
                <a:lnTo>
                  <a:pt x="2397600" y="496800"/>
                </a:lnTo>
                <a:lnTo>
                  <a:pt x="2354400" y="381600"/>
                </a:lnTo>
                <a:lnTo>
                  <a:pt x="2260800" y="316800"/>
                </a:lnTo>
                <a:lnTo>
                  <a:pt x="2131200" y="345600"/>
                </a:lnTo>
                <a:lnTo>
                  <a:pt x="1987200" y="446400"/>
                </a:lnTo>
                <a:lnTo>
                  <a:pt x="1900800" y="504000"/>
                </a:lnTo>
                <a:lnTo>
                  <a:pt x="1771200" y="475200"/>
                </a:lnTo>
                <a:lnTo>
                  <a:pt x="1533600" y="345600"/>
                </a:lnTo>
                <a:lnTo>
                  <a:pt x="1411200" y="230400"/>
                </a:lnTo>
                <a:lnTo>
                  <a:pt x="1288800" y="129600"/>
                </a:lnTo>
                <a:lnTo>
                  <a:pt x="1108800" y="79200"/>
                </a:lnTo>
                <a:lnTo>
                  <a:pt x="1051200" y="14400"/>
                </a:lnTo>
                <a:lnTo>
                  <a:pt x="885600" y="0"/>
                </a:lnTo>
                <a:lnTo>
                  <a:pt x="705600" y="165600"/>
                </a:lnTo>
                <a:lnTo>
                  <a:pt x="597600" y="223200"/>
                </a:lnTo>
                <a:lnTo>
                  <a:pt x="468000" y="230400"/>
                </a:lnTo>
                <a:lnTo>
                  <a:pt x="331200" y="201600"/>
                </a:lnTo>
                <a:lnTo>
                  <a:pt x="216000" y="237600"/>
                </a:lnTo>
                <a:lnTo>
                  <a:pt x="86400" y="223200"/>
                </a:lnTo>
                <a:lnTo>
                  <a:pt x="0" y="316800"/>
                </a:lnTo>
                <a:lnTo>
                  <a:pt x="64800" y="590400"/>
                </a:lnTo>
                <a:lnTo>
                  <a:pt x="100800" y="842400"/>
                </a:lnTo>
                <a:lnTo>
                  <a:pt x="115200" y="943200"/>
                </a:lnTo>
                <a:lnTo>
                  <a:pt x="79200" y="1137600"/>
                </a:lnTo>
                <a:lnTo>
                  <a:pt x="7200" y="1317600"/>
                </a:lnTo>
                <a:lnTo>
                  <a:pt x="36000" y="1533600"/>
                </a:lnTo>
                <a:lnTo>
                  <a:pt x="57600" y="1699200"/>
                </a:lnTo>
                <a:lnTo>
                  <a:pt x="28800" y="1915200"/>
                </a:lnTo>
                <a:close/>
              </a:path>
            </a:pathLst>
          </a:custGeom>
          <a:solidFill>
            <a:schemeClr val="accent2">
              <a:lumMod val="60000"/>
              <a:lumOff val="40000"/>
              <a:alpha val="6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BB97A7AD-B9F0-A444-BADC-3E6719980ED3}"/>
              </a:ext>
            </a:extLst>
          </p:cNvPr>
          <p:cNvSpPr txBox="1"/>
          <p:nvPr/>
        </p:nvSpPr>
        <p:spPr>
          <a:xfrm>
            <a:off x="189213" y="1807744"/>
            <a:ext cx="2959035" cy="138499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Calibri" panose="020F0502020204030204"/>
                <a:ea typeface="+mn-ea"/>
                <a:cs typeface="+mn-cs"/>
              </a:rPr>
              <a:t>实例分割</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检测图像中的所有目标</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同时确定目标区域的所有像素</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仅仅事件</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3" name="Google Shape;177;p16">
            <a:extLst>
              <a:ext uri="{FF2B5EF4-FFF2-40B4-BE49-F238E27FC236}">
                <a16:creationId xmlns:a16="http://schemas.microsoft.com/office/drawing/2014/main" id="{99510457-A51A-F147-A1AC-8795443CCE86}"/>
              </a:ext>
            </a:extLst>
          </p:cNvPr>
          <p:cNvSpPr txBox="1"/>
          <p:nvPr/>
        </p:nvSpPr>
        <p:spPr>
          <a:xfrm>
            <a:off x="4679006" y="2024918"/>
            <a:ext cx="823774" cy="357887"/>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Cow</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Google Shape;177;p16">
            <a:extLst>
              <a:ext uri="{FF2B5EF4-FFF2-40B4-BE49-F238E27FC236}">
                <a16:creationId xmlns:a16="http://schemas.microsoft.com/office/drawing/2014/main" id="{AB391666-1755-EA4D-902F-45264554D2D9}"/>
              </a:ext>
            </a:extLst>
          </p:cNvPr>
          <p:cNvSpPr txBox="1"/>
          <p:nvPr/>
        </p:nvSpPr>
        <p:spPr>
          <a:xfrm>
            <a:off x="5819219" y="3313878"/>
            <a:ext cx="823774" cy="357887"/>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Cow</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555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5BDEF-124F-7F4D-971D-8053FBB90B28}"/>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68</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3" name="Google Shape;171;p16">
            <a:extLst>
              <a:ext uri="{FF2B5EF4-FFF2-40B4-BE49-F238E27FC236}">
                <a16:creationId xmlns:a16="http://schemas.microsoft.com/office/drawing/2014/main" id="{178F828B-2C01-5442-8651-8F75E8014041}"/>
              </a:ext>
            </a:extLst>
          </p:cNvPr>
          <p:cNvPicPr preferRelativeResize="0"/>
          <p:nvPr/>
        </p:nvPicPr>
        <p:blipFill>
          <a:blip r:embed="rId2">
            <a:alphaModFix/>
          </a:blip>
          <a:stretch>
            <a:fillRect/>
          </a:stretch>
        </p:blipFill>
        <p:spPr>
          <a:xfrm>
            <a:off x="3289861" y="1807744"/>
            <a:ext cx="5363463" cy="3574265"/>
          </a:xfrm>
          <a:prstGeom prst="rect">
            <a:avLst/>
          </a:prstGeom>
          <a:noFill/>
          <a:ln>
            <a:noFill/>
          </a:ln>
        </p:spPr>
      </p:pic>
      <p:sp>
        <p:nvSpPr>
          <p:cNvPr id="12" name="Google Shape;182;p16">
            <a:extLst>
              <a:ext uri="{FF2B5EF4-FFF2-40B4-BE49-F238E27FC236}">
                <a16:creationId xmlns:a16="http://schemas.microsoft.com/office/drawing/2014/main" id="{93EB7E52-6515-E94F-821B-796B7995CA90}"/>
              </a:ext>
            </a:extLst>
          </p:cNvPr>
          <p:cNvSpPr txBox="1"/>
          <p:nvPr/>
        </p:nvSpPr>
        <p:spPr>
          <a:xfrm>
            <a:off x="1" y="5384929"/>
            <a:ext cx="1304960" cy="258533"/>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3"/>
              </a:rPr>
              <a:t>This image</a:t>
            </a:r>
            <a:r>
              <a:rPr kumimoji="0" lang="en" sz="600" b="0" i="0" u="none" strike="noStrike" kern="1200" cap="none" spc="0" normalizeH="0" baseline="0" noProof="0">
                <a:ln>
                  <a:noFill/>
                </a:ln>
                <a:solidFill>
                  <a:srgbClr val="999999"/>
                </a:solidFill>
                <a:effectLst/>
                <a:uLnTx/>
                <a:uFillTx/>
                <a:latin typeface="Calibri" panose="020F0502020204030204"/>
                <a:ea typeface="+mn-ea"/>
                <a:cs typeface="+mn-cs"/>
              </a:rPr>
              <a:t> is </a:t>
            </a:r>
            <a:r>
              <a:rPr kumimoji="0" lang="en" sz="600" b="0" i="0" u="sng" strike="noStrike" kern="1200" cap="none" spc="0" normalizeH="0" baseline="0" noProof="0">
                <a:ln>
                  <a:noFill/>
                </a:ln>
                <a:solidFill>
                  <a:srgbClr val="999999"/>
                </a:solidFill>
                <a:effectLst/>
                <a:uLnTx/>
                <a:uFillTx/>
                <a:latin typeface="Calibri" panose="020F0502020204030204"/>
                <a:ea typeface="+mn-ea"/>
                <a:cs typeface="+mn-cs"/>
                <a:hlinkClick r:id="rId4"/>
              </a:rPr>
              <a:t>CC0 public domain</a:t>
            </a:r>
            <a:endParaRPr kumimoji="0" sz="600" b="0" i="0" u="none" strike="noStrike" kern="1200" cap="none" spc="0" normalizeH="0" baseline="0" noProof="0">
              <a:ln>
                <a:noFill/>
              </a:ln>
              <a:solidFill>
                <a:srgbClr val="999999"/>
              </a:solidFill>
              <a:effectLst/>
              <a:uLnTx/>
              <a:uFillTx/>
              <a:latin typeface="Calibri" panose="020F0502020204030204"/>
              <a:ea typeface="+mn-ea"/>
              <a:cs typeface="+mn-cs"/>
            </a:endParaRPr>
          </a:p>
        </p:txBody>
      </p:sp>
      <p:sp>
        <p:nvSpPr>
          <p:cNvPr id="17" name="Title 1">
            <a:extLst>
              <a:ext uri="{FF2B5EF4-FFF2-40B4-BE49-F238E27FC236}">
                <a16:creationId xmlns:a16="http://schemas.microsoft.com/office/drawing/2014/main" id="{124C7E6C-5853-4A49-A342-360426B1A10D}"/>
              </a:ext>
            </a:extLst>
          </p:cNvPr>
          <p:cNvSpPr txBox="1">
            <a:spLocks/>
          </p:cNvSpPr>
          <p:nvPr/>
        </p:nvSpPr>
        <p:spPr>
          <a:xfrm>
            <a:off x="628650" y="1131094"/>
            <a:ext cx="8342356" cy="513268"/>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685800">
              <a:defRPr/>
            </a:pPr>
            <a:r>
              <a:rPr lang="zh-CN" altLang="en-US" sz="3200" dirty="0"/>
              <a:t>计算机视觉任务</a:t>
            </a:r>
            <a:r>
              <a:rPr lang="en-US" altLang="zh-CN" sz="3200" dirty="0"/>
              <a:t>: </a:t>
            </a:r>
            <a:r>
              <a:rPr lang="zh-CN" altLang="en-US" sz="3200" dirty="0"/>
              <a:t>实例分割</a:t>
            </a:r>
            <a:endParaRPr lang="en-US" altLang="zh-CN" sz="3200" dirty="0">
              <a:solidFill>
                <a:prstClr val="black"/>
              </a:solidFill>
            </a:endParaRPr>
          </a:p>
        </p:txBody>
      </p:sp>
      <p:sp>
        <p:nvSpPr>
          <p:cNvPr id="20" name="Freeform 19">
            <a:extLst>
              <a:ext uri="{FF2B5EF4-FFF2-40B4-BE49-F238E27FC236}">
                <a16:creationId xmlns:a16="http://schemas.microsoft.com/office/drawing/2014/main" id="{9AD7A5FD-C3CB-5C49-A785-CF1DB12F8F34}"/>
              </a:ext>
            </a:extLst>
          </p:cNvPr>
          <p:cNvSpPr/>
          <p:nvPr/>
        </p:nvSpPr>
        <p:spPr>
          <a:xfrm>
            <a:off x="3915992" y="1837130"/>
            <a:ext cx="2165400" cy="3547800"/>
          </a:xfrm>
          <a:custGeom>
            <a:avLst/>
            <a:gdLst>
              <a:gd name="connsiteX0" fmla="*/ 1483200 w 2887200"/>
              <a:gd name="connsiteY0" fmla="*/ 0 h 4730400"/>
              <a:gd name="connsiteX1" fmla="*/ 1252800 w 2887200"/>
              <a:gd name="connsiteY1" fmla="*/ 72000 h 4730400"/>
              <a:gd name="connsiteX2" fmla="*/ 1108800 w 2887200"/>
              <a:gd name="connsiteY2" fmla="*/ 122400 h 4730400"/>
              <a:gd name="connsiteX3" fmla="*/ 1000800 w 2887200"/>
              <a:gd name="connsiteY3" fmla="*/ 316800 h 4730400"/>
              <a:gd name="connsiteX4" fmla="*/ 835200 w 2887200"/>
              <a:gd name="connsiteY4" fmla="*/ 612000 h 4730400"/>
              <a:gd name="connsiteX5" fmla="*/ 691200 w 2887200"/>
              <a:gd name="connsiteY5" fmla="*/ 532800 h 4730400"/>
              <a:gd name="connsiteX6" fmla="*/ 518400 w 2887200"/>
              <a:gd name="connsiteY6" fmla="*/ 460800 h 4730400"/>
              <a:gd name="connsiteX7" fmla="*/ 288000 w 2887200"/>
              <a:gd name="connsiteY7" fmla="*/ 446400 h 4730400"/>
              <a:gd name="connsiteX8" fmla="*/ 115200 w 2887200"/>
              <a:gd name="connsiteY8" fmla="*/ 511200 h 4730400"/>
              <a:gd name="connsiteX9" fmla="*/ 0 w 2887200"/>
              <a:gd name="connsiteY9" fmla="*/ 604800 h 4730400"/>
              <a:gd name="connsiteX10" fmla="*/ 64800 w 2887200"/>
              <a:gd name="connsiteY10" fmla="*/ 770400 h 4730400"/>
              <a:gd name="connsiteX11" fmla="*/ 165600 w 2887200"/>
              <a:gd name="connsiteY11" fmla="*/ 907200 h 4730400"/>
              <a:gd name="connsiteX12" fmla="*/ 331200 w 2887200"/>
              <a:gd name="connsiteY12" fmla="*/ 1044000 h 4730400"/>
              <a:gd name="connsiteX13" fmla="*/ 489600 w 2887200"/>
              <a:gd name="connsiteY13" fmla="*/ 1144800 h 4730400"/>
              <a:gd name="connsiteX14" fmla="*/ 446400 w 2887200"/>
              <a:gd name="connsiteY14" fmla="*/ 1245600 h 4730400"/>
              <a:gd name="connsiteX15" fmla="*/ 475200 w 2887200"/>
              <a:gd name="connsiteY15" fmla="*/ 1483200 h 4730400"/>
              <a:gd name="connsiteX16" fmla="*/ 453600 w 2887200"/>
              <a:gd name="connsiteY16" fmla="*/ 1720800 h 4730400"/>
              <a:gd name="connsiteX17" fmla="*/ 417600 w 2887200"/>
              <a:gd name="connsiteY17" fmla="*/ 1900800 h 4730400"/>
              <a:gd name="connsiteX18" fmla="*/ 417600 w 2887200"/>
              <a:gd name="connsiteY18" fmla="*/ 2145600 h 4730400"/>
              <a:gd name="connsiteX19" fmla="*/ 460800 w 2887200"/>
              <a:gd name="connsiteY19" fmla="*/ 2462400 h 4730400"/>
              <a:gd name="connsiteX20" fmla="*/ 547200 w 2887200"/>
              <a:gd name="connsiteY20" fmla="*/ 2671200 h 4730400"/>
              <a:gd name="connsiteX21" fmla="*/ 698400 w 2887200"/>
              <a:gd name="connsiteY21" fmla="*/ 2772000 h 4730400"/>
              <a:gd name="connsiteX22" fmla="*/ 712800 w 2887200"/>
              <a:gd name="connsiteY22" fmla="*/ 2952000 h 4730400"/>
              <a:gd name="connsiteX23" fmla="*/ 756000 w 2887200"/>
              <a:gd name="connsiteY23" fmla="*/ 3132000 h 4730400"/>
              <a:gd name="connsiteX24" fmla="*/ 799200 w 2887200"/>
              <a:gd name="connsiteY24" fmla="*/ 3268800 h 4730400"/>
              <a:gd name="connsiteX25" fmla="*/ 784800 w 2887200"/>
              <a:gd name="connsiteY25" fmla="*/ 3405600 h 4730400"/>
              <a:gd name="connsiteX26" fmla="*/ 813600 w 2887200"/>
              <a:gd name="connsiteY26" fmla="*/ 3484800 h 4730400"/>
              <a:gd name="connsiteX27" fmla="*/ 784800 w 2887200"/>
              <a:gd name="connsiteY27" fmla="*/ 3650400 h 4730400"/>
              <a:gd name="connsiteX28" fmla="*/ 792000 w 2887200"/>
              <a:gd name="connsiteY28" fmla="*/ 3801600 h 4730400"/>
              <a:gd name="connsiteX29" fmla="*/ 813600 w 2887200"/>
              <a:gd name="connsiteY29" fmla="*/ 3873600 h 4730400"/>
              <a:gd name="connsiteX30" fmla="*/ 820800 w 2887200"/>
              <a:gd name="connsiteY30" fmla="*/ 3988800 h 4730400"/>
              <a:gd name="connsiteX31" fmla="*/ 748800 w 2887200"/>
              <a:gd name="connsiteY31" fmla="*/ 4305600 h 4730400"/>
              <a:gd name="connsiteX32" fmla="*/ 720000 w 2887200"/>
              <a:gd name="connsiteY32" fmla="*/ 4399200 h 4730400"/>
              <a:gd name="connsiteX33" fmla="*/ 712800 w 2887200"/>
              <a:gd name="connsiteY33" fmla="*/ 4507200 h 4730400"/>
              <a:gd name="connsiteX34" fmla="*/ 640800 w 2887200"/>
              <a:gd name="connsiteY34" fmla="*/ 4665600 h 4730400"/>
              <a:gd name="connsiteX35" fmla="*/ 676800 w 2887200"/>
              <a:gd name="connsiteY35" fmla="*/ 4723200 h 4730400"/>
              <a:gd name="connsiteX36" fmla="*/ 979200 w 2887200"/>
              <a:gd name="connsiteY36" fmla="*/ 4730400 h 4730400"/>
              <a:gd name="connsiteX37" fmla="*/ 1022400 w 2887200"/>
              <a:gd name="connsiteY37" fmla="*/ 4636800 h 4730400"/>
              <a:gd name="connsiteX38" fmla="*/ 993600 w 2887200"/>
              <a:gd name="connsiteY38" fmla="*/ 4514400 h 4730400"/>
              <a:gd name="connsiteX39" fmla="*/ 1022400 w 2887200"/>
              <a:gd name="connsiteY39" fmla="*/ 4392000 h 4730400"/>
              <a:gd name="connsiteX40" fmla="*/ 993600 w 2887200"/>
              <a:gd name="connsiteY40" fmla="*/ 4240800 h 4730400"/>
              <a:gd name="connsiteX41" fmla="*/ 1015200 w 2887200"/>
              <a:gd name="connsiteY41" fmla="*/ 3960000 h 4730400"/>
              <a:gd name="connsiteX42" fmla="*/ 1072800 w 2887200"/>
              <a:gd name="connsiteY42" fmla="*/ 4032000 h 4730400"/>
              <a:gd name="connsiteX43" fmla="*/ 1144800 w 2887200"/>
              <a:gd name="connsiteY43" fmla="*/ 4024800 h 4730400"/>
              <a:gd name="connsiteX44" fmla="*/ 1101600 w 2887200"/>
              <a:gd name="connsiteY44" fmla="*/ 3823200 h 4730400"/>
              <a:gd name="connsiteX45" fmla="*/ 1173600 w 2887200"/>
              <a:gd name="connsiteY45" fmla="*/ 3542400 h 4730400"/>
              <a:gd name="connsiteX46" fmla="*/ 1108800 w 2887200"/>
              <a:gd name="connsiteY46" fmla="*/ 3420000 h 4730400"/>
              <a:gd name="connsiteX47" fmla="*/ 1101600 w 2887200"/>
              <a:gd name="connsiteY47" fmla="*/ 3211200 h 4730400"/>
              <a:gd name="connsiteX48" fmla="*/ 1123200 w 2887200"/>
              <a:gd name="connsiteY48" fmla="*/ 3052800 h 4730400"/>
              <a:gd name="connsiteX49" fmla="*/ 1216800 w 2887200"/>
              <a:gd name="connsiteY49" fmla="*/ 3232800 h 4730400"/>
              <a:gd name="connsiteX50" fmla="*/ 1245600 w 2887200"/>
              <a:gd name="connsiteY50" fmla="*/ 3520800 h 4730400"/>
              <a:gd name="connsiteX51" fmla="*/ 1224000 w 2887200"/>
              <a:gd name="connsiteY51" fmla="*/ 3686400 h 4730400"/>
              <a:gd name="connsiteX52" fmla="*/ 1260000 w 2887200"/>
              <a:gd name="connsiteY52" fmla="*/ 3823200 h 4730400"/>
              <a:gd name="connsiteX53" fmla="*/ 1332000 w 2887200"/>
              <a:gd name="connsiteY53" fmla="*/ 3830400 h 4730400"/>
              <a:gd name="connsiteX54" fmla="*/ 1468800 w 2887200"/>
              <a:gd name="connsiteY54" fmla="*/ 3837600 h 4730400"/>
              <a:gd name="connsiteX55" fmla="*/ 1497600 w 2887200"/>
              <a:gd name="connsiteY55" fmla="*/ 3787200 h 4730400"/>
              <a:gd name="connsiteX56" fmla="*/ 1447200 w 2887200"/>
              <a:gd name="connsiteY56" fmla="*/ 3693600 h 4730400"/>
              <a:gd name="connsiteX57" fmla="*/ 1425600 w 2887200"/>
              <a:gd name="connsiteY57" fmla="*/ 3535200 h 4730400"/>
              <a:gd name="connsiteX58" fmla="*/ 1512000 w 2887200"/>
              <a:gd name="connsiteY58" fmla="*/ 3520800 h 4730400"/>
              <a:gd name="connsiteX59" fmla="*/ 1648800 w 2887200"/>
              <a:gd name="connsiteY59" fmla="*/ 3376800 h 4730400"/>
              <a:gd name="connsiteX60" fmla="*/ 1735200 w 2887200"/>
              <a:gd name="connsiteY60" fmla="*/ 3189600 h 4730400"/>
              <a:gd name="connsiteX61" fmla="*/ 1778400 w 2887200"/>
              <a:gd name="connsiteY61" fmla="*/ 3448800 h 4730400"/>
              <a:gd name="connsiteX62" fmla="*/ 1807200 w 2887200"/>
              <a:gd name="connsiteY62" fmla="*/ 3765600 h 4730400"/>
              <a:gd name="connsiteX63" fmla="*/ 1850400 w 2887200"/>
              <a:gd name="connsiteY63" fmla="*/ 3952800 h 4730400"/>
              <a:gd name="connsiteX64" fmla="*/ 1951200 w 2887200"/>
              <a:gd name="connsiteY64" fmla="*/ 4168800 h 4730400"/>
              <a:gd name="connsiteX65" fmla="*/ 1994400 w 2887200"/>
              <a:gd name="connsiteY65" fmla="*/ 4485600 h 4730400"/>
              <a:gd name="connsiteX66" fmla="*/ 2037600 w 2887200"/>
              <a:gd name="connsiteY66" fmla="*/ 4608000 h 4730400"/>
              <a:gd name="connsiteX67" fmla="*/ 2016000 w 2887200"/>
              <a:gd name="connsiteY67" fmla="*/ 4730400 h 4730400"/>
              <a:gd name="connsiteX68" fmla="*/ 2347200 w 2887200"/>
              <a:gd name="connsiteY68" fmla="*/ 4730400 h 4730400"/>
              <a:gd name="connsiteX69" fmla="*/ 2340000 w 2887200"/>
              <a:gd name="connsiteY69" fmla="*/ 4636800 h 4730400"/>
              <a:gd name="connsiteX70" fmla="*/ 2282400 w 2887200"/>
              <a:gd name="connsiteY70" fmla="*/ 4492800 h 4730400"/>
              <a:gd name="connsiteX71" fmla="*/ 2224800 w 2887200"/>
              <a:gd name="connsiteY71" fmla="*/ 4341600 h 4730400"/>
              <a:gd name="connsiteX72" fmla="*/ 2174400 w 2887200"/>
              <a:gd name="connsiteY72" fmla="*/ 4147200 h 4730400"/>
              <a:gd name="connsiteX73" fmla="*/ 2181600 w 2887200"/>
              <a:gd name="connsiteY73" fmla="*/ 3988800 h 4730400"/>
              <a:gd name="connsiteX74" fmla="*/ 2188800 w 2887200"/>
              <a:gd name="connsiteY74" fmla="*/ 3880800 h 4730400"/>
              <a:gd name="connsiteX75" fmla="*/ 2160000 w 2887200"/>
              <a:gd name="connsiteY75" fmla="*/ 3700800 h 4730400"/>
              <a:gd name="connsiteX76" fmla="*/ 2152800 w 2887200"/>
              <a:gd name="connsiteY76" fmla="*/ 3463200 h 4730400"/>
              <a:gd name="connsiteX77" fmla="*/ 2174400 w 2887200"/>
              <a:gd name="connsiteY77" fmla="*/ 3074400 h 4730400"/>
              <a:gd name="connsiteX78" fmla="*/ 2196000 w 2887200"/>
              <a:gd name="connsiteY78" fmla="*/ 2858400 h 4730400"/>
              <a:gd name="connsiteX79" fmla="*/ 2181600 w 2887200"/>
              <a:gd name="connsiteY79" fmla="*/ 2671200 h 4730400"/>
              <a:gd name="connsiteX80" fmla="*/ 2160000 w 2887200"/>
              <a:gd name="connsiteY80" fmla="*/ 2484000 h 4730400"/>
              <a:gd name="connsiteX81" fmla="*/ 2224800 w 2887200"/>
              <a:gd name="connsiteY81" fmla="*/ 2282400 h 4730400"/>
              <a:gd name="connsiteX82" fmla="*/ 2268000 w 2887200"/>
              <a:gd name="connsiteY82" fmla="*/ 2088000 h 4730400"/>
              <a:gd name="connsiteX83" fmla="*/ 2239200 w 2887200"/>
              <a:gd name="connsiteY83" fmla="*/ 1872000 h 4730400"/>
              <a:gd name="connsiteX84" fmla="*/ 2203200 w 2887200"/>
              <a:gd name="connsiteY84" fmla="*/ 1620000 h 4730400"/>
              <a:gd name="connsiteX85" fmla="*/ 2138400 w 2887200"/>
              <a:gd name="connsiteY85" fmla="*/ 1425600 h 4730400"/>
              <a:gd name="connsiteX86" fmla="*/ 2131200 w 2887200"/>
              <a:gd name="connsiteY86" fmla="*/ 1245600 h 4730400"/>
              <a:gd name="connsiteX87" fmla="*/ 2311200 w 2887200"/>
              <a:gd name="connsiteY87" fmla="*/ 1267200 h 4730400"/>
              <a:gd name="connsiteX88" fmla="*/ 2505600 w 2887200"/>
              <a:gd name="connsiteY88" fmla="*/ 1195200 h 4730400"/>
              <a:gd name="connsiteX89" fmla="*/ 2728800 w 2887200"/>
              <a:gd name="connsiteY89" fmla="*/ 1058400 h 4730400"/>
              <a:gd name="connsiteX90" fmla="*/ 2858400 w 2887200"/>
              <a:gd name="connsiteY90" fmla="*/ 914400 h 4730400"/>
              <a:gd name="connsiteX91" fmla="*/ 2887200 w 2887200"/>
              <a:gd name="connsiteY91" fmla="*/ 748800 h 4730400"/>
              <a:gd name="connsiteX92" fmla="*/ 2800800 w 2887200"/>
              <a:gd name="connsiteY92" fmla="*/ 669600 h 4730400"/>
              <a:gd name="connsiteX93" fmla="*/ 2613600 w 2887200"/>
              <a:gd name="connsiteY93" fmla="*/ 590400 h 4730400"/>
              <a:gd name="connsiteX94" fmla="*/ 2440800 w 2887200"/>
              <a:gd name="connsiteY94" fmla="*/ 568800 h 4730400"/>
              <a:gd name="connsiteX95" fmla="*/ 2268000 w 2887200"/>
              <a:gd name="connsiteY95" fmla="*/ 633600 h 4730400"/>
              <a:gd name="connsiteX96" fmla="*/ 2167200 w 2887200"/>
              <a:gd name="connsiteY96" fmla="*/ 705600 h 4730400"/>
              <a:gd name="connsiteX97" fmla="*/ 2196000 w 2887200"/>
              <a:gd name="connsiteY97" fmla="*/ 576000 h 4730400"/>
              <a:gd name="connsiteX98" fmla="*/ 2196000 w 2887200"/>
              <a:gd name="connsiteY98" fmla="*/ 576000 h 4730400"/>
              <a:gd name="connsiteX99" fmla="*/ 2080800 w 2887200"/>
              <a:gd name="connsiteY99" fmla="*/ 403200 h 4730400"/>
              <a:gd name="connsiteX100" fmla="*/ 2008800 w 2887200"/>
              <a:gd name="connsiteY100" fmla="*/ 223200 h 4730400"/>
              <a:gd name="connsiteX101" fmla="*/ 1800000 w 2887200"/>
              <a:gd name="connsiteY101" fmla="*/ 79200 h 4730400"/>
              <a:gd name="connsiteX102" fmla="*/ 1576800 w 2887200"/>
              <a:gd name="connsiteY102" fmla="*/ 28800 h 4730400"/>
              <a:gd name="connsiteX103" fmla="*/ 1483200 w 2887200"/>
              <a:gd name="connsiteY103" fmla="*/ 0 h 47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887200" h="4730400">
                <a:moveTo>
                  <a:pt x="1483200" y="0"/>
                </a:moveTo>
                <a:lnTo>
                  <a:pt x="1252800" y="72000"/>
                </a:lnTo>
                <a:lnTo>
                  <a:pt x="1108800" y="122400"/>
                </a:lnTo>
                <a:lnTo>
                  <a:pt x="1000800" y="316800"/>
                </a:lnTo>
                <a:lnTo>
                  <a:pt x="835200" y="612000"/>
                </a:lnTo>
                <a:lnTo>
                  <a:pt x="691200" y="532800"/>
                </a:lnTo>
                <a:lnTo>
                  <a:pt x="518400" y="460800"/>
                </a:lnTo>
                <a:lnTo>
                  <a:pt x="288000" y="446400"/>
                </a:lnTo>
                <a:lnTo>
                  <a:pt x="115200" y="511200"/>
                </a:lnTo>
                <a:lnTo>
                  <a:pt x="0" y="604800"/>
                </a:lnTo>
                <a:lnTo>
                  <a:pt x="64800" y="770400"/>
                </a:lnTo>
                <a:lnTo>
                  <a:pt x="165600" y="907200"/>
                </a:lnTo>
                <a:lnTo>
                  <a:pt x="331200" y="1044000"/>
                </a:lnTo>
                <a:lnTo>
                  <a:pt x="489600" y="1144800"/>
                </a:lnTo>
                <a:lnTo>
                  <a:pt x="446400" y="1245600"/>
                </a:lnTo>
                <a:lnTo>
                  <a:pt x="475200" y="1483200"/>
                </a:lnTo>
                <a:lnTo>
                  <a:pt x="453600" y="1720800"/>
                </a:lnTo>
                <a:lnTo>
                  <a:pt x="417600" y="1900800"/>
                </a:lnTo>
                <a:lnTo>
                  <a:pt x="417600" y="2145600"/>
                </a:lnTo>
                <a:lnTo>
                  <a:pt x="460800" y="2462400"/>
                </a:lnTo>
                <a:lnTo>
                  <a:pt x="547200" y="2671200"/>
                </a:lnTo>
                <a:lnTo>
                  <a:pt x="698400" y="2772000"/>
                </a:lnTo>
                <a:lnTo>
                  <a:pt x="712800" y="2952000"/>
                </a:lnTo>
                <a:lnTo>
                  <a:pt x="756000" y="3132000"/>
                </a:lnTo>
                <a:lnTo>
                  <a:pt x="799200" y="3268800"/>
                </a:lnTo>
                <a:lnTo>
                  <a:pt x="784800" y="3405600"/>
                </a:lnTo>
                <a:lnTo>
                  <a:pt x="813600" y="3484800"/>
                </a:lnTo>
                <a:lnTo>
                  <a:pt x="784800" y="3650400"/>
                </a:lnTo>
                <a:lnTo>
                  <a:pt x="792000" y="3801600"/>
                </a:lnTo>
                <a:lnTo>
                  <a:pt x="813600" y="3873600"/>
                </a:lnTo>
                <a:lnTo>
                  <a:pt x="820800" y="3988800"/>
                </a:lnTo>
                <a:lnTo>
                  <a:pt x="748800" y="4305600"/>
                </a:lnTo>
                <a:lnTo>
                  <a:pt x="720000" y="4399200"/>
                </a:lnTo>
                <a:lnTo>
                  <a:pt x="712800" y="4507200"/>
                </a:lnTo>
                <a:lnTo>
                  <a:pt x="640800" y="4665600"/>
                </a:lnTo>
                <a:lnTo>
                  <a:pt x="676800" y="4723200"/>
                </a:lnTo>
                <a:lnTo>
                  <a:pt x="979200" y="4730400"/>
                </a:lnTo>
                <a:lnTo>
                  <a:pt x="1022400" y="4636800"/>
                </a:lnTo>
                <a:lnTo>
                  <a:pt x="993600" y="4514400"/>
                </a:lnTo>
                <a:lnTo>
                  <a:pt x="1022400" y="4392000"/>
                </a:lnTo>
                <a:lnTo>
                  <a:pt x="993600" y="4240800"/>
                </a:lnTo>
                <a:lnTo>
                  <a:pt x="1015200" y="3960000"/>
                </a:lnTo>
                <a:lnTo>
                  <a:pt x="1072800" y="4032000"/>
                </a:lnTo>
                <a:lnTo>
                  <a:pt x="1144800" y="4024800"/>
                </a:lnTo>
                <a:lnTo>
                  <a:pt x="1101600" y="3823200"/>
                </a:lnTo>
                <a:lnTo>
                  <a:pt x="1173600" y="3542400"/>
                </a:lnTo>
                <a:lnTo>
                  <a:pt x="1108800" y="3420000"/>
                </a:lnTo>
                <a:lnTo>
                  <a:pt x="1101600" y="3211200"/>
                </a:lnTo>
                <a:lnTo>
                  <a:pt x="1123200" y="3052800"/>
                </a:lnTo>
                <a:lnTo>
                  <a:pt x="1216800" y="3232800"/>
                </a:lnTo>
                <a:lnTo>
                  <a:pt x="1245600" y="3520800"/>
                </a:lnTo>
                <a:lnTo>
                  <a:pt x="1224000" y="3686400"/>
                </a:lnTo>
                <a:lnTo>
                  <a:pt x="1260000" y="3823200"/>
                </a:lnTo>
                <a:lnTo>
                  <a:pt x="1332000" y="3830400"/>
                </a:lnTo>
                <a:lnTo>
                  <a:pt x="1468800" y="3837600"/>
                </a:lnTo>
                <a:lnTo>
                  <a:pt x="1497600" y="3787200"/>
                </a:lnTo>
                <a:lnTo>
                  <a:pt x="1447200" y="3693600"/>
                </a:lnTo>
                <a:lnTo>
                  <a:pt x="1425600" y="3535200"/>
                </a:lnTo>
                <a:lnTo>
                  <a:pt x="1512000" y="3520800"/>
                </a:lnTo>
                <a:lnTo>
                  <a:pt x="1648800" y="3376800"/>
                </a:lnTo>
                <a:lnTo>
                  <a:pt x="1735200" y="3189600"/>
                </a:lnTo>
                <a:lnTo>
                  <a:pt x="1778400" y="3448800"/>
                </a:lnTo>
                <a:lnTo>
                  <a:pt x="1807200" y="3765600"/>
                </a:lnTo>
                <a:lnTo>
                  <a:pt x="1850400" y="3952800"/>
                </a:lnTo>
                <a:lnTo>
                  <a:pt x="1951200" y="4168800"/>
                </a:lnTo>
                <a:lnTo>
                  <a:pt x="1994400" y="4485600"/>
                </a:lnTo>
                <a:lnTo>
                  <a:pt x="2037600" y="4608000"/>
                </a:lnTo>
                <a:lnTo>
                  <a:pt x="2016000" y="4730400"/>
                </a:lnTo>
                <a:lnTo>
                  <a:pt x="2347200" y="4730400"/>
                </a:lnTo>
                <a:lnTo>
                  <a:pt x="2340000" y="4636800"/>
                </a:lnTo>
                <a:lnTo>
                  <a:pt x="2282400" y="4492800"/>
                </a:lnTo>
                <a:lnTo>
                  <a:pt x="2224800" y="4341600"/>
                </a:lnTo>
                <a:lnTo>
                  <a:pt x="2174400" y="4147200"/>
                </a:lnTo>
                <a:lnTo>
                  <a:pt x="2181600" y="3988800"/>
                </a:lnTo>
                <a:lnTo>
                  <a:pt x="2188800" y="3880800"/>
                </a:lnTo>
                <a:lnTo>
                  <a:pt x="2160000" y="3700800"/>
                </a:lnTo>
                <a:lnTo>
                  <a:pt x="2152800" y="3463200"/>
                </a:lnTo>
                <a:lnTo>
                  <a:pt x="2174400" y="3074400"/>
                </a:lnTo>
                <a:lnTo>
                  <a:pt x="2196000" y="2858400"/>
                </a:lnTo>
                <a:lnTo>
                  <a:pt x="2181600" y="2671200"/>
                </a:lnTo>
                <a:lnTo>
                  <a:pt x="2160000" y="2484000"/>
                </a:lnTo>
                <a:lnTo>
                  <a:pt x="2224800" y="2282400"/>
                </a:lnTo>
                <a:lnTo>
                  <a:pt x="2268000" y="2088000"/>
                </a:lnTo>
                <a:lnTo>
                  <a:pt x="2239200" y="1872000"/>
                </a:lnTo>
                <a:lnTo>
                  <a:pt x="2203200" y="1620000"/>
                </a:lnTo>
                <a:lnTo>
                  <a:pt x="2138400" y="1425600"/>
                </a:lnTo>
                <a:lnTo>
                  <a:pt x="2131200" y="1245600"/>
                </a:lnTo>
                <a:lnTo>
                  <a:pt x="2311200" y="1267200"/>
                </a:lnTo>
                <a:lnTo>
                  <a:pt x="2505600" y="1195200"/>
                </a:lnTo>
                <a:lnTo>
                  <a:pt x="2728800" y="1058400"/>
                </a:lnTo>
                <a:lnTo>
                  <a:pt x="2858400" y="914400"/>
                </a:lnTo>
                <a:lnTo>
                  <a:pt x="2887200" y="748800"/>
                </a:lnTo>
                <a:lnTo>
                  <a:pt x="2800800" y="669600"/>
                </a:lnTo>
                <a:lnTo>
                  <a:pt x="2613600" y="590400"/>
                </a:lnTo>
                <a:lnTo>
                  <a:pt x="2440800" y="568800"/>
                </a:lnTo>
                <a:lnTo>
                  <a:pt x="2268000" y="633600"/>
                </a:lnTo>
                <a:lnTo>
                  <a:pt x="2167200" y="705600"/>
                </a:lnTo>
                <a:lnTo>
                  <a:pt x="2196000" y="576000"/>
                </a:lnTo>
                <a:lnTo>
                  <a:pt x="2196000" y="576000"/>
                </a:lnTo>
                <a:lnTo>
                  <a:pt x="2080800" y="403200"/>
                </a:lnTo>
                <a:lnTo>
                  <a:pt x="2008800" y="223200"/>
                </a:lnTo>
                <a:lnTo>
                  <a:pt x="1800000" y="79200"/>
                </a:lnTo>
                <a:lnTo>
                  <a:pt x="1576800" y="28800"/>
                </a:lnTo>
                <a:lnTo>
                  <a:pt x="1483200" y="0"/>
                </a:lnTo>
                <a:close/>
              </a:path>
            </a:pathLst>
          </a:custGeom>
          <a:solidFill>
            <a:schemeClr val="accent1">
              <a:lumMod val="60000"/>
              <a:lumOff val="40000"/>
              <a:alpha val="65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0">
            <a:extLst>
              <a:ext uri="{FF2B5EF4-FFF2-40B4-BE49-F238E27FC236}">
                <a16:creationId xmlns:a16="http://schemas.microsoft.com/office/drawing/2014/main" id="{9E75E958-A5EC-B24C-A543-D15194E6DF8B}"/>
              </a:ext>
            </a:extLst>
          </p:cNvPr>
          <p:cNvSpPr/>
          <p:nvPr/>
        </p:nvSpPr>
        <p:spPr>
          <a:xfrm>
            <a:off x="5535992" y="2706530"/>
            <a:ext cx="2214000" cy="2629800"/>
          </a:xfrm>
          <a:custGeom>
            <a:avLst/>
            <a:gdLst>
              <a:gd name="connsiteX0" fmla="*/ 28800 w 2952000"/>
              <a:gd name="connsiteY0" fmla="*/ 1915200 h 3506400"/>
              <a:gd name="connsiteX1" fmla="*/ 79200 w 2952000"/>
              <a:gd name="connsiteY1" fmla="*/ 2145600 h 3506400"/>
              <a:gd name="connsiteX2" fmla="*/ 72000 w 2952000"/>
              <a:gd name="connsiteY2" fmla="*/ 2361600 h 3506400"/>
              <a:gd name="connsiteX3" fmla="*/ 93600 w 2952000"/>
              <a:gd name="connsiteY3" fmla="*/ 2541600 h 3506400"/>
              <a:gd name="connsiteX4" fmla="*/ 50400 w 2952000"/>
              <a:gd name="connsiteY4" fmla="*/ 2700000 h 3506400"/>
              <a:gd name="connsiteX5" fmla="*/ 180000 w 2952000"/>
              <a:gd name="connsiteY5" fmla="*/ 2728800 h 3506400"/>
              <a:gd name="connsiteX6" fmla="*/ 273600 w 2952000"/>
              <a:gd name="connsiteY6" fmla="*/ 2714400 h 3506400"/>
              <a:gd name="connsiteX7" fmla="*/ 259200 w 2952000"/>
              <a:gd name="connsiteY7" fmla="*/ 2628000 h 3506400"/>
              <a:gd name="connsiteX8" fmla="*/ 266400 w 2952000"/>
              <a:gd name="connsiteY8" fmla="*/ 2541600 h 3506400"/>
              <a:gd name="connsiteX9" fmla="*/ 194400 w 2952000"/>
              <a:gd name="connsiteY9" fmla="*/ 2361600 h 3506400"/>
              <a:gd name="connsiteX10" fmla="*/ 194400 w 2952000"/>
              <a:gd name="connsiteY10" fmla="*/ 2109600 h 3506400"/>
              <a:gd name="connsiteX11" fmla="*/ 237600 w 2952000"/>
              <a:gd name="connsiteY11" fmla="*/ 1980000 h 3506400"/>
              <a:gd name="connsiteX12" fmla="*/ 216000 w 2952000"/>
              <a:gd name="connsiteY12" fmla="*/ 1785600 h 3506400"/>
              <a:gd name="connsiteX13" fmla="*/ 252000 w 2952000"/>
              <a:gd name="connsiteY13" fmla="*/ 1792800 h 3506400"/>
              <a:gd name="connsiteX14" fmla="*/ 288000 w 2952000"/>
              <a:gd name="connsiteY14" fmla="*/ 1994400 h 3506400"/>
              <a:gd name="connsiteX15" fmla="*/ 381600 w 2952000"/>
              <a:gd name="connsiteY15" fmla="*/ 1980000 h 3506400"/>
              <a:gd name="connsiteX16" fmla="*/ 367200 w 2952000"/>
              <a:gd name="connsiteY16" fmla="*/ 1821600 h 3506400"/>
              <a:gd name="connsiteX17" fmla="*/ 460800 w 2952000"/>
              <a:gd name="connsiteY17" fmla="*/ 1850400 h 3506400"/>
              <a:gd name="connsiteX18" fmla="*/ 583200 w 2952000"/>
              <a:gd name="connsiteY18" fmla="*/ 2246400 h 3506400"/>
              <a:gd name="connsiteX19" fmla="*/ 597600 w 2952000"/>
              <a:gd name="connsiteY19" fmla="*/ 2469600 h 3506400"/>
              <a:gd name="connsiteX20" fmla="*/ 597600 w 2952000"/>
              <a:gd name="connsiteY20" fmla="*/ 2620800 h 3506400"/>
              <a:gd name="connsiteX21" fmla="*/ 669600 w 2952000"/>
              <a:gd name="connsiteY21" fmla="*/ 2692800 h 3506400"/>
              <a:gd name="connsiteX22" fmla="*/ 684000 w 2952000"/>
              <a:gd name="connsiteY22" fmla="*/ 2995200 h 3506400"/>
              <a:gd name="connsiteX23" fmla="*/ 633600 w 2952000"/>
              <a:gd name="connsiteY23" fmla="*/ 3132000 h 3506400"/>
              <a:gd name="connsiteX24" fmla="*/ 669600 w 2952000"/>
              <a:gd name="connsiteY24" fmla="*/ 3254400 h 3506400"/>
              <a:gd name="connsiteX25" fmla="*/ 648000 w 2952000"/>
              <a:gd name="connsiteY25" fmla="*/ 3405600 h 3506400"/>
              <a:gd name="connsiteX26" fmla="*/ 784800 w 2952000"/>
              <a:gd name="connsiteY26" fmla="*/ 3506400 h 3506400"/>
              <a:gd name="connsiteX27" fmla="*/ 979200 w 2952000"/>
              <a:gd name="connsiteY27" fmla="*/ 3499200 h 3506400"/>
              <a:gd name="connsiteX28" fmla="*/ 1000800 w 2952000"/>
              <a:gd name="connsiteY28" fmla="*/ 3427200 h 3506400"/>
              <a:gd name="connsiteX29" fmla="*/ 900000 w 2952000"/>
              <a:gd name="connsiteY29" fmla="*/ 3124800 h 3506400"/>
              <a:gd name="connsiteX30" fmla="*/ 878400 w 2952000"/>
              <a:gd name="connsiteY30" fmla="*/ 3031200 h 3506400"/>
              <a:gd name="connsiteX31" fmla="*/ 842400 w 2952000"/>
              <a:gd name="connsiteY31" fmla="*/ 2937600 h 3506400"/>
              <a:gd name="connsiteX32" fmla="*/ 842400 w 2952000"/>
              <a:gd name="connsiteY32" fmla="*/ 2736000 h 3506400"/>
              <a:gd name="connsiteX33" fmla="*/ 914400 w 2952000"/>
              <a:gd name="connsiteY33" fmla="*/ 2548800 h 3506400"/>
              <a:gd name="connsiteX34" fmla="*/ 936000 w 2952000"/>
              <a:gd name="connsiteY34" fmla="*/ 2404800 h 3506400"/>
              <a:gd name="connsiteX35" fmla="*/ 885600 w 2952000"/>
              <a:gd name="connsiteY35" fmla="*/ 2282400 h 3506400"/>
              <a:gd name="connsiteX36" fmla="*/ 842400 w 2952000"/>
              <a:gd name="connsiteY36" fmla="*/ 2138400 h 3506400"/>
              <a:gd name="connsiteX37" fmla="*/ 813600 w 2952000"/>
              <a:gd name="connsiteY37" fmla="*/ 2030400 h 3506400"/>
              <a:gd name="connsiteX38" fmla="*/ 964800 w 2952000"/>
              <a:gd name="connsiteY38" fmla="*/ 2174400 h 3506400"/>
              <a:gd name="connsiteX39" fmla="*/ 1036800 w 2952000"/>
              <a:gd name="connsiteY39" fmla="*/ 2318400 h 3506400"/>
              <a:gd name="connsiteX40" fmla="*/ 1195200 w 2952000"/>
              <a:gd name="connsiteY40" fmla="*/ 2361600 h 3506400"/>
              <a:gd name="connsiteX41" fmla="*/ 1310400 w 2952000"/>
              <a:gd name="connsiteY41" fmla="*/ 2196000 h 3506400"/>
              <a:gd name="connsiteX42" fmla="*/ 1368000 w 2952000"/>
              <a:gd name="connsiteY42" fmla="*/ 2527200 h 3506400"/>
              <a:gd name="connsiteX43" fmla="*/ 1396800 w 2952000"/>
              <a:gd name="connsiteY43" fmla="*/ 2757600 h 3506400"/>
              <a:gd name="connsiteX44" fmla="*/ 1454400 w 2952000"/>
              <a:gd name="connsiteY44" fmla="*/ 2858400 h 3506400"/>
              <a:gd name="connsiteX45" fmla="*/ 1490400 w 2952000"/>
              <a:gd name="connsiteY45" fmla="*/ 3124800 h 3506400"/>
              <a:gd name="connsiteX46" fmla="*/ 1476000 w 2952000"/>
              <a:gd name="connsiteY46" fmla="*/ 3189600 h 3506400"/>
              <a:gd name="connsiteX47" fmla="*/ 1512000 w 2952000"/>
              <a:gd name="connsiteY47" fmla="*/ 3283200 h 3506400"/>
              <a:gd name="connsiteX48" fmla="*/ 1612800 w 2952000"/>
              <a:gd name="connsiteY48" fmla="*/ 3463200 h 3506400"/>
              <a:gd name="connsiteX49" fmla="*/ 1828800 w 2952000"/>
              <a:gd name="connsiteY49" fmla="*/ 3470400 h 3506400"/>
              <a:gd name="connsiteX50" fmla="*/ 1778400 w 2952000"/>
              <a:gd name="connsiteY50" fmla="*/ 3312000 h 3506400"/>
              <a:gd name="connsiteX51" fmla="*/ 1670400 w 2952000"/>
              <a:gd name="connsiteY51" fmla="*/ 3024000 h 3506400"/>
              <a:gd name="connsiteX52" fmla="*/ 1605600 w 2952000"/>
              <a:gd name="connsiteY52" fmla="*/ 2822400 h 3506400"/>
              <a:gd name="connsiteX53" fmla="*/ 1627200 w 2952000"/>
              <a:gd name="connsiteY53" fmla="*/ 2613600 h 3506400"/>
              <a:gd name="connsiteX54" fmla="*/ 1605600 w 2952000"/>
              <a:gd name="connsiteY54" fmla="*/ 2498400 h 3506400"/>
              <a:gd name="connsiteX55" fmla="*/ 1620000 w 2952000"/>
              <a:gd name="connsiteY55" fmla="*/ 2167200 h 3506400"/>
              <a:gd name="connsiteX56" fmla="*/ 1641600 w 2952000"/>
              <a:gd name="connsiteY56" fmla="*/ 1987200 h 3506400"/>
              <a:gd name="connsiteX57" fmla="*/ 1713600 w 2952000"/>
              <a:gd name="connsiteY57" fmla="*/ 1980000 h 3506400"/>
              <a:gd name="connsiteX58" fmla="*/ 1785600 w 2952000"/>
              <a:gd name="connsiteY58" fmla="*/ 2095200 h 3506400"/>
              <a:gd name="connsiteX59" fmla="*/ 1785600 w 2952000"/>
              <a:gd name="connsiteY59" fmla="*/ 2095200 h 3506400"/>
              <a:gd name="connsiteX60" fmla="*/ 1807200 w 2952000"/>
              <a:gd name="connsiteY60" fmla="*/ 1864800 h 3506400"/>
              <a:gd name="connsiteX61" fmla="*/ 1987200 w 2952000"/>
              <a:gd name="connsiteY61" fmla="*/ 1980000 h 3506400"/>
              <a:gd name="connsiteX62" fmla="*/ 2224800 w 2952000"/>
              <a:gd name="connsiteY62" fmla="*/ 2080800 h 3506400"/>
              <a:gd name="connsiteX63" fmla="*/ 2347200 w 2952000"/>
              <a:gd name="connsiteY63" fmla="*/ 2095200 h 3506400"/>
              <a:gd name="connsiteX64" fmla="*/ 2476800 w 2952000"/>
              <a:gd name="connsiteY64" fmla="*/ 2239200 h 3506400"/>
              <a:gd name="connsiteX65" fmla="*/ 2635200 w 2952000"/>
              <a:gd name="connsiteY65" fmla="*/ 2260800 h 3506400"/>
              <a:gd name="connsiteX66" fmla="*/ 2887200 w 2952000"/>
              <a:gd name="connsiteY66" fmla="*/ 2160000 h 3506400"/>
              <a:gd name="connsiteX67" fmla="*/ 2937600 w 2952000"/>
              <a:gd name="connsiteY67" fmla="*/ 2030400 h 3506400"/>
              <a:gd name="connsiteX68" fmla="*/ 2887200 w 2952000"/>
              <a:gd name="connsiteY68" fmla="*/ 1872000 h 3506400"/>
              <a:gd name="connsiteX69" fmla="*/ 2779200 w 2952000"/>
              <a:gd name="connsiteY69" fmla="*/ 1699200 h 3506400"/>
              <a:gd name="connsiteX70" fmla="*/ 2642400 w 2952000"/>
              <a:gd name="connsiteY70" fmla="*/ 1245600 h 3506400"/>
              <a:gd name="connsiteX71" fmla="*/ 2685600 w 2952000"/>
              <a:gd name="connsiteY71" fmla="*/ 1029600 h 3506400"/>
              <a:gd name="connsiteX72" fmla="*/ 2916000 w 2952000"/>
              <a:gd name="connsiteY72" fmla="*/ 950400 h 3506400"/>
              <a:gd name="connsiteX73" fmla="*/ 2952000 w 2952000"/>
              <a:gd name="connsiteY73" fmla="*/ 849600 h 3506400"/>
              <a:gd name="connsiteX74" fmla="*/ 2916000 w 2952000"/>
              <a:gd name="connsiteY74" fmla="*/ 748800 h 3506400"/>
              <a:gd name="connsiteX75" fmla="*/ 2757600 w 2952000"/>
              <a:gd name="connsiteY75" fmla="*/ 684000 h 3506400"/>
              <a:gd name="connsiteX76" fmla="*/ 2548800 w 2952000"/>
              <a:gd name="connsiteY76" fmla="*/ 669600 h 3506400"/>
              <a:gd name="connsiteX77" fmla="*/ 2512800 w 2952000"/>
              <a:gd name="connsiteY77" fmla="*/ 669600 h 3506400"/>
              <a:gd name="connsiteX78" fmla="*/ 2397600 w 2952000"/>
              <a:gd name="connsiteY78" fmla="*/ 496800 h 3506400"/>
              <a:gd name="connsiteX79" fmla="*/ 2354400 w 2952000"/>
              <a:gd name="connsiteY79" fmla="*/ 381600 h 3506400"/>
              <a:gd name="connsiteX80" fmla="*/ 2260800 w 2952000"/>
              <a:gd name="connsiteY80" fmla="*/ 316800 h 3506400"/>
              <a:gd name="connsiteX81" fmla="*/ 2131200 w 2952000"/>
              <a:gd name="connsiteY81" fmla="*/ 345600 h 3506400"/>
              <a:gd name="connsiteX82" fmla="*/ 1987200 w 2952000"/>
              <a:gd name="connsiteY82" fmla="*/ 446400 h 3506400"/>
              <a:gd name="connsiteX83" fmla="*/ 1900800 w 2952000"/>
              <a:gd name="connsiteY83" fmla="*/ 504000 h 3506400"/>
              <a:gd name="connsiteX84" fmla="*/ 1771200 w 2952000"/>
              <a:gd name="connsiteY84" fmla="*/ 475200 h 3506400"/>
              <a:gd name="connsiteX85" fmla="*/ 1533600 w 2952000"/>
              <a:gd name="connsiteY85" fmla="*/ 345600 h 3506400"/>
              <a:gd name="connsiteX86" fmla="*/ 1411200 w 2952000"/>
              <a:gd name="connsiteY86" fmla="*/ 230400 h 3506400"/>
              <a:gd name="connsiteX87" fmla="*/ 1288800 w 2952000"/>
              <a:gd name="connsiteY87" fmla="*/ 129600 h 3506400"/>
              <a:gd name="connsiteX88" fmla="*/ 1108800 w 2952000"/>
              <a:gd name="connsiteY88" fmla="*/ 79200 h 3506400"/>
              <a:gd name="connsiteX89" fmla="*/ 1051200 w 2952000"/>
              <a:gd name="connsiteY89" fmla="*/ 14400 h 3506400"/>
              <a:gd name="connsiteX90" fmla="*/ 885600 w 2952000"/>
              <a:gd name="connsiteY90" fmla="*/ 0 h 3506400"/>
              <a:gd name="connsiteX91" fmla="*/ 705600 w 2952000"/>
              <a:gd name="connsiteY91" fmla="*/ 165600 h 3506400"/>
              <a:gd name="connsiteX92" fmla="*/ 597600 w 2952000"/>
              <a:gd name="connsiteY92" fmla="*/ 223200 h 3506400"/>
              <a:gd name="connsiteX93" fmla="*/ 468000 w 2952000"/>
              <a:gd name="connsiteY93" fmla="*/ 230400 h 3506400"/>
              <a:gd name="connsiteX94" fmla="*/ 331200 w 2952000"/>
              <a:gd name="connsiteY94" fmla="*/ 201600 h 3506400"/>
              <a:gd name="connsiteX95" fmla="*/ 216000 w 2952000"/>
              <a:gd name="connsiteY95" fmla="*/ 237600 h 3506400"/>
              <a:gd name="connsiteX96" fmla="*/ 86400 w 2952000"/>
              <a:gd name="connsiteY96" fmla="*/ 223200 h 3506400"/>
              <a:gd name="connsiteX97" fmla="*/ 0 w 2952000"/>
              <a:gd name="connsiteY97" fmla="*/ 316800 h 3506400"/>
              <a:gd name="connsiteX98" fmla="*/ 64800 w 2952000"/>
              <a:gd name="connsiteY98" fmla="*/ 590400 h 3506400"/>
              <a:gd name="connsiteX99" fmla="*/ 100800 w 2952000"/>
              <a:gd name="connsiteY99" fmla="*/ 842400 h 3506400"/>
              <a:gd name="connsiteX100" fmla="*/ 115200 w 2952000"/>
              <a:gd name="connsiteY100" fmla="*/ 943200 h 3506400"/>
              <a:gd name="connsiteX101" fmla="*/ 79200 w 2952000"/>
              <a:gd name="connsiteY101" fmla="*/ 1137600 h 3506400"/>
              <a:gd name="connsiteX102" fmla="*/ 7200 w 2952000"/>
              <a:gd name="connsiteY102" fmla="*/ 1317600 h 3506400"/>
              <a:gd name="connsiteX103" fmla="*/ 36000 w 2952000"/>
              <a:gd name="connsiteY103" fmla="*/ 1533600 h 3506400"/>
              <a:gd name="connsiteX104" fmla="*/ 57600 w 2952000"/>
              <a:gd name="connsiteY104" fmla="*/ 1699200 h 3506400"/>
              <a:gd name="connsiteX105" fmla="*/ 28800 w 2952000"/>
              <a:gd name="connsiteY105" fmla="*/ 1915200 h 35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52000" h="3506400">
                <a:moveTo>
                  <a:pt x="28800" y="1915200"/>
                </a:moveTo>
                <a:lnTo>
                  <a:pt x="79200" y="2145600"/>
                </a:lnTo>
                <a:lnTo>
                  <a:pt x="72000" y="2361600"/>
                </a:lnTo>
                <a:lnTo>
                  <a:pt x="93600" y="2541600"/>
                </a:lnTo>
                <a:lnTo>
                  <a:pt x="50400" y="2700000"/>
                </a:lnTo>
                <a:lnTo>
                  <a:pt x="180000" y="2728800"/>
                </a:lnTo>
                <a:lnTo>
                  <a:pt x="273600" y="2714400"/>
                </a:lnTo>
                <a:lnTo>
                  <a:pt x="259200" y="2628000"/>
                </a:lnTo>
                <a:lnTo>
                  <a:pt x="266400" y="2541600"/>
                </a:lnTo>
                <a:lnTo>
                  <a:pt x="194400" y="2361600"/>
                </a:lnTo>
                <a:lnTo>
                  <a:pt x="194400" y="2109600"/>
                </a:lnTo>
                <a:lnTo>
                  <a:pt x="237600" y="1980000"/>
                </a:lnTo>
                <a:lnTo>
                  <a:pt x="216000" y="1785600"/>
                </a:lnTo>
                <a:lnTo>
                  <a:pt x="252000" y="1792800"/>
                </a:lnTo>
                <a:lnTo>
                  <a:pt x="288000" y="1994400"/>
                </a:lnTo>
                <a:lnTo>
                  <a:pt x="381600" y="1980000"/>
                </a:lnTo>
                <a:lnTo>
                  <a:pt x="367200" y="1821600"/>
                </a:lnTo>
                <a:lnTo>
                  <a:pt x="460800" y="1850400"/>
                </a:lnTo>
                <a:lnTo>
                  <a:pt x="583200" y="2246400"/>
                </a:lnTo>
                <a:lnTo>
                  <a:pt x="597600" y="2469600"/>
                </a:lnTo>
                <a:lnTo>
                  <a:pt x="597600" y="2620800"/>
                </a:lnTo>
                <a:lnTo>
                  <a:pt x="669600" y="2692800"/>
                </a:lnTo>
                <a:lnTo>
                  <a:pt x="684000" y="2995200"/>
                </a:lnTo>
                <a:lnTo>
                  <a:pt x="633600" y="3132000"/>
                </a:lnTo>
                <a:lnTo>
                  <a:pt x="669600" y="3254400"/>
                </a:lnTo>
                <a:lnTo>
                  <a:pt x="648000" y="3405600"/>
                </a:lnTo>
                <a:lnTo>
                  <a:pt x="784800" y="3506400"/>
                </a:lnTo>
                <a:lnTo>
                  <a:pt x="979200" y="3499200"/>
                </a:lnTo>
                <a:lnTo>
                  <a:pt x="1000800" y="3427200"/>
                </a:lnTo>
                <a:lnTo>
                  <a:pt x="900000" y="3124800"/>
                </a:lnTo>
                <a:lnTo>
                  <a:pt x="878400" y="3031200"/>
                </a:lnTo>
                <a:lnTo>
                  <a:pt x="842400" y="2937600"/>
                </a:lnTo>
                <a:lnTo>
                  <a:pt x="842400" y="2736000"/>
                </a:lnTo>
                <a:lnTo>
                  <a:pt x="914400" y="2548800"/>
                </a:lnTo>
                <a:lnTo>
                  <a:pt x="936000" y="2404800"/>
                </a:lnTo>
                <a:lnTo>
                  <a:pt x="885600" y="2282400"/>
                </a:lnTo>
                <a:lnTo>
                  <a:pt x="842400" y="2138400"/>
                </a:lnTo>
                <a:lnTo>
                  <a:pt x="813600" y="2030400"/>
                </a:lnTo>
                <a:lnTo>
                  <a:pt x="964800" y="2174400"/>
                </a:lnTo>
                <a:lnTo>
                  <a:pt x="1036800" y="2318400"/>
                </a:lnTo>
                <a:lnTo>
                  <a:pt x="1195200" y="2361600"/>
                </a:lnTo>
                <a:lnTo>
                  <a:pt x="1310400" y="2196000"/>
                </a:lnTo>
                <a:lnTo>
                  <a:pt x="1368000" y="2527200"/>
                </a:lnTo>
                <a:lnTo>
                  <a:pt x="1396800" y="2757600"/>
                </a:lnTo>
                <a:lnTo>
                  <a:pt x="1454400" y="2858400"/>
                </a:lnTo>
                <a:lnTo>
                  <a:pt x="1490400" y="3124800"/>
                </a:lnTo>
                <a:lnTo>
                  <a:pt x="1476000" y="3189600"/>
                </a:lnTo>
                <a:lnTo>
                  <a:pt x="1512000" y="3283200"/>
                </a:lnTo>
                <a:lnTo>
                  <a:pt x="1612800" y="3463200"/>
                </a:lnTo>
                <a:lnTo>
                  <a:pt x="1828800" y="3470400"/>
                </a:lnTo>
                <a:lnTo>
                  <a:pt x="1778400" y="3312000"/>
                </a:lnTo>
                <a:lnTo>
                  <a:pt x="1670400" y="3024000"/>
                </a:lnTo>
                <a:lnTo>
                  <a:pt x="1605600" y="2822400"/>
                </a:lnTo>
                <a:lnTo>
                  <a:pt x="1627200" y="2613600"/>
                </a:lnTo>
                <a:lnTo>
                  <a:pt x="1605600" y="2498400"/>
                </a:lnTo>
                <a:lnTo>
                  <a:pt x="1620000" y="2167200"/>
                </a:lnTo>
                <a:lnTo>
                  <a:pt x="1641600" y="1987200"/>
                </a:lnTo>
                <a:lnTo>
                  <a:pt x="1713600" y="1980000"/>
                </a:lnTo>
                <a:lnTo>
                  <a:pt x="1785600" y="2095200"/>
                </a:lnTo>
                <a:lnTo>
                  <a:pt x="1785600" y="2095200"/>
                </a:lnTo>
                <a:lnTo>
                  <a:pt x="1807200" y="1864800"/>
                </a:lnTo>
                <a:lnTo>
                  <a:pt x="1987200" y="1980000"/>
                </a:lnTo>
                <a:lnTo>
                  <a:pt x="2224800" y="2080800"/>
                </a:lnTo>
                <a:lnTo>
                  <a:pt x="2347200" y="2095200"/>
                </a:lnTo>
                <a:lnTo>
                  <a:pt x="2476800" y="2239200"/>
                </a:lnTo>
                <a:lnTo>
                  <a:pt x="2635200" y="2260800"/>
                </a:lnTo>
                <a:lnTo>
                  <a:pt x="2887200" y="2160000"/>
                </a:lnTo>
                <a:lnTo>
                  <a:pt x="2937600" y="2030400"/>
                </a:lnTo>
                <a:lnTo>
                  <a:pt x="2887200" y="1872000"/>
                </a:lnTo>
                <a:lnTo>
                  <a:pt x="2779200" y="1699200"/>
                </a:lnTo>
                <a:lnTo>
                  <a:pt x="2642400" y="1245600"/>
                </a:lnTo>
                <a:lnTo>
                  <a:pt x="2685600" y="1029600"/>
                </a:lnTo>
                <a:lnTo>
                  <a:pt x="2916000" y="950400"/>
                </a:lnTo>
                <a:lnTo>
                  <a:pt x="2952000" y="849600"/>
                </a:lnTo>
                <a:lnTo>
                  <a:pt x="2916000" y="748800"/>
                </a:lnTo>
                <a:lnTo>
                  <a:pt x="2757600" y="684000"/>
                </a:lnTo>
                <a:lnTo>
                  <a:pt x="2548800" y="669600"/>
                </a:lnTo>
                <a:lnTo>
                  <a:pt x="2512800" y="669600"/>
                </a:lnTo>
                <a:lnTo>
                  <a:pt x="2397600" y="496800"/>
                </a:lnTo>
                <a:lnTo>
                  <a:pt x="2354400" y="381600"/>
                </a:lnTo>
                <a:lnTo>
                  <a:pt x="2260800" y="316800"/>
                </a:lnTo>
                <a:lnTo>
                  <a:pt x="2131200" y="345600"/>
                </a:lnTo>
                <a:lnTo>
                  <a:pt x="1987200" y="446400"/>
                </a:lnTo>
                <a:lnTo>
                  <a:pt x="1900800" y="504000"/>
                </a:lnTo>
                <a:lnTo>
                  <a:pt x="1771200" y="475200"/>
                </a:lnTo>
                <a:lnTo>
                  <a:pt x="1533600" y="345600"/>
                </a:lnTo>
                <a:lnTo>
                  <a:pt x="1411200" y="230400"/>
                </a:lnTo>
                <a:lnTo>
                  <a:pt x="1288800" y="129600"/>
                </a:lnTo>
                <a:lnTo>
                  <a:pt x="1108800" y="79200"/>
                </a:lnTo>
                <a:lnTo>
                  <a:pt x="1051200" y="14400"/>
                </a:lnTo>
                <a:lnTo>
                  <a:pt x="885600" y="0"/>
                </a:lnTo>
                <a:lnTo>
                  <a:pt x="705600" y="165600"/>
                </a:lnTo>
                <a:lnTo>
                  <a:pt x="597600" y="223200"/>
                </a:lnTo>
                <a:lnTo>
                  <a:pt x="468000" y="230400"/>
                </a:lnTo>
                <a:lnTo>
                  <a:pt x="331200" y="201600"/>
                </a:lnTo>
                <a:lnTo>
                  <a:pt x="216000" y="237600"/>
                </a:lnTo>
                <a:lnTo>
                  <a:pt x="86400" y="223200"/>
                </a:lnTo>
                <a:lnTo>
                  <a:pt x="0" y="316800"/>
                </a:lnTo>
                <a:lnTo>
                  <a:pt x="64800" y="590400"/>
                </a:lnTo>
                <a:lnTo>
                  <a:pt x="100800" y="842400"/>
                </a:lnTo>
                <a:lnTo>
                  <a:pt x="115200" y="943200"/>
                </a:lnTo>
                <a:lnTo>
                  <a:pt x="79200" y="1137600"/>
                </a:lnTo>
                <a:lnTo>
                  <a:pt x="7200" y="1317600"/>
                </a:lnTo>
                <a:lnTo>
                  <a:pt x="36000" y="1533600"/>
                </a:lnTo>
                <a:lnTo>
                  <a:pt x="57600" y="1699200"/>
                </a:lnTo>
                <a:lnTo>
                  <a:pt x="28800" y="1915200"/>
                </a:lnTo>
                <a:close/>
              </a:path>
            </a:pathLst>
          </a:custGeom>
          <a:solidFill>
            <a:schemeClr val="accent2">
              <a:lumMod val="60000"/>
              <a:lumOff val="40000"/>
              <a:alpha val="6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BB97A7AD-B9F0-A444-BADC-3E6719980ED3}"/>
              </a:ext>
            </a:extLst>
          </p:cNvPr>
          <p:cNvSpPr txBox="1"/>
          <p:nvPr/>
        </p:nvSpPr>
        <p:spPr>
          <a:xfrm>
            <a:off x="189213" y="1807744"/>
            <a:ext cx="2959035" cy="2677656"/>
          </a:xfrm>
          <a:prstGeom prst="rect">
            <a:avLst/>
          </a:prstGeom>
          <a:noFill/>
        </p:spPr>
        <p:txBody>
          <a:bodyPr wrap="square" rtlCol="0">
            <a:spAutoFit/>
          </a:bodyPr>
          <a:lstStyle/>
          <a:p>
            <a:pPr lvl="0" defTabSz="685800">
              <a:defRPr/>
            </a:pPr>
            <a:r>
              <a:rPr lang="zh-CN" altLang="en-US" sz="2100" b="1" dirty="0">
                <a:solidFill>
                  <a:prstClr val="black"/>
                </a:solidFill>
              </a:rPr>
              <a:t>实例分割</a:t>
            </a:r>
            <a:r>
              <a:rPr lang="en-US" altLang="zh-CN" sz="2100" dirty="0">
                <a:solidFill>
                  <a:prstClr val="black"/>
                </a:solidFill>
              </a:rPr>
              <a:t>: </a:t>
            </a:r>
            <a:r>
              <a:rPr lang="zh-CN" altLang="en-US" sz="2100" dirty="0">
                <a:solidFill>
                  <a:prstClr val="black"/>
                </a:solidFill>
              </a:rPr>
              <a:t>检测图像中的所有目标</a:t>
            </a:r>
            <a:r>
              <a:rPr lang="en-US" altLang="zh-CN" sz="2100" dirty="0">
                <a:solidFill>
                  <a:prstClr val="black"/>
                </a:solidFill>
              </a:rPr>
              <a:t>, </a:t>
            </a:r>
            <a:r>
              <a:rPr lang="zh-CN" altLang="en-US" sz="2100" dirty="0">
                <a:solidFill>
                  <a:prstClr val="black"/>
                </a:solidFill>
              </a:rPr>
              <a:t>同时确定目标区域的所有像素</a:t>
            </a:r>
            <a:r>
              <a:rPr lang="en-US" altLang="zh-CN" sz="2100" dirty="0">
                <a:solidFill>
                  <a:prstClr val="black"/>
                </a:solidFill>
              </a:rPr>
              <a:t> (</a:t>
            </a:r>
            <a:r>
              <a:rPr lang="zh-CN" altLang="en-US" sz="2100" dirty="0">
                <a:solidFill>
                  <a:prstClr val="black"/>
                </a:solidFill>
              </a:rPr>
              <a:t>仅仅事件</a:t>
            </a:r>
            <a:r>
              <a:rPr lang="en-US" altLang="zh-CN" sz="2100" dirty="0">
                <a:solidFill>
                  <a:prstClr val="black"/>
                </a:solidFill>
              </a:rPr>
              <a: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Calibri" panose="020F0502020204030204"/>
                <a:ea typeface="+mn-ea"/>
                <a:cs typeface="+mn-cs"/>
              </a:rPr>
              <a:t>方法</a:t>
            </a: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zh-CN" altLang="en-US" sz="2100" dirty="0">
                <a:solidFill>
                  <a:prstClr val="black"/>
                </a:solidFill>
                <a:latin typeface="Calibri" panose="020F0502020204030204"/>
              </a:rPr>
              <a:t>进行</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目标检测</a:t>
            </a:r>
            <a:r>
              <a:rPr kumimoji="0" lang="en-US" sz="2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100" b="0" i="0" u="none" strike="noStrike" kern="1200" cap="none" spc="0" normalizeH="0" baseline="0" noProof="0" dirty="0">
                <a:ln>
                  <a:noFill/>
                </a:ln>
                <a:solidFill>
                  <a:prstClr val="black"/>
                </a:solidFill>
                <a:effectLst/>
                <a:uLnTx/>
                <a:uFillTx/>
                <a:latin typeface="Calibri" panose="020F0502020204030204"/>
                <a:ea typeface="+mn-ea"/>
                <a:cs typeface="+mn-cs"/>
              </a:rPr>
              <a:t>然后预测每个目标的分割区域掩膜</a:t>
            </a:r>
            <a:endPar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77;p16">
            <a:extLst>
              <a:ext uri="{FF2B5EF4-FFF2-40B4-BE49-F238E27FC236}">
                <a16:creationId xmlns:a16="http://schemas.microsoft.com/office/drawing/2014/main" id="{99510457-A51A-F147-A1AC-8795443CCE86}"/>
              </a:ext>
            </a:extLst>
          </p:cNvPr>
          <p:cNvSpPr txBox="1"/>
          <p:nvPr/>
        </p:nvSpPr>
        <p:spPr>
          <a:xfrm>
            <a:off x="4679006" y="2024918"/>
            <a:ext cx="823774" cy="357887"/>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Cow</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Google Shape;177;p16">
            <a:extLst>
              <a:ext uri="{FF2B5EF4-FFF2-40B4-BE49-F238E27FC236}">
                <a16:creationId xmlns:a16="http://schemas.microsoft.com/office/drawing/2014/main" id="{AB391666-1755-EA4D-902F-45264554D2D9}"/>
              </a:ext>
            </a:extLst>
          </p:cNvPr>
          <p:cNvSpPr txBox="1"/>
          <p:nvPr/>
        </p:nvSpPr>
        <p:spPr>
          <a:xfrm>
            <a:off x="5819219" y="3313878"/>
            <a:ext cx="823774" cy="357887"/>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Cow</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7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0C2D06-5D78-D54F-A754-BD7737E810EB}"/>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69</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417;p100">
            <a:extLst>
              <a:ext uri="{FF2B5EF4-FFF2-40B4-BE49-F238E27FC236}">
                <a16:creationId xmlns:a16="http://schemas.microsoft.com/office/drawing/2014/main" id="{A8A74EB5-B501-A548-89D6-9C8B0F23B959}"/>
              </a:ext>
            </a:extLst>
          </p:cNvPr>
          <p:cNvPicPr preferRelativeResize="0"/>
          <p:nvPr/>
        </p:nvPicPr>
        <p:blipFill>
          <a:blip r:embed="rId2">
            <a:alphaModFix/>
          </a:blip>
          <a:stretch>
            <a:fillRect/>
          </a:stretch>
        </p:blipFill>
        <p:spPr>
          <a:xfrm>
            <a:off x="2323768" y="1238972"/>
            <a:ext cx="5141111" cy="4268088"/>
          </a:xfrm>
          <a:prstGeom prst="rect">
            <a:avLst/>
          </a:prstGeom>
          <a:noFill/>
          <a:ln>
            <a:noFill/>
          </a:ln>
        </p:spPr>
      </p:pic>
      <p:pic>
        <p:nvPicPr>
          <p:cNvPr id="5" name="Google Shape;2420;p100">
            <a:extLst>
              <a:ext uri="{FF2B5EF4-FFF2-40B4-BE49-F238E27FC236}">
                <a16:creationId xmlns:a16="http://schemas.microsoft.com/office/drawing/2014/main" id="{66F5C472-7C4A-F74E-9C65-57DAC606680B}"/>
              </a:ext>
            </a:extLst>
          </p:cNvPr>
          <p:cNvPicPr preferRelativeResize="0"/>
          <p:nvPr/>
        </p:nvPicPr>
        <p:blipFill>
          <a:blip r:embed="rId3">
            <a:alphaModFix/>
          </a:blip>
          <a:stretch>
            <a:fillRect/>
          </a:stretch>
        </p:blipFill>
        <p:spPr>
          <a:xfrm>
            <a:off x="226618" y="3039786"/>
            <a:ext cx="3566276" cy="2397295"/>
          </a:xfrm>
          <a:prstGeom prst="rect">
            <a:avLst/>
          </a:prstGeom>
          <a:noFill/>
          <a:ln>
            <a:noFill/>
          </a:ln>
        </p:spPr>
      </p:pic>
      <p:sp>
        <p:nvSpPr>
          <p:cNvPr id="2" name="Title 1">
            <a:extLst>
              <a:ext uri="{FF2B5EF4-FFF2-40B4-BE49-F238E27FC236}">
                <a16:creationId xmlns:a16="http://schemas.microsoft.com/office/drawing/2014/main" id="{54164263-E818-CB47-B4EB-DD74FE2FB6E8}"/>
              </a:ext>
            </a:extLst>
          </p:cNvPr>
          <p:cNvSpPr>
            <a:spLocks noGrp="1"/>
          </p:cNvSpPr>
          <p:nvPr>
            <p:ph type="title"/>
          </p:nvPr>
        </p:nvSpPr>
        <p:spPr>
          <a:xfrm>
            <a:off x="628650" y="1131094"/>
            <a:ext cx="3052277" cy="852828"/>
          </a:xfrm>
        </p:spPr>
        <p:txBody>
          <a:bodyPr>
            <a:normAutofit fontScale="90000"/>
          </a:bodyPr>
          <a:lstStyle/>
          <a:p>
            <a:r>
              <a:rPr lang="zh-CN" altLang="en-US" dirty="0"/>
              <a:t>目标检测</a:t>
            </a:r>
            <a:r>
              <a:rPr lang="en-US" dirty="0"/>
              <a:t>:</a:t>
            </a:r>
            <a:br>
              <a:rPr lang="en-US" dirty="0"/>
            </a:br>
            <a:r>
              <a:rPr lang="en-US" dirty="0"/>
              <a:t>Faster R-CNN</a:t>
            </a:r>
          </a:p>
        </p:txBody>
      </p:sp>
      <p:sp>
        <p:nvSpPr>
          <p:cNvPr id="6" name="Google Shape;2421;p100">
            <a:extLst>
              <a:ext uri="{FF2B5EF4-FFF2-40B4-BE49-F238E27FC236}">
                <a16:creationId xmlns:a16="http://schemas.microsoft.com/office/drawing/2014/main" id="{71BAFEA5-0FE2-B64D-8EE8-772E67A85F2F}"/>
              </a:ext>
            </a:extLst>
          </p:cNvPr>
          <p:cNvSpPr/>
          <p:nvPr/>
        </p:nvSpPr>
        <p:spPr>
          <a:xfrm>
            <a:off x="1995761" y="3039786"/>
            <a:ext cx="1797132" cy="2397295"/>
          </a:xfrm>
          <a:prstGeom prst="rect">
            <a:avLst/>
          </a:prstGeom>
          <a:solidFill>
            <a:srgbClr val="FFFFFF">
              <a:alpha val="90000"/>
            </a:srgbClr>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Google Shape;2433;p101">
            <a:extLst>
              <a:ext uri="{FF2B5EF4-FFF2-40B4-BE49-F238E27FC236}">
                <a16:creationId xmlns:a16="http://schemas.microsoft.com/office/drawing/2014/main" id="{445B9B78-3D1A-224F-8315-BFEA64675144}"/>
              </a:ext>
            </a:extLst>
          </p:cNvPr>
          <p:cNvSpPr txBox="1"/>
          <p:nvPr/>
        </p:nvSpPr>
        <p:spPr>
          <a:xfrm>
            <a:off x="-1" y="5507059"/>
            <a:ext cx="4450703" cy="131201"/>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Calibri" panose="020F0502020204030204"/>
                <a:ea typeface="+mn-ea"/>
                <a:cs typeface="+mn-cs"/>
              </a:rPr>
              <a:t>Ren et al, “Faster R-CNN: Towards Real-Time Object Detection with Region Proposal Networks”, </a:t>
            </a:r>
            <a:r>
              <a:rPr kumimoji="0" lang="en-US" sz="750" b="0" i="0" u="none" strike="noStrike" kern="1200" cap="none" spc="0" normalizeH="0" baseline="0" noProof="0" dirty="0" err="1">
                <a:ln>
                  <a:noFill/>
                </a:ln>
                <a:solidFill>
                  <a:prstClr val="black"/>
                </a:solidFill>
                <a:effectLst/>
                <a:uLnTx/>
                <a:uFillTx/>
                <a:latin typeface="Calibri" panose="020F0502020204030204"/>
                <a:ea typeface="+mn-ea"/>
                <a:cs typeface="+mn-cs"/>
              </a:rPr>
              <a:t>NeurIPS</a:t>
            </a:r>
            <a:r>
              <a:rPr kumimoji="0" lang="en-US" sz="750" b="0" i="0" u="none" strike="noStrike" kern="1200" cap="none" spc="0" normalizeH="0" baseline="0" noProof="0" dirty="0">
                <a:ln>
                  <a:noFill/>
                </a:ln>
                <a:solidFill>
                  <a:prstClr val="black"/>
                </a:solidFill>
                <a:effectLst/>
                <a:uLnTx/>
                <a:uFillTx/>
                <a:latin typeface="Calibri" panose="020F0502020204030204"/>
                <a:ea typeface="+mn-ea"/>
                <a:cs typeface="+mn-cs"/>
              </a:rPr>
              <a:t> 2015</a:t>
            </a:r>
          </a:p>
        </p:txBody>
      </p:sp>
    </p:spTree>
    <p:extLst>
      <p:ext uri="{BB962C8B-B14F-4D97-AF65-F5344CB8AC3E}">
        <p14:creationId xmlns:p14="http://schemas.microsoft.com/office/powerpoint/2010/main" val="2530884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本章内容</a:t>
            </a:r>
            <a:endParaRPr lang="en-US" dirty="0"/>
          </a:p>
        </p:txBody>
      </p:sp>
      <p:sp>
        <p:nvSpPr>
          <p:cNvPr id="3" name="Content Placeholder 2"/>
          <p:cNvSpPr>
            <a:spLocks noGrp="1"/>
          </p:cNvSpPr>
          <p:nvPr>
            <p:ph idx="1"/>
          </p:nvPr>
        </p:nvSpPr>
        <p:spPr/>
        <p:txBody>
          <a:bodyPr/>
          <a:lstStyle/>
          <a:p>
            <a:r>
              <a:rPr lang="en-US" altLang="zh-CN" dirty="0"/>
              <a:t>11.1.</a:t>
            </a:r>
            <a:r>
              <a:rPr lang="zh-CN" altLang="en-US" dirty="0"/>
              <a:t>分割定义</a:t>
            </a:r>
            <a:endParaRPr lang="en-US" altLang="zh-CN" dirty="0"/>
          </a:p>
          <a:p>
            <a:r>
              <a:rPr lang="en-US" altLang="zh-CN" dirty="0"/>
              <a:t>11.2.</a:t>
            </a:r>
            <a:r>
              <a:rPr lang="zh-CN" altLang="en-US" dirty="0"/>
              <a:t>区域分割</a:t>
            </a:r>
            <a:endParaRPr lang="en-US" dirty="0"/>
          </a:p>
          <a:p>
            <a:r>
              <a:rPr lang="en-US" altLang="zh-CN" dirty="0"/>
              <a:t>11.3.</a:t>
            </a:r>
            <a:r>
              <a:rPr lang="zh-CN" altLang="en-US" dirty="0"/>
              <a:t>语义分割</a:t>
            </a:r>
            <a:endParaRPr lang="en-US" altLang="zh-CN" dirty="0"/>
          </a:p>
          <a:p>
            <a:r>
              <a:rPr lang="en-US" altLang="zh-CN" dirty="0"/>
              <a:t>11.4.</a:t>
            </a:r>
            <a:r>
              <a:rPr lang="zh-CN" altLang="en-US" dirty="0"/>
              <a:t>实例分割</a:t>
            </a:r>
            <a:endParaRPr lang="en-US" altLang="zh-CN" dirty="0"/>
          </a:p>
        </p:txBody>
      </p:sp>
    </p:spTree>
    <p:extLst>
      <p:ext uri="{BB962C8B-B14F-4D97-AF65-F5344CB8AC3E}">
        <p14:creationId xmlns:p14="http://schemas.microsoft.com/office/powerpoint/2010/main" val="30352953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0C2D06-5D78-D54F-A754-BD7737E810EB}"/>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70</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417;p100">
            <a:extLst>
              <a:ext uri="{FF2B5EF4-FFF2-40B4-BE49-F238E27FC236}">
                <a16:creationId xmlns:a16="http://schemas.microsoft.com/office/drawing/2014/main" id="{A8A74EB5-B501-A548-89D6-9C8B0F23B959}"/>
              </a:ext>
            </a:extLst>
          </p:cNvPr>
          <p:cNvPicPr preferRelativeResize="0"/>
          <p:nvPr/>
        </p:nvPicPr>
        <p:blipFill>
          <a:blip r:embed="rId2">
            <a:alphaModFix/>
          </a:blip>
          <a:stretch>
            <a:fillRect/>
          </a:stretch>
        </p:blipFill>
        <p:spPr>
          <a:xfrm>
            <a:off x="2323768" y="1238972"/>
            <a:ext cx="5141111" cy="4268088"/>
          </a:xfrm>
          <a:prstGeom prst="rect">
            <a:avLst/>
          </a:prstGeom>
          <a:noFill/>
          <a:ln>
            <a:noFill/>
          </a:ln>
        </p:spPr>
      </p:pic>
      <p:pic>
        <p:nvPicPr>
          <p:cNvPr id="5" name="Google Shape;2420;p100">
            <a:extLst>
              <a:ext uri="{FF2B5EF4-FFF2-40B4-BE49-F238E27FC236}">
                <a16:creationId xmlns:a16="http://schemas.microsoft.com/office/drawing/2014/main" id="{66F5C472-7C4A-F74E-9C65-57DAC606680B}"/>
              </a:ext>
            </a:extLst>
          </p:cNvPr>
          <p:cNvPicPr preferRelativeResize="0"/>
          <p:nvPr/>
        </p:nvPicPr>
        <p:blipFill>
          <a:blip r:embed="rId3">
            <a:alphaModFix/>
          </a:blip>
          <a:stretch>
            <a:fillRect/>
          </a:stretch>
        </p:blipFill>
        <p:spPr>
          <a:xfrm>
            <a:off x="226618" y="3039786"/>
            <a:ext cx="3566276" cy="2397295"/>
          </a:xfrm>
          <a:prstGeom prst="rect">
            <a:avLst/>
          </a:prstGeom>
          <a:noFill/>
          <a:ln>
            <a:noFill/>
          </a:ln>
        </p:spPr>
      </p:pic>
      <p:sp>
        <p:nvSpPr>
          <p:cNvPr id="2" name="Title 1">
            <a:extLst>
              <a:ext uri="{FF2B5EF4-FFF2-40B4-BE49-F238E27FC236}">
                <a16:creationId xmlns:a16="http://schemas.microsoft.com/office/drawing/2014/main" id="{54164263-E818-CB47-B4EB-DD74FE2FB6E8}"/>
              </a:ext>
            </a:extLst>
          </p:cNvPr>
          <p:cNvSpPr>
            <a:spLocks noGrp="1"/>
          </p:cNvSpPr>
          <p:nvPr>
            <p:ph type="title"/>
          </p:nvPr>
        </p:nvSpPr>
        <p:spPr>
          <a:xfrm>
            <a:off x="628650" y="1131094"/>
            <a:ext cx="3745075" cy="852828"/>
          </a:xfrm>
        </p:spPr>
        <p:txBody>
          <a:bodyPr>
            <a:normAutofit fontScale="90000"/>
          </a:bodyPr>
          <a:lstStyle/>
          <a:p>
            <a:r>
              <a:rPr lang="zh-CN" altLang="en-US" dirty="0"/>
              <a:t>实例分割</a:t>
            </a:r>
            <a:r>
              <a:rPr lang="en-US" dirty="0"/>
              <a:t>:</a:t>
            </a:r>
            <a:br>
              <a:rPr lang="en-US" dirty="0"/>
            </a:br>
            <a:r>
              <a:rPr lang="en-US" b="1" dirty="0"/>
              <a:t>Mask R-CNN</a:t>
            </a:r>
          </a:p>
        </p:txBody>
      </p:sp>
      <p:sp>
        <p:nvSpPr>
          <p:cNvPr id="6" name="Google Shape;2421;p100">
            <a:extLst>
              <a:ext uri="{FF2B5EF4-FFF2-40B4-BE49-F238E27FC236}">
                <a16:creationId xmlns:a16="http://schemas.microsoft.com/office/drawing/2014/main" id="{71BAFEA5-0FE2-B64D-8EE8-772E67A85F2F}"/>
              </a:ext>
            </a:extLst>
          </p:cNvPr>
          <p:cNvSpPr/>
          <p:nvPr/>
        </p:nvSpPr>
        <p:spPr>
          <a:xfrm>
            <a:off x="212623" y="3008790"/>
            <a:ext cx="1797132" cy="2397295"/>
          </a:xfrm>
          <a:prstGeom prst="rect">
            <a:avLst/>
          </a:prstGeom>
          <a:solidFill>
            <a:srgbClr val="FFFFFF">
              <a:alpha val="90000"/>
            </a:srgbClr>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Google Shape;2433;p101">
            <a:extLst>
              <a:ext uri="{FF2B5EF4-FFF2-40B4-BE49-F238E27FC236}">
                <a16:creationId xmlns:a16="http://schemas.microsoft.com/office/drawing/2014/main" id="{445B9B78-3D1A-224F-8315-BFEA64675144}"/>
              </a:ext>
            </a:extLst>
          </p:cNvPr>
          <p:cNvSpPr txBox="1"/>
          <p:nvPr/>
        </p:nvSpPr>
        <p:spPr>
          <a:xfrm>
            <a:off x="0" y="5472070"/>
            <a:ext cx="1877811" cy="166190"/>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He et al, “Mask R-CNN”, ICCV 2017</a:t>
            </a:r>
            <a:endParaRPr kumimoji="0"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Google Shape;2429;p101">
            <a:extLst>
              <a:ext uri="{FF2B5EF4-FFF2-40B4-BE49-F238E27FC236}">
                <a16:creationId xmlns:a16="http://schemas.microsoft.com/office/drawing/2014/main" id="{7B29AE6D-0322-A44C-B38B-7B6142AAFCD5}"/>
              </a:ext>
            </a:extLst>
          </p:cNvPr>
          <p:cNvSpPr/>
          <p:nvPr/>
        </p:nvSpPr>
        <p:spPr>
          <a:xfrm rot="4498719">
            <a:off x="7020350" y="1680599"/>
            <a:ext cx="270785" cy="732920"/>
          </a:xfrm>
          <a:prstGeom prst="upArrow">
            <a:avLst>
              <a:gd name="adj1" fmla="val 50000"/>
              <a:gd name="adj2" fmla="val 50000"/>
            </a:avLst>
          </a:prstGeom>
          <a:solidFill>
            <a:srgbClr val="F1C232"/>
          </a:solidFill>
          <a:ln w="9525" cap="flat" cmpd="sng">
            <a:solidFill>
              <a:srgbClr val="7F6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Google Shape;2430;p101">
            <a:extLst>
              <a:ext uri="{FF2B5EF4-FFF2-40B4-BE49-F238E27FC236}">
                <a16:creationId xmlns:a16="http://schemas.microsoft.com/office/drawing/2014/main" id="{D0B2459B-A945-EA40-A6DE-9D79E223DF8D}"/>
              </a:ext>
            </a:extLst>
          </p:cNvPr>
          <p:cNvSpPr/>
          <p:nvPr/>
        </p:nvSpPr>
        <p:spPr>
          <a:xfrm>
            <a:off x="7624665" y="1238971"/>
            <a:ext cx="1164772" cy="582344"/>
          </a:xfrm>
          <a:prstGeom prst="rect">
            <a:avLst/>
          </a:prstGeom>
          <a:noFill/>
          <a:ln w="25400" cap="flat" cmpd="sng">
            <a:solidFill>
              <a:srgbClr val="E69138"/>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E69138"/>
                </a:solidFill>
                <a:effectLst/>
                <a:uLnTx/>
                <a:uFillTx/>
                <a:latin typeface="Calibri" panose="020F0502020204030204"/>
                <a:ea typeface="+mn-ea"/>
                <a:cs typeface="+mn-cs"/>
              </a:rPr>
              <a:t>Mask Prediction</a:t>
            </a:r>
            <a:endParaRPr kumimoji="0" sz="1800" b="0" i="0" u="none" strike="noStrike" kern="1200" cap="none" spc="0" normalizeH="0" baseline="0" noProof="0" dirty="0">
              <a:ln>
                <a:noFill/>
              </a:ln>
              <a:solidFill>
                <a:srgbClr val="E69138"/>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829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C067-8FF5-6D4F-A202-29E976C116C1}"/>
              </a:ext>
            </a:extLst>
          </p:cNvPr>
          <p:cNvSpPr>
            <a:spLocks noGrp="1"/>
          </p:cNvSpPr>
          <p:nvPr>
            <p:ph type="title"/>
          </p:nvPr>
        </p:nvSpPr>
        <p:spPr/>
        <p:txBody>
          <a:bodyPr>
            <a:normAutofit/>
          </a:bodyPr>
          <a:lstStyle/>
          <a:p>
            <a:r>
              <a:rPr lang="en-US" dirty="0"/>
              <a:t>Mask R-CNN</a:t>
            </a:r>
          </a:p>
        </p:txBody>
      </p:sp>
      <p:sp>
        <p:nvSpPr>
          <p:cNvPr id="3" name="Slide Number Placeholder 2">
            <a:extLst>
              <a:ext uri="{FF2B5EF4-FFF2-40B4-BE49-F238E27FC236}">
                <a16:creationId xmlns:a16="http://schemas.microsoft.com/office/drawing/2014/main" id="{9D9883DB-F68F-3542-904F-4D3430E1F156}"/>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71</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sp>
        <p:nvSpPr>
          <p:cNvPr id="4" name="Google Shape;2441;p102">
            <a:extLst>
              <a:ext uri="{FF2B5EF4-FFF2-40B4-BE49-F238E27FC236}">
                <a16:creationId xmlns:a16="http://schemas.microsoft.com/office/drawing/2014/main" id="{7F8DC103-5DE1-074D-99E5-7A3540012169}"/>
              </a:ext>
            </a:extLst>
          </p:cNvPr>
          <p:cNvSpPr txBox="1"/>
          <p:nvPr/>
        </p:nvSpPr>
        <p:spPr>
          <a:xfrm>
            <a:off x="0" y="5416017"/>
            <a:ext cx="1877811" cy="215176"/>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He et al, “Mask R-CNN”, ICCV 2017</a:t>
            </a:r>
            <a:endParaRPr kumimoji="0"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Google Shape;2442;p102">
            <a:extLst>
              <a:ext uri="{FF2B5EF4-FFF2-40B4-BE49-F238E27FC236}">
                <a16:creationId xmlns:a16="http://schemas.microsoft.com/office/drawing/2014/main" id="{F58C1760-8879-8C4F-9865-3ED20B8602DE}"/>
              </a:ext>
            </a:extLst>
          </p:cNvPr>
          <p:cNvPicPr preferRelativeResize="0"/>
          <p:nvPr/>
        </p:nvPicPr>
        <p:blipFill>
          <a:blip r:embed="rId2">
            <a:alphaModFix amt="79000"/>
          </a:blip>
          <a:stretch>
            <a:fillRect/>
          </a:stretch>
        </p:blipFill>
        <p:spPr>
          <a:xfrm>
            <a:off x="118505" y="2461952"/>
            <a:ext cx="1850619" cy="1591871"/>
          </a:xfrm>
          <a:prstGeom prst="rect">
            <a:avLst/>
          </a:prstGeom>
          <a:noFill/>
          <a:ln w="9525" cap="flat" cmpd="sng">
            <a:solidFill>
              <a:schemeClr val="lt1"/>
            </a:solidFill>
            <a:prstDash val="solid"/>
            <a:round/>
            <a:headEnd type="none" w="sm" len="sm"/>
            <a:tailEnd type="none" w="sm" len="sm"/>
          </a:ln>
        </p:spPr>
      </p:pic>
      <p:sp>
        <p:nvSpPr>
          <p:cNvPr id="6" name="Google Shape;2443;p102">
            <a:extLst>
              <a:ext uri="{FF2B5EF4-FFF2-40B4-BE49-F238E27FC236}">
                <a16:creationId xmlns:a16="http://schemas.microsoft.com/office/drawing/2014/main" id="{7BFFE05B-5FFE-284F-BE2D-A8965665DCA3}"/>
              </a:ext>
            </a:extLst>
          </p:cNvPr>
          <p:cNvSpPr/>
          <p:nvPr/>
        </p:nvSpPr>
        <p:spPr>
          <a:xfrm>
            <a:off x="2909842" y="1476283"/>
            <a:ext cx="1412932" cy="3091295"/>
          </a:xfrm>
          <a:prstGeom prst="cube">
            <a:avLst>
              <a:gd name="adj" fmla="val 80340"/>
            </a:avLst>
          </a:prstGeom>
          <a:no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Google Shape;2444;p102">
            <a:extLst>
              <a:ext uri="{FF2B5EF4-FFF2-40B4-BE49-F238E27FC236}">
                <a16:creationId xmlns:a16="http://schemas.microsoft.com/office/drawing/2014/main" id="{B4C71E79-5A1D-E141-B178-C8D0E2169FD6}"/>
              </a:ext>
            </a:extLst>
          </p:cNvPr>
          <p:cNvSpPr/>
          <p:nvPr/>
        </p:nvSpPr>
        <p:spPr>
          <a:xfrm rot="-5400000" flipH="1">
            <a:off x="2804369" y="3326127"/>
            <a:ext cx="1400636" cy="356307"/>
          </a:xfrm>
          <a:prstGeom prst="parallelogram">
            <a:avLst>
              <a:gd name="adj" fmla="val 98610"/>
            </a:avLst>
          </a:prstGeom>
          <a:solidFill>
            <a:srgbClr val="EFEFEF"/>
          </a:solid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Google Shape;2445;p102">
            <a:extLst>
              <a:ext uri="{FF2B5EF4-FFF2-40B4-BE49-F238E27FC236}">
                <a16:creationId xmlns:a16="http://schemas.microsoft.com/office/drawing/2014/main" id="{7657B7DA-599F-8040-9B0F-EF1E2D3D126B}"/>
              </a:ext>
            </a:extLst>
          </p:cNvPr>
          <p:cNvCxnSpPr/>
          <p:nvPr/>
        </p:nvCxnSpPr>
        <p:spPr>
          <a:xfrm>
            <a:off x="3404963" y="3081441"/>
            <a:ext cx="0" cy="1062923"/>
          </a:xfrm>
          <a:prstGeom prst="straightConnector1">
            <a:avLst/>
          </a:prstGeom>
          <a:noFill/>
          <a:ln w="9525" cap="flat" cmpd="sng">
            <a:solidFill>
              <a:schemeClr val="dk2"/>
            </a:solidFill>
            <a:prstDash val="solid"/>
            <a:round/>
            <a:headEnd type="none" w="med" len="med"/>
            <a:tailEnd type="none" w="med" len="med"/>
          </a:ln>
        </p:spPr>
      </p:cxnSp>
      <p:cxnSp>
        <p:nvCxnSpPr>
          <p:cNvPr id="9" name="Google Shape;2446;p102">
            <a:extLst>
              <a:ext uri="{FF2B5EF4-FFF2-40B4-BE49-F238E27FC236}">
                <a16:creationId xmlns:a16="http://schemas.microsoft.com/office/drawing/2014/main" id="{535BC78C-3B80-9641-897E-22266D2947DC}"/>
              </a:ext>
            </a:extLst>
          </p:cNvPr>
          <p:cNvCxnSpPr>
            <a:cxnSpLocks/>
          </p:cNvCxnSpPr>
          <p:nvPr/>
        </p:nvCxnSpPr>
        <p:spPr>
          <a:xfrm>
            <a:off x="3490916" y="3000487"/>
            <a:ext cx="0" cy="1067722"/>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447;p102">
            <a:extLst>
              <a:ext uri="{FF2B5EF4-FFF2-40B4-BE49-F238E27FC236}">
                <a16:creationId xmlns:a16="http://schemas.microsoft.com/office/drawing/2014/main" id="{F946EEA3-E9BC-634A-84F6-0C27642780B3}"/>
              </a:ext>
            </a:extLst>
          </p:cNvPr>
          <p:cNvCxnSpPr/>
          <p:nvPr/>
        </p:nvCxnSpPr>
        <p:spPr>
          <a:xfrm>
            <a:off x="3581476" y="2896868"/>
            <a:ext cx="0" cy="1060524"/>
          </a:xfrm>
          <a:prstGeom prst="straightConnector1">
            <a:avLst/>
          </a:prstGeom>
          <a:noFill/>
          <a:ln w="9525" cap="flat" cmpd="sng">
            <a:solidFill>
              <a:schemeClr val="dk2"/>
            </a:solidFill>
            <a:prstDash val="solid"/>
            <a:round/>
            <a:headEnd type="none" w="med" len="med"/>
            <a:tailEnd type="none" w="med" len="med"/>
          </a:ln>
        </p:spPr>
      </p:cxnSp>
      <p:cxnSp>
        <p:nvCxnSpPr>
          <p:cNvPr id="11" name="Google Shape;2448;p102">
            <a:extLst>
              <a:ext uri="{FF2B5EF4-FFF2-40B4-BE49-F238E27FC236}">
                <a16:creationId xmlns:a16="http://schemas.microsoft.com/office/drawing/2014/main" id="{0E4BD397-EB7A-4E4B-B003-65CD8359CBC6}"/>
              </a:ext>
            </a:extLst>
          </p:cNvPr>
          <p:cNvCxnSpPr/>
          <p:nvPr/>
        </p:nvCxnSpPr>
        <p:spPr>
          <a:xfrm flipH="1">
            <a:off x="3332407" y="3037152"/>
            <a:ext cx="350309" cy="265731"/>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449;p102">
            <a:extLst>
              <a:ext uri="{FF2B5EF4-FFF2-40B4-BE49-F238E27FC236}">
                <a16:creationId xmlns:a16="http://schemas.microsoft.com/office/drawing/2014/main" id="{99C2A1DF-D334-9B44-8E77-8BA124AFA2A3}"/>
              </a:ext>
            </a:extLst>
          </p:cNvPr>
          <p:cNvCxnSpPr/>
          <p:nvPr/>
        </p:nvCxnSpPr>
        <p:spPr>
          <a:xfrm flipH="1">
            <a:off x="3332407" y="3265693"/>
            <a:ext cx="350309" cy="265731"/>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2450;p102">
            <a:extLst>
              <a:ext uri="{FF2B5EF4-FFF2-40B4-BE49-F238E27FC236}">
                <a16:creationId xmlns:a16="http://schemas.microsoft.com/office/drawing/2014/main" id="{BF06444C-4853-844B-8B35-F97A262D47C5}"/>
              </a:ext>
            </a:extLst>
          </p:cNvPr>
          <p:cNvCxnSpPr/>
          <p:nvPr/>
        </p:nvCxnSpPr>
        <p:spPr>
          <a:xfrm flipH="1">
            <a:off x="3332407" y="3494233"/>
            <a:ext cx="350309" cy="265731"/>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2451;p102">
            <a:extLst>
              <a:ext uri="{FF2B5EF4-FFF2-40B4-BE49-F238E27FC236}">
                <a16:creationId xmlns:a16="http://schemas.microsoft.com/office/drawing/2014/main" id="{F0687BCA-BD1A-5F44-A22E-4D7E00A11D1B}"/>
              </a:ext>
            </a:extLst>
          </p:cNvPr>
          <p:cNvCxnSpPr/>
          <p:nvPr/>
        </p:nvCxnSpPr>
        <p:spPr>
          <a:xfrm flipH="1">
            <a:off x="3332407" y="3722774"/>
            <a:ext cx="350309" cy="265731"/>
          </a:xfrm>
          <a:prstGeom prst="straightConnector1">
            <a:avLst/>
          </a:prstGeom>
          <a:noFill/>
          <a:ln w="9525" cap="flat" cmpd="sng">
            <a:solidFill>
              <a:schemeClr val="dk2"/>
            </a:solidFill>
            <a:prstDash val="solid"/>
            <a:round/>
            <a:headEnd type="none" w="med" len="med"/>
            <a:tailEnd type="none" w="med" len="med"/>
          </a:ln>
        </p:spPr>
      </p:cxnSp>
      <p:sp>
        <p:nvSpPr>
          <p:cNvPr id="15" name="Google Shape;2452;p102">
            <a:extLst>
              <a:ext uri="{FF2B5EF4-FFF2-40B4-BE49-F238E27FC236}">
                <a16:creationId xmlns:a16="http://schemas.microsoft.com/office/drawing/2014/main" id="{01C70C70-8374-244B-9D6C-EA25ED414AEC}"/>
              </a:ext>
            </a:extLst>
          </p:cNvPr>
          <p:cNvSpPr/>
          <p:nvPr/>
        </p:nvSpPr>
        <p:spPr>
          <a:xfrm>
            <a:off x="4845238" y="2736205"/>
            <a:ext cx="607642" cy="1400636"/>
          </a:xfrm>
          <a:prstGeom prst="cube">
            <a:avLst>
              <a:gd name="adj" fmla="val 58880"/>
            </a:avLst>
          </a:prstGeom>
          <a:no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 name="Google Shape;2453;p102">
            <a:extLst>
              <a:ext uri="{FF2B5EF4-FFF2-40B4-BE49-F238E27FC236}">
                <a16:creationId xmlns:a16="http://schemas.microsoft.com/office/drawing/2014/main" id="{A3B03A0E-5B3B-C940-A9A7-1AF76A9C2E0B}"/>
              </a:ext>
            </a:extLst>
          </p:cNvPr>
          <p:cNvCxnSpPr/>
          <p:nvPr/>
        </p:nvCxnSpPr>
        <p:spPr>
          <a:xfrm flipH="1">
            <a:off x="5094773" y="3594582"/>
            <a:ext cx="358107" cy="316718"/>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454;p102">
            <a:extLst>
              <a:ext uri="{FF2B5EF4-FFF2-40B4-BE49-F238E27FC236}">
                <a16:creationId xmlns:a16="http://schemas.microsoft.com/office/drawing/2014/main" id="{0BAE97DA-CEAB-9847-AD67-6153866240D0}"/>
              </a:ext>
            </a:extLst>
          </p:cNvPr>
          <p:cNvCxnSpPr/>
          <p:nvPr/>
        </p:nvCxnSpPr>
        <p:spPr>
          <a:xfrm flipH="1">
            <a:off x="5094773" y="3341889"/>
            <a:ext cx="358107" cy="316718"/>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2455;p102">
            <a:extLst>
              <a:ext uri="{FF2B5EF4-FFF2-40B4-BE49-F238E27FC236}">
                <a16:creationId xmlns:a16="http://schemas.microsoft.com/office/drawing/2014/main" id="{38A4071F-369C-5E47-A830-BEA54AB28885}"/>
              </a:ext>
            </a:extLst>
          </p:cNvPr>
          <p:cNvCxnSpPr/>
          <p:nvPr/>
        </p:nvCxnSpPr>
        <p:spPr>
          <a:xfrm flipH="1">
            <a:off x="5094773" y="3061321"/>
            <a:ext cx="358107" cy="316718"/>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2456;p102">
            <a:extLst>
              <a:ext uri="{FF2B5EF4-FFF2-40B4-BE49-F238E27FC236}">
                <a16:creationId xmlns:a16="http://schemas.microsoft.com/office/drawing/2014/main" id="{824D1E39-0675-0E4F-9A28-213E127DC824}"/>
              </a:ext>
            </a:extLst>
          </p:cNvPr>
          <p:cNvCxnSpPr/>
          <p:nvPr/>
        </p:nvCxnSpPr>
        <p:spPr>
          <a:xfrm>
            <a:off x="5263477" y="2945188"/>
            <a:ext cx="0" cy="1014336"/>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457;p102">
            <a:extLst>
              <a:ext uri="{FF2B5EF4-FFF2-40B4-BE49-F238E27FC236}">
                <a16:creationId xmlns:a16="http://schemas.microsoft.com/office/drawing/2014/main" id="{8A783729-379A-074C-A74D-8EB8B71F5AB3}"/>
              </a:ext>
            </a:extLst>
          </p:cNvPr>
          <p:cNvCxnSpPr/>
          <p:nvPr/>
        </p:nvCxnSpPr>
        <p:spPr>
          <a:xfrm>
            <a:off x="5357771" y="2850893"/>
            <a:ext cx="0" cy="1014336"/>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458;p102">
            <a:extLst>
              <a:ext uri="{FF2B5EF4-FFF2-40B4-BE49-F238E27FC236}">
                <a16:creationId xmlns:a16="http://schemas.microsoft.com/office/drawing/2014/main" id="{39DA508A-33E8-714A-8C15-87406A86DE94}"/>
              </a:ext>
            </a:extLst>
          </p:cNvPr>
          <p:cNvCxnSpPr/>
          <p:nvPr/>
        </p:nvCxnSpPr>
        <p:spPr>
          <a:xfrm>
            <a:off x="5171497" y="3039482"/>
            <a:ext cx="0" cy="1014336"/>
          </a:xfrm>
          <a:prstGeom prst="straightConnector1">
            <a:avLst/>
          </a:prstGeom>
          <a:noFill/>
          <a:ln w="9525" cap="flat" cmpd="sng">
            <a:solidFill>
              <a:schemeClr val="dk2"/>
            </a:solidFill>
            <a:prstDash val="solid"/>
            <a:round/>
            <a:headEnd type="none" w="med" len="med"/>
            <a:tailEnd type="none" w="med" len="med"/>
          </a:ln>
        </p:spPr>
      </p:cxnSp>
      <p:sp>
        <p:nvSpPr>
          <p:cNvPr id="22" name="Google Shape;2459;p102">
            <a:extLst>
              <a:ext uri="{FF2B5EF4-FFF2-40B4-BE49-F238E27FC236}">
                <a16:creationId xmlns:a16="http://schemas.microsoft.com/office/drawing/2014/main" id="{29007114-0DF3-F845-AF47-7B983CBF35B9}"/>
              </a:ext>
            </a:extLst>
          </p:cNvPr>
          <p:cNvSpPr/>
          <p:nvPr/>
        </p:nvSpPr>
        <p:spPr>
          <a:xfrm>
            <a:off x="6064120" y="2736205"/>
            <a:ext cx="607642" cy="1400636"/>
          </a:xfrm>
          <a:prstGeom prst="cube">
            <a:avLst>
              <a:gd name="adj" fmla="val 58880"/>
            </a:avLst>
          </a:prstGeom>
          <a:no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Google Shape;2460;p102">
            <a:extLst>
              <a:ext uri="{FF2B5EF4-FFF2-40B4-BE49-F238E27FC236}">
                <a16:creationId xmlns:a16="http://schemas.microsoft.com/office/drawing/2014/main" id="{884BD7EA-C4A7-1746-8283-FCE0035D706B}"/>
              </a:ext>
            </a:extLst>
          </p:cNvPr>
          <p:cNvCxnSpPr/>
          <p:nvPr/>
        </p:nvCxnSpPr>
        <p:spPr>
          <a:xfrm flipH="1">
            <a:off x="6313655" y="3594582"/>
            <a:ext cx="358107" cy="316718"/>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61;p102">
            <a:extLst>
              <a:ext uri="{FF2B5EF4-FFF2-40B4-BE49-F238E27FC236}">
                <a16:creationId xmlns:a16="http://schemas.microsoft.com/office/drawing/2014/main" id="{5D70017C-C0BF-5640-A545-18E98BE1AAAE}"/>
              </a:ext>
            </a:extLst>
          </p:cNvPr>
          <p:cNvCxnSpPr/>
          <p:nvPr/>
        </p:nvCxnSpPr>
        <p:spPr>
          <a:xfrm flipH="1">
            <a:off x="6313655" y="3341889"/>
            <a:ext cx="358107" cy="316718"/>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462;p102">
            <a:extLst>
              <a:ext uri="{FF2B5EF4-FFF2-40B4-BE49-F238E27FC236}">
                <a16:creationId xmlns:a16="http://schemas.microsoft.com/office/drawing/2014/main" id="{2E2D3068-1381-2141-92A6-355D4E220D05}"/>
              </a:ext>
            </a:extLst>
          </p:cNvPr>
          <p:cNvCxnSpPr/>
          <p:nvPr/>
        </p:nvCxnSpPr>
        <p:spPr>
          <a:xfrm flipH="1">
            <a:off x="6313655" y="3061321"/>
            <a:ext cx="358107" cy="316718"/>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463;p102">
            <a:extLst>
              <a:ext uri="{FF2B5EF4-FFF2-40B4-BE49-F238E27FC236}">
                <a16:creationId xmlns:a16="http://schemas.microsoft.com/office/drawing/2014/main" id="{8512DEA4-902D-3D42-8F17-91021A5D5DFA}"/>
              </a:ext>
            </a:extLst>
          </p:cNvPr>
          <p:cNvCxnSpPr/>
          <p:nvPr/>
        </p:nvCxnSpPr>
        <p:spPr>
          <a:xfrm>
            <a:off x="6482359" y="2945188"/>
            <a:ext cx="0" cy="1014336"/>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464;p102">
            <a:extLst>
              <a:ext uri="{FF2B5EF4-FFF2-40B4-BE49-F238E27FC236}">
                <a16:creationId xmlns:a16="http://schemas.microsoft.com/office/drawing/2014/main" id="{2684AC1B-C3F7-D348-B072-A8BEE3159998}"/>
              </a:ext>
            </a:extLst>
          </p:cNvPr>
          <p:cNvCxnSpPr/>
          <p:nvPr/>
        </p:nvCxnSpPr>
        <p:spPr>
          <a:xfrm>
            <a:off x="6576653" y="2850893"/>
            <a:ext cx="0" cy="1014336"/>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465;p102">
            <a:extLst>
              <a:ext uri="{FF2B5EF4-FFF2-40B4-BE49-F238E27FC236}">
                <a16:creationId xmlns:a16="http://schemas.microsoft.com/office/drawing/2014/main" id="{C2C53C34-2DB6-6845-92C0-71CE170D7AC0}"/>
              </a:ext>
            </a:extLst>
          </p:cNvPr>
          <p:cNvCxnSpPr/>
          <p:nvPr/>
        </p:nvCxnSpPr>
        <p:spPr>
          <a:xfrm>
            <a:off x="6390379" y="3039482"/>
            <a:ext cx="0" cy="1014336"/>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466;p102">
            <a:extLst>
              <a:ext uri="{FF2B5EF4-FFF2-40B4-BE49-F238E27FC236}">
                <a16:creationId xmlns:a16="http://schemas.microsoft.com/office/drawing/2014/main" id="{2B17EEB8-4B68-094E-AD9A-8A3507B265B2}"/>
              </a:ext>
            </a:extLst>
          </p:cNvPr>
          <p:cNvCxnSpPr/>
          <p:nvPr/>
        </p:nvCxnSpPr>
        <p:spPr>
          <a:xfrm rot="-5400000">
            <a:off x="4944937" y="2186724"/>
            <a:ext cx="915662" cy="528762"/>
          </a:xfrm>
          <a:prstGeom prst="bentConnector3">
            <a:avLst>
              <a:gd name="adj1" fmla="val 99571"/>
            </a:avLst>
          </a:prstGeom>
          <a:noFill/>
          <a:ln w="28575" cap="flat" cmpd="sng">
            <a:solidFill>
              <a:schemeClr val="dk2"/>
            </a:solidFill>
            <a:prstDash val="solid"/>
            <a:round/>
            <a:headEnd type="none" w="med" len="med"/>
            <a:tailEnd type="triangle" w="med" len="med"/>
          </a:ln>
        </p:spPr>
      </p:cxnSp>
      <p:cxnSp>
        <p:nvCxnSpPr>
          <p:cNvPr id="30" name="Google Shape;2467;p102">
            <a:extLst>
              <a:ext uri="{FF2B5EF4-FFF2-40B4-BE49-F238E27FC236}">
                <a16:creationId xmlns:a16="http://schemas.microsoft.com/office/drawing/2014/main" id="{68ED8F72-6BB8-8E49-B116-4B054ACEF4F4}"/>
              </a:ext>
            </a:extLst>
          </p:cNvPr>
          <p:cNvCxnSpPr/>
          <p:nvPr/>
        </p:nvCxnSpPr>
        <p:spPr>
          <a:xfrm>
            <a:off x="3714582" y="3656641"/>
            <a:ext cx="1098914" cy="0"/>
          </a:xfrm>
          <a:prstGeom prst="straightConnector1">
            <a:avLst/>
          </a:prstGeom>
          <a:noFill/>
          <a:ln w="19050" cap="flat" cmpd="sng">
            <a:solidFill>
              <a:schemeClr val="dk2"/>
            </a:solidFill>
            <a:prstDash val="solid"/>
            <a:round/>
            <a:headEnd type="none" w="med" len="med"/>
            <a:tailEnd type="triangle" w="med" len="med"/>
          </a:ln>
        </p:spPr>
      </p:cxnSp>
      <p:sp>
        <p:nvSpPr>
          <p:cNvPr id="31" name="Google Shape;2468;p102">
            <a:extLst>
              <a:ext uri="{FF2B5EF4-FFF2-40B4-BE49-F238E27FC236}">
                <a16:creationId xmlns:a16="http://schemas.microsoft.com/office/drawing/2014/main" id="{AE779527-45F9-1E4A-A43D-F50DA0293F00}"/>
              </a:ext>
            </a:extLst>
          </p:cNvPr>
          <p:cNvSpPr txBox="1"/>
          <p:nvPr/>
        </p:nvSpPr>
        <p:spPr>
          <a:xfrm>
            <a:off x="3868094" y="3706315"/>
            <a:ext cx="1029620" cy="40579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err="1">
                <a:ln>
                  <a:noFill/>
                </a:ln>
                <a:solidFill>
                  <a:prstClr val="black"/>
                </a:solidFill>
                <a:effectLst/>
                <a:uLnTx/>
                <a:uFillTx/>
                <a:latin typeface="Calibri" panose="020F0502020204030204"/>
                <a:ea typeface="+mn-ea"/>
                <a:cs typeface="+mn-cs"/>
              </a:rPr>
              <a:t>RoI</a:t>
            </a: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865" b="0" i="0" u="none" strike="noStrike" kern="1200" cap="none" spc="0" normalizeH="0" baseline="0" noProof="0" dirty="0">
                <a:ln>
                  <a:noFill/>
                </a:ln>
                <a:solidFill>
                  <a:prstClr val="black"/>
                </a:solidFill>
                <a:effectLst/>
                <a:uLnTx/>
                <a:uFillTx/>
                <a:latin typeface="Calibri" panose="020F0502020204030204"/>
                <a:ea typeface="+mn-ea"/>
                <a:cs typeface="+mn-cs"/>
              </a:rPr>
              <a:t>对齐</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2" name="Google Shape;2469;p102">
            <a:extLst>
              <a:ext uri="{FF2B5EF4-FFF2-40B4-BE49-F238E27FC236}">
                <a16:creationId xmlns:a16="http://schemas.microsoft.com/office/drawing/2014/main" id="{35415AC8-071B-5446-A0C0-773F4F3835B0}"/>
              </a:ext>
            </a:extLst>
          </p:cNvPr>
          <p:cNvCxnSpPr/>
          <p:nvPr/>
        </p:nvCxnSpPr>
        <p:spPr>
          <a:xfrm>
            <a:off x="5500639" y="3504281"/>
            <a:ext cx="512267" cy="0"/>
          </a:xfrm>
          <a:prstGeom prst="straightConnector1">
            <a:avLst/>
          </a:prstGeom>
          <a:noFill/>
          <a:ln w="19050" cap="flat" cmpd="sng">
            <a:solidFill>
              <a:schemeClr val="dk2"/>
            </a:solidFill>
            <a:prstDash val="solid"/>
            <a:round/>
            <a:headEnd type="none" w="med" len="med"/>
            <a:tailEnd type="triangle" w="med" len="med"/>
          </a:ln>
        </p:spPr>
      </p:cxnSp>
      <p:sp>
        <p:nvSpPr>
          <p:cNvPr id="33" name="Google Shape;2470;p102">
            <a:extLst>
              <a:ext uri="{FF2B5EF4-FFF2-40B4-BE49-F238E27FC236}">
                <a16:creationId xmlns:a16="http://schemas.microsoft.com/office/drawing/2014/main" id="{D34D1389-8ABD-1D41-B228-B3BC7ED5EACC}"/>
              </a:ext>
            </a:extLst>
          </p:cNvPr>
          <p:cNvSpPr txBox="1"/>
          <p:nvPr/>
        </p:nvSpPr>
        <p:spPr>
          <a:xfrm>
            <a:off x="5438758" y="3657866"/>
            <a:ext cx="684358" cy="40579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Conv</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Google Shape;2471;p102">
            <a:extLst>
              <a:ext uri="{FF2B5EF4-FFF2-40B4-BE49-F238E27FC236}">
                <a16:creationId xmlns:a16="http://schemas.microsoft.com/office/drawing/2014/main" id="{A8D12D80-5B85-244B-9F68-88C2A504420C}"/>
              </a:ext>
            </a:extLst>
          </p:cNvPr>
          <p:cNvSpPr txBox="1"/>
          <p:nvPr/>
        </p:nvSpPr>
        <p:spPr>
          <a:xfrm>
            <a:off x="5669072" y="1596332"/>
            <a:ext cx="2972526" cy="878390"/>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1865" b="0" i="0" u="none" strike="noStrike" kern="1200" cap="none" spc="0" normalizeH="0" baseline="0" noProof="0" dirty="0">
                <a:ln>
                  <a:noFill/>
                </a:ln>
                <a:solidFill>
                  <a:prstClr val="black"/>
                </a:solidFill>
                <a:effectLst/>
                <a:uLnTx/>
                <a:uFillTx/>
                <a:latin typeface="Calibri" panose="020F0502020204030204"/>
                <a:ea typeface="+mn-ea"/>
                <a:cs typeface="+mn-cs"/>
              </a:rPr>
              <a:t>分类</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分值</a:t>
            </a: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 C </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1865" b="0" i="0" u="none" strike="noStrike" kern="1200" cap="none" spc="0" normalizeH="0" baseline="0" noProof="0" dirty="0">
                <a:ln>
                  <a:noFill/>
                </a:ln>
                <a:solidFill>
                  <a:prstClr val="black"/>
                </a:solidFill>
                <a:effectLst/>
                <a:uLnTx/>
                <a:uFillTx/>
                <a:latin typeface="Calibri" panose="020F0502020204030204"/>
                <a:ea typeface="+mn-ea"/>
                <a:cs typeface="+mn-cs"/>
              </a:rPr>
              <a:t>边框</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坐标</a:t>
            </a: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zh-CN" altLang="en" sz="1865" b="0" i="0" u="none" strike="noStrike" kern="1200" cap="none" spc="0" normalizeH="0" baseline="0" noProof="0" dirty="0">
                <a:ln>
                  <a:noFill/>
                </a:ln>
                <a:solidFill>
                  <a:prstClr val="black"/>
                </a:solidFill>
                <a:effectLst/>
                <a:uLnTx/>
                <a:uFillTx/>
                <a:latin typeface="Calibri" panose="020F0502020204030204"/>
                <a:ea typeface="+mn-ea"/>
                <a:cs typeface="+mn-cs"/>
              </a:rPr>
              <a:t>每个</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类别</a:t>
            </a: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 4 * C</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5" name="Google Shape;2472;p102">
            <a:extLst>
              <a:ext uri="{FF2B5EF4-FFF2-40B4-BE49-F238E27FC236}">
                <a16:creationId xmlns:a16="http://schemas.microsoft.com/office/drawing/2014/main" id="{F7753B29-8032-1847-9905-B9A3CDC3043A}"/>
              </a:ext>
            </a:extLst>
          </p:cNvPr>
          <p:cNvGraphicFramePr/>
          <p:nvPr/>
        </p:nvGraphicFramePr>
        <p:xfrm>
          <a:off x="7359183" y="2660026"/>
          <a:ext cx="1531004" cy="1889448"/>
        </p:xfrm>
        <a:graphic>
          <a:graphicData uri="http://schemas.openxmlformats.org/drawingml/2006/table">
            <a:tbl>
              <a:tblPr>
                <a:noFill/>
              </a:tblPr>
              <a:tblGrid>
                <a:gridCol w="382751">
                  <a:extLst>
                    <a:ext uri="{9D8B030D-6E8A-4147-A177-3AD203B41FA5}">
                      <a16:colId xmlns:a16="http://schemas.microsoft.com/office/drawing/2014/main" val="20000"/>
                    </a:ext>
                  </a:extLst>
                </a:gridCol>
                <a:gridCol w="382751">
                  <a:extLst>
                    <a:ext uri="{9D8B030D-6E8A-4147-A177-3AD203B41FA5}">
                      <a16:colId xmlns:a16="http://schemas.microsoft.com/office/drawing/2014/main" val="20001"/>
                    </a:ext>
                  </a:extLst>
                </a:gridCol>
                <a:gridCol w="382751">
                  <a:extLst>
                    <a:ext uri="{9D8B030D-6E8A-4147-A177-3AD203B41FA5}">
                      <a16:colId xmlns:a16="http://schemas.microsoft.com/office/drawing/2014/main" val="20002"/>
                    </a:ext>
                  </a:extLst>
                </a:gridCol>
                <a:gridCol w="382751">
                  <a:extLst>
                    <a:ext uri="{9D8B030D-6E8A-4147-A177-3AD203B41FA5}">
                      <a16:colId xmlns:a16="http://schemas.microsoft.com/office/drawing/2014/main" val="20003"/>
                    </a:ext>
                  </a:extLst>
                </a:gridCol>
              </a:tblGrid>
              <a:tr h="468552">
                <a:tc>
                  <a:txBody>
                    <a:bodyPr/>
                    <a:lstStyle/>
                    <a:p>
                      <a:pPr marL="0" lvl="0" indent="0" algn="l" rtl="0">
                        <a:spcBef>
                          <a:spcPts val="0"/>
                        </a:spcBef>
                        <a:spcAft>
                          <a:spcPts val="0"/>
                        </a:spcAft>
                        <a:buNone/>
                      </a:pPr>
                      <a:endParaRPr sz="1900"/>
                    </a:p>
                  </a:txBody>
                  <a:tcPr marL="91401" marR="91401" marT="91401" marB="91401"/>
                </a:tc>
                <a:tc>
                  <a:txBody>
                    <a:bodyPr/>
                    <a:lstStyle/>
                    <a:p>
                      <a:pPr marL="0" lvl="0" indent="0" algn="l" rtl="0">
                        <a:spcBef>
                          <a:spcPts val="0"/>
                        </a:spcBef>
                        <a:spcAft>
                          <a:spcPts val="0"/>
                        </a:spcAft>
                        <a:buNone/>
                      </a:pPr>
                      <a:endParaRPr sz="1900"/>
                    </a:p>
                  </a:txBody>
                  <a:tcPr marL="91401" marR="91401" marT="91401" marB="91401">
                    <a:solidFill>
                      <a:srgbClr val="D9EAD3"/>
                    </a:solidFill>
                  </a:tcPr>
                </a:tc>
                <a:tc>
                  <a:txBody>
                    <a:bodyPr/>
                    <a:lstStyle/>
                    <a:p>
                      <a:pPr marL="0" lvl="0" indent="0" algn="l" rtl="0">
                        <a:spcBef>
                          <a:spcPts val="0"/>
                        </a:spcBef>
                        <a:spcAft>
                          <a:spcPts val="0"/>
                        </a:spcAft>
                        <a:buNone/>
                      </a:pPr>
                      <a:endParaRPr sz="1900"/>
                    </a:p>
                  </a:txBody>
                  <a:tcPr marL="91401" marR="91401" marT="91401" marB="91401">
                    <a:solidFill>
                      <a:srgbClr val="D9EAD3"/>
                    </a:solidFill>
                  </a:tcPr>
                </a:tc>
                <a:tc>
                  <a:txBody>
                    <a:bodyPr/>
                    <a:lstStyle/>
                    <a:p>
                      <a:pPr marL="0" lvl="0" indent="0" algn="l" rtl="0">
                        <a:spcBef>
                          <a:spcPts val="0"/>
                        </a:spcBef>
                        <a:spcAft>
                          <a:spcPts val="0"/>
                        </a:spcAft>
                        <a:buNone/>
                      </a:pPr>
                      <a:endParaRPr sz="1900"/>
                    </a:p>
                  </a:txBody>
                  <a:tcPr marL="91401" marR="91401" marT="91401" marB="91401"/>
                </a:tc>
                <a:extLst>
                  <a:ext uri="{0D108BD9-81ED-4DB2-BD59-A6C34878D82A}">
                    <a16:rowId xmlns:a16="http://schemas.microsoft.com/office/drawing/2014/main" val="10000"/>
                  </a:ext>
                </a:extLst>
              </a:tr>
              <a:tr h="468552">
                <a:tc>
                  <a:txBody>
                    <a:bodyPr/>
                    <a:lstStyle/>
                    <a:p>
                      <a:pPr marL="0" lvl="0" indent="0" algn="l" rtl="0">
                        <a:spcBef>
                          <a:spcPts val="0"/>
                        </a:spcBef>
                        <a:spcAft>
                          <a:spcPts val="0"/>
                        </a:spcAft>
                        <a:buNone/>
                      </a:pPr>
                      <a:endParaRPr sz="1900"/>
                    </a:p>
                  </a:txBody>
                  <a:tcPr marL="91401" marR="91401" marT="91401" marB="91401"/>
                </a:tc>
                <a:tc>
                  <a:txBody>
                    <a:bodyPr/>
                    <a:lstStyle/>
                    <a:p>
                      <a:pPr marL="0" lvl="0" indent="0" algn="l" rtl="0">
                        <a:spcBef>
                          <a:spcPts val="0"/>
                        </a:spcBef>
                        <a:spcAft>
                          <a:spcPts val="0"/>
                        </a:spcAft>
                        <a:buNone/>
                      </a:pPr>
                      <a:endParaRPr sz="1900"/>
                    </a:p>
                  </a:txBody>
                  <a:tcPr marL="91401" marR="91401" marT="91401" marB="91401">
                    <a:solidFill>
                      <a:srgbClr val="D9EAD3"/>
                    </a:solidFill>
                  </a:tcPr>
                </a:tc>
                <a:tc>
                  <a:txBody>
                    <a:bodyPr/>
                    <a:lstStyle/>
                    <a:p>
                      <a:pPr marL="0" lvl="0" indent="0" algn="l" rtl="0">
                        <a:spcBef>
                          <a:spcPts val="0"/>
                        </a:spcBef>
                        <a:spcAft>
                          <a:spcPts val="0"/>
                        </a:spcAft>
                        <a:buNone/>
                      </a:pPr>
                      <a:endParaRPr sz="1900"/>
                    </a:p>
                  </a:txBody>
                  <a:tcPr marL="91401" marR="91401" marT="91401" marB="91401">
                    <a:solidFill>
                      <a:srgbClr val="D9EAD3"/>
                    </a:solidFill>
                  </a:tcPr>
                </a:tc>
                <a:tc>
                  <a:txBody>
                    <a:bodyPr/>
                    <a:lstStyle/>
                    <a:p>
                      <a:pPr marL="0" lvl="0" indent="0" algn="l" rtl="0">
                        <a:spcBef>
                          <a:spcPts val="0"/>
                        </a:spcBef>
                        <a:spcAft>
                          <a:spcPts val="0"/>
                        </a:spcAft>
                        <a:buNone/>
                      </a:pPr>
                      <a:endParaRPr sz="1900"/>
                    </a:p>
                  </a:txBody>
                  <a:tcPr marL="91401" marR="91401" marT="91401" marB="91401"/>
                </a:tc>
                <a:extLst>
                  <a:ext uri="{0D108BD9-81ED-4DB2-BD59-A6C34878D82A}">
                    <a16:rowId xmlns:a16="http://schemas.microsoft.com/office/drawing/2014/main" val="10001"/>
                  </a:ext>
                </a:extLst>
              </a:tr>
              <a:tr h="468552">
                <a:tc>
                  <a:txBody>
                    <a:bodyPr/>
                    <a:lstStyle/>
                    <a:p>
                      <a:pPr marL="0" lvl="0" indent="0" algn="l" rtl="0">
                        <a:spcBef>
                          <a:spcPts val="0"/>
                        </a:spcBef>
                        <a:spcAft>
                          <a:spcPts val="0"/>
                        </a:spcAft>
                        <a:buNone/>
                      </a:pPr>
                      <a:endParaRPr sz="1900"/>
                    </a:p>
                  </a:txBody>
                  <a:tcPr marL="91401" marR="91401" marT="91401" marB="91401"/>
                </a:tc>
                <a:tc>
                  <a:txBody>
                    <a:bodyPr/>
                    <a:lstStyle/>
                    <a:p>
                      <a:pPr marL="0" lvl="0" indent="0" algn="l" rtl="0">
                        <a:spcBef>
                          <a:spcPts val="0"/>
                        </a:spcBef>
                        <a:spcAft>
                          <a:spcPts val="0"/>
                        </a:spcAft>
                        <a:buNone/>
                      </a:pPr>
                      <a:endParaRPr sz="1900"/>
                    </a:p>
                  </a:txBody>
                  <a:tcPr marL="91401" marR="91401" marT="91401" marB="91401">
                    <a:solidFill>
                      <a:srgbClr val="D9EAD3"/>
                    </a:solidFill>
                  </a:tcPr>
                </a:tc>
                <a:tc>
                  <a:txBody>
                    <a:bodyPr/>
                    <a:lstStyle/>
                    <a:p>
                      <a:pPr marL="0" lvl="0" indent="0" algn="l" rtl="0">
                        <a:spcBef>
                          <a:spcPts val="0"/>
                        </a:spcBef>
                        <a:spcAft>
                          <a:spcPts val="0"/>
                        </a:spcAft>
                        <a:buNone/>
                      </a:pPr>
                      <a:endParaRPr sz="1900"/>
                    </a:p>
                  </a:txBody>
                  <a:tcPr marL="91401" marR="91401" marT="91401" marB="91401">
                    <a:solidFill>
                      <a:srgbClr val="D9EAD3"/>
                    </a:solidFill>
                  </a:tcPr>
                </a:tc>
                <a:tc>
                  <a:txBody>
                    <a:bodyPr/>
                    <a:lstStyle/>
                    <a:p>
                      <a:pPr marL="0" lvl="0" indent="0" algn="l" rtl="0">
                        <a:spcBef>
                          <a:spcPts val="0"/>
                        </a:spcBef>
                        <a:spcAft>
                          <a:spcPts val="0"/>
                        </a:spcAft>
                        <a:buNone/>
                      </a:pPr>
                      <a:endParaRPr sz="1900" dirty="0"/>
                    </a:p>
                  </a:txBody>
                  <a:tcPr marL="91401" marR="91401" marT="91401" marB="91401"/>
                </a:tc>
                <a:extLst>
                  <a:ext uri="{0D108BD9-81ED-4DB2-BD59-A6C34878D82A}">
                    <a16:rowId xmlns:a16="http://schemas.microsoft.com/office/drawing/2014/main" val="10002"/>
                  </a:ext>
                </a:extLst>
              </a:tr>
              <a:tr h="468552">
                <a:tc>
                  <a:txBody>
                    <a:bodyPr/>
                    <a:lstStyle/>
                    <a:p>
                      <a:pPr marL="0" lvl="0" indent="0" algn="l" rtl="0">
                        <a:spcBef>
                          <a:spcPts val="0"/>
                        </a:spcBef>
                        <a:spcAft>
                          <a:spcPts val="0"/>
                        </a:spcAft>
                        <a:buNone/>
                      </a:pPr>
                      <a:endParaRPr sz="1900"/>
                    </a:p>
                  </a:txBody>
                  <a:tcPr marL="91401" marR="91401" marT="91401" marB="91401"/>
                </a:tc>
                <a:tc>
                  <a:txBody>
                    <a:bodyPr/>
                    <a:lstStyle/>
                    <a:p>
                      <a:pPr marL="0" lvl="0" indent="0" algn="l" rtl="0">
                        <a:spcBef>
                          <a:spcPts val="0"/>
                        </a:spcBef>
                        <a:spcAft>
                          <a:spcPts val="0"/>
                        </a:spcAft>
                        <a:buNone/>
                      </a:pPr>
                      <a:endParaRPr sz="1900"/>
                    </a:p>
                  </a:txBody>
                  <a:tcPr marL="91401" marR="91401" marT="91401" marB="91401">
                    <a:solidFill>
                      <a:srgbClr val="D9EAD3"/>
                    </a:solidFill>
                  </a:tcPr>
                </a:tc>
                <a:tc>
                  <a:txBody>
                    <a:bodyPr/>
                    <a:lstStyle/>
                    <a:p>
                      <a:pPr marL="0" lvl="0" indent="0" algn="l" rtl="0">
                        <a:spcBef>
                          <a:spcPts val="0"/>
                        </a:spcBef>
                        <a:spcAft>
                          <a:spcPts val="0"/>
                        </a:spcAft>
                        <a:buNone/>
                      </a:pPr>
                      <a:endParaRPr sz="1900"/>
                    </a:p>
                  </a:txBody>
                  <a:tcPr marL="91401" marR="91401" marT="91401" marB="91401">
                    <a:solidFill>
                      <a:srgbClr val="D9EAD3"/>
                    </a:solidFill>
                  </a:tcPr>
                </a:tc>
                <a:tc>
                  <a:txBody>
                    <a:bodyPr/>
                    <a:lstStyle/>
                    <a:p>
                      <a:pPr marL="0" lvl="0" indent="0" algn="l" rtl="0">
                        <a:spcBef>
                          <a:spcPts val="0"/>
                        </a:spcBef>
                        <a:spcAft>
                          <a:spcPts val="0"/>
                        </a:spcAft>
                        <a:buNone/>
                      </a:pPr>
                      <a:endParaRPr sz="1900" dirty="0"/>
                    </a:p>
                  </a:txBody>
                  <a:tcPr marL="91401" marR="91401" marT="91401" marB="91401"/>
                </a:tc>
                <a:extLst>
                  <a:ext uri="{0D108BD9-81ED-4DB2-BD59-A6C34878D82A}">
                    <a16:rowId xmlns:a16="http://schemas.microsoft.com/office/drawing/2014/main" val="10003"/>
                  </a:ext>
                </a:extLst>
              </a:tr>
            </a:tbl>
          </a:graphicData>
        </a:graphic>
      </p:graphicFrame>
      <p:cxnSp>
        <p:nvCxnSpPr>
          <p:cNvPr id="36" name="Google Shape;2473;p102">
            <a:extLst>
              <a:ext uri="{FF2B5EF4-FFF2-40B4-BE49-F238E27FC236}">
                <a16:creationId xmlns:a16="http://schemas.microsoft.com/office/drawing/2014/main" id="{9FD2002E-83BF-BC4D-8B5A-41CFECC60481}"/>
              </a:ext>
            </a:extLst>
          </p:cNvPr>
          <p:cNvCxnSpPr/>
          <p:nvPr/>
        </p:nvCxnSpPr>
        <p:spPr>
          <a:xfrm>
            <a:off x="2038618" y="3504281"/>
            <a:ext cx="743807" cy="0"/>
          </a:xfrm>
          <a:prstGeom prst="straightConnector1">
            <a:avLst/>
          </a:prstGeom>
          <a:noFill/>
          <a:ln w="19050" cap="flat" cmpd="sng">
            <a:solidFill>
              <a:schemeClr val="dk2"/>
            </a:solidFill>
            <a:prstDash val="solid"/>
            <a:round/>
            <a:headEnd type="none" w="med" len="med"/>
            <a:tailEnd type="triangle" w="med" len="med"/>
          </a:ln>
        </p:spPr>
      </p:cxnSp>
      <p:sp>
        <p:nvSpPr>
          <p:cNvPr id="37" name="Google Shape;2474;p102">
            <a:extLst>
              <a:ext uri="{FF2B5EF4-FFF2-40B4-BE49-F238E27FC236}">
                <a16:creationId xmlns:a16="http://schemas.microsoft.com/office/drawing/2014/main" id="{5882B9D2-F79B-AA4B-AC17-D4CF145AC476}"/>
              </a:ext>
            </a:extLst>
          </p:cNvPr>
          <p:cNvSpPr txBox="1"/>
          <p:nvPr/>
        </p:nvSpPr>
        <p:spPr>
          <a:xfrm>
            <a:off x="2007363" y="3556053"/>
            <a:ext cx="792787" cy="663671"/>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CNN</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+RPN</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Google Shape;2475;p102">
            <a:extLst>
              <a:ext uri="{FF2B5EF4-FFF2-40B4-BE49-F238E27FC236}">
                <a16:creationId xmlns:a16="http://schemas.microsoft.com/office/drawing/2014/main" id="{E2AEB033-BB9D-1B45-88F3-99EF9F336B2A}"/>
              </a:ext>
            </a:extLst>
          </p:cNvPr>
          <p:cNvSpPr/>
          <p:nvPr/>
        </p:nvSpPr>
        <p:spPr>
          <a:xfrm>
            <a:off x="474420" y="3059258"/>
            <a:ext cx="607642" cy="1014336"/>
          </a:xfrm>
          <a:prstGeom prst="rect">
            <a:avLst/>
          </a:prstGeom>
          <a:noFill/>
          <a:ln w="28575" cap="flat" cmpd="sng">
            <a:solidFill>
              <a:srgbClr val="B6D7A8"/>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Google Shape;2476;p102">
            <a:extLst>
              <a:ext uri="{FF2B5EF4-FFF2-40B4-BE49-F238E27FC236}">
                <a16:creationId xmlns:a16="http://schemas.microsoft.com/office/drawing/2014/main" id="{F59BDEBC-0833-5342-899E-46F72CCCAC17}"/>
              </a:ext>
            </a:extLst>
          </p:cNvPr>
          <p:cNvSpPr/>
          <p:nvPr/>
        </p:nvSpPr>
        <p:spPr>
          <a:xfrm>
            <a:off x="1312408" y="3115657"/>
            <a:ext cx="415392" cy="729410"/>
          </a:xfrm>
          <a:prstGeom prst="rect">
            <a:avLst/>
          </a:prstGeom>
          <a:noFill/>
          <a:ln w="28575" cap="flat" cmpd="sng">
            <a:solidFill>
              <a:srgbClr val="B6D7A8"/>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Google Shape;2477;p102">
            <a:extLst>
              <a:ext uri="{FF2B5EF4-FFF2-40B4-BE49-F238E27FC236}">
                <a16:creationId xmlns:a16="http://schemas.microsoft.com/office/drawing/2014/main" id="{F81E6CFA-AB95-DD40-ACB7-17C21AA8276B}"/>
              </a:ext>
            </a:extLst>
          </p:cNvPr>
          <p:cNvSpPr/>
          <p:nvPr/>
        </p:nvSpPr>
        <p:spPr>
          <a:xfrm>
            <a:off x="592870" y="2497841"/>
            <a:ext cx="859277" cy="483174"/>
          </a:xfrm>
          <a:prstGeom prst="rect">
            <a:avLst/>
          </a:prstGeom>
          <a:noFill/>
          <a:ln w="28575" cap="flat" cmpd="sng">
            <a:solidFill>
              <a:srgbClr val="B6D7A8"/>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oogle Shape;2478;p102">
            <a:extLst>
              <a:ext uri="{FF2B5EF4-FFF2-40B4-BE49-F238E27FC236}">
                <a16:creationId xmlns:a16="http://schemas.microsoft.com/office/drawing/2014/main" id="{81367929-8F6A-1D40-8276-3FC0D557A9DE}"/>
              </a:ext>
            </a:extLst>
          </p:cNvPr>
          <p:cNvSpPr/>
          <p:nvPr/>
        </p:nvSpPr>
        <p:spPr>
          <a:xfrm rot="-5400000" flipH="1">
            <a:off x="3570576" y="2931375"/>
            <a:ext cx="957351" cy="206046"/>
          </a:xfrm>
          <a:prstGeom prst="parallelogram">
            <a:avLst>
              <a:gd name="adj" fmla="val 100281"/>
            </a:avLst>
          </a:prstGeom>
          <a:solidFill>
            <a:srgbClr val="EFEFEF"/>
          </a:solid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oogle Shape;2479;p102">
            <a:extLst>
              <a:ext uri="{FF2B5EF4-FFF2-40B4-BE49-F238E27FC236}">
                <a16:creationId xmlns:a16="http://schemas.microsoft.com/office/drawing/2014/main" id="{7FAB01FA-6A87-294F-89A1-BACA136E720F}"/>
              </a:ext>
            </a:extLst>
          </p:cNvPr>
          <p:cNvSpPr/>
          <p:nvPr/>
        </p:nvSpPr>
        <p:spPr>
          <a:xfrm rot="-5400000" flipH="1">
            <a:off x="3247230" y="2008251"/>
            <a:ext cx="1061423" cy="710515"/>
          </a:xfrm>
          <a:prstGeom prst="parallelogram">
            <a:avLst>
              <a:gd name="adj" fmla="val 94023"/>
            </a:avLst>
          </a:prstGeom>
          <a:solidFill>
            <a:srgbClr val="EFEFEF"/>
          </a:solid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3" name="Google Shape;2480;p102">
            <a:extLst>
              <a:ext uri="{FF2B5EF4-FFF2-40B4-BE49-F238E27FC236}">
                <a16:creationId xmlns:a16="http://schemas.microsoft.com/office/drawing/2014/main" id="{CF4E3555-26F8-514F-A408-DB34DADA291A}"/>
              </a:ext>
            </a:extLst>
          </p:cNvPr>
          <p:cNvCxnSpPr/>
          <p:nvPr/>
        </p:nvCxnSpPr>
        <p:spPr>
          <a:xfrm>
            <a:off x="6719522" y="3504281"/>
            <a:ext cx="512267" cy="0"/>
          </a:xfrm>
          <a:prstGeom prst="straightConnector1">
            <a:avLst/>
          </a:prstGeom>
          <a:noFill/>
          <a:ln w="19050" cap="flat" cmpd="sng">
            <a:solidFill>
              <a:schemeClr val="dk2"/>
            </a:solidFill>
            <a:prstDash val="solid"/>
            <a:round/>
            <a:headEnd type="none" w="med" len="med"/>
            <a:tailEnd type="triangle" w="med" len="med"/>
          </a:ln>
        </p:spPr>
      </p:cxnSp>
      <p:sp>
        <p:nvSpPr>
          <p:cNvPr id="44" name="Google Shape;2481;p102">
            <a:extLst>
              <a:ext uri="{FF2B5EF4-FFF2-40B4-BE49-F238E27FC236}">
                <a16:creationId xmlns:a16="http://schemas.microsoft.com/office/drawing/2014/main" id="{6B6D3AEE-3160-9445-BB72-FF9BDD5264CF}"/>
              </a:ext>
            </a:extLst>
          </p:cNvPr>
          <p:cNvSpPr txBox="1"/>
          <p:nvPr/>
        </p:nvSpPr>
        <p:spPr>
          <a:xfrm>
            <a:off x="6657640" y="3657866"/>
            <a:ext cx="684356" cy="40579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Conv</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Google Shape;2482;p102">
            <a:extLst>
              <a:ext uri="{FF2B5EF4-FFF2-40B4-BE49-F238E27FC236}">
                <a16:creationId xmlns:a16="http://schemas.microsoft.com/office/drawing/2014/main" id="{E88B6AD2-0B33-6447-A256-0FECBFFCFB3C}"/>
              </a:ext>
            </a:extLst>
          </p:cNvPr>
          <p:cNvSpPr txBox="1"/>
          <p:nvPr/>
        </p:nvSpPr>
        <p:spPr>
          <a:xfrm>
            <a:off x="7155336" y="4566254"/>
            <a:ext cx="1938697" cy="957351"/>
          </a:xfrm>
          <a:prstGeom prst="rect">
            <a:avLst/>
          </a:prstGeom>
          <a:noFill/>
          <a:ln>
            <a:noFill/>
          </a:ln>
        </p:spPr>
        <p:txBody>
          <a:bodyPr spcFirstLastPara="1" wrap="square" lIns="91401" tIns="91401" rIns="91401" bIns="91401"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865" b="0" i="0" u="none" strike="noStrike" kern="1200" cap="none" spc="0" normalizeH="0" baseline="0" noProof="0" dirty="0">
                <a:ln>
                  <a:noFill/>
                </a:ln>
                <a:solidFill>
                  <a:prstClr val="black"/>
                </a:solidFill>
                <a:effectLst/>
                <a:uLnTx/>
                <a:uFillTx/>
                <a:latin typeface="Calibri" panose="020F0502020204030204"/>
                <a:ea typeface="+mn-ea"/>
                <a:cs typeface="+mn-cs"/>
              </a:rPr>
              <a:t>C</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个</a:t>
            </a:r>
            <a:r>
              <a:rPr kumimoji="0" lang="zh-CN" altLang="en" sz="1865" b="0" i="0" u="none" strike="noStrike" kern="1200" cap="none" spc="0" normalizeH="0" baseline="0" noProof="0" dirty="0">
                <a:ln>
                  <a:noFill/>
                </a:ln>
                <a:solidFill>
                  <a:prstClr val="black"/>
                </a:solidFill>
                <a:effectLst/>
                <a:uLnTx/>
                <a:uFillTx/>
                <a:latin typeface="Calibri" panose="020F0502020204030204"/>
                <a:ea typeface="+mn-ea"/>
                <a:cs typeface="+mn-cs"/>
              </a:rPr>
              <a:t>类别</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每个预测一个掩膜</a:t>
            </a: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C x 28 x 28</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Google Shape;2483;p102">
            <a:extLst>
              <a:ext uri="{FF2B5EF4-FFF2-40B4-BE49-F238E27FC236}">
                <a16:creationId xmlns:a16="http://schemas.microsoft.com/office/drawing/2014/main" id="{A0AD9E8D-F2C5-694E-A285-27381DC893F0}"/>
              </a:ext>
            </a:extLst>
          </p:cNvPr>
          <p:cNvSpPr txBox="1"/>
          <p:nvPr/>
        </p:nvSpPr>
        <p:spPr>
          <a:xfrm>
            <a:off x="4080271" y="4211458"/>
            <a:ext cx="1481914" cy="40579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256 x 14 x 14</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Google Shape;2484;p102">
            <a:extLst>
              <a:ext uri="{FF2B5EF4-FFF2-40B4-BE49-F238E27FC236}">
                <a16:creationId xmlns:a16="http://schemas.microsoft.com/office/drawing/2014/main" id="{F631CCCB-F943-DF4E-84B9-C76CC0448D15}"/>
              </a:ext>
            </a:extLst>
          </p:cNvPr>
          <p:cNvSpPr txBox="1"/>
          <p:nvPr/>
        </p:nvSpPr>
        <p:spPr>
          <a:xfrm>
            <a:off x="5621983" y="4226479"/>
            <a:ext cx="1481914" cy="40579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256 x 14 x 14</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17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3A35-8751-734C-A632-CC294A285218}"/>
              </a:ext>
            </a:extLst>
          </p:cNvPr>
          <p:cNvSpPr>
            <a:spLocks noGrp="1"/>
          </p:cNvSpPr>
          <p:nvPr>
            <p:ph type="title"/>
          </p:nvPr>
        </p:nvSpPr>
        <p:spPr/>
        <p:txBody>
          <a:bodyPr>
            <a:normAutofit/>
          </a:bodyPr>
          <a:lstStyle/>
          <a:p>
            <a:r>
              <a:rPr lang="en-US" dirty="0"/>
              <a:t>Mask R-CNN: </a:t>
            </a:r>
            <a:r>
              <a:rPr lang="zh-CN" altLang="en-US" dirty="0"/>
              <a:t>示例训练目标</a:t>
            </a:r>
            <a:endParaRPr lang="en-US" dirty="0"/>
          </a:p>
        </p:txBody>
      </p:sp>
      <p:sp>
        <p:nvSpPr>
          <p:cNvPr id="3" name="Slide Number Placeholder 2">
            <a:extLst>
              <a:ext uri="{FF2B5EF4-FFF2-40B4-BE49-F238E27FC236}">
                <a16:creationId xmlns:a16="http://schemas.microsoft.com/office/drawing/2014/main" id="{96C65AB1-BDF6-444C-A22A-4F63B50B8BCA}"/>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72</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513;p106">
            <a:extLst>
              <a:ext uri="{FF2B5EF4-FFF2-40B4-BE49-F238E27FC236}">
                <a16:creationId xmlns:a16="http://schemas.microsoft.com/office/drawing/2014/main" id="{4AB9B72E-CE03-7D49-AA2E-B6C37D657CE3}"/>
              </a:ext>
            </a:extLst>
          </p:cNvPr>
          <p:cNvPicPr preferRelativeResize="0"/>
          <p:nvPr/>
        </p:nvPicPr>
        <p:blipFill>
          <a:blip r:embed="rId2">
            <a:alphaModFix/>
          </a:blip>
          <a:stretch>
            <a:fillRect/>
          </a:stretch>
        </p:blipFill>
        <p:spPr>
          <a:xfrm>
            <a:off x="126075" y="1707343"/>
            <a:ext cx="8891850" cy="3817546"/>
          </a:xfrm>
          <a:prstGeom prst="rect">
            <a:avLst/>
          </a:prstGeom>
          <a:noFill/>
          <a:ln>
            <a:noFill/>
          </a:ln>
        </p:spPr>
      </p:pic>
      <p:sp>
        <p:nvSpPr>
          <p:cNvPr id="5" name="Google Shape;2421;p100">
            <a:extLst>
              <a:ext uri="{FF2B5EF4-FFF2-40B4-BE49-F238E27FC236}">
                <a16:creationId xmlns:a16="http://schemas.microsoft.com/office/drawing/2014/main" id="{388B57F0-9DBA-2C44-AB66-816574D14D00}"/>
              </a:ext>
            </a:extLst>
          </p:cNvPr>
          <p:cNvSpPr/>
          <p:nvPr/>
        </p:nvSpPr>
        <p:spPr>
          <a:xfrm>
            <a:off x="4572000" y="1707343"/>
            <a:ext cx="4572000" cy="3817546"/>
          </a:xfrm>
          <a:prstGeom prst="rect">
            <a:avLst/>
          </a:prstGeom>
          <a:solidFill>
            <a:srgbClr val="FFFFFF"/>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Google Shape;2421;p100">
            <a:extLst>
              <a:ext uri="{FF2B5EF4-FFF2-40B4-BE49-F238E27FC236}">
                <a16:creationId xmlns:a16="http://schemas.microsoft.com/office/drawing/2014/main" id="{78917A8A-4137-6C47-B54D-EFF31D3E2613}"/>
              </a:ext>
            </a:extLst>
          </p:cNvPr>
          <p:cNvSpPr/>
          <p:nvPr/>
        </p:nvSpPr>
        <p:spPr>
          <a:xfrm>
            <a:off x="126075" y="3616115"/>
            <a:ext cx="4445925" cy="1971755"/>
          </a:xfrm>
          <a:prstGeom prst="rect">
            <a:avLst/>
          </a:prstGeom>
          <a:solidFill>
            <a:srgbClr val="FFFFFF"/>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523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3A35-8751-734C-A632-CC294A285218}"/>
              </a:ext>
            </a:extLst>
          </p:cNvPr>
          <p:cNvSpPr>
            <a:spLocks noGrp="1"/>
          </p:cNvSpPr>
          <p:nvPr>
            <p:ph type="title"/>
          </p:nvPr>
        </p:nvSpPr>
        <p:spPr/>
        <p:txBody>
          <a:bodyPr>
            <a:normAutofit/>
          </a:bodyPr>
          <a:lstStyle/>
          <a:p>
            <a:r>
              <a:rPr lang="en-US" dirty="0"/>
              <a:t>Mask R-CNN:</a:t>
            </a:r>
            <a:r>
              <a:rPr lang="zh-CN" altLang="en-US" dirty="0"/>
              <a:t>示例训练目标</a:t>
            </a:r>
            <a:endParaRPr lang="en-US" dirty="0"/>
          </a:p>
        </p:txBody>
      </p:sp>
      <p:sp>
        <p:nvSpPr>
          <p:cNvPr id="3" name="Slide Number Placeholder 2">
            <a:extLst>
              <a:ext uri="{FF2B5EF4-FFF2-40B4-BE49-F238E27FC236}">
                <a16:creationId xmlns:a16="http://schemas.microsoft.com/office/drawing/2014/main" id="{96C65AB1-BDF6-444C-A22A-4F63B50B8BCA}"/>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73</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513;p106">
            <a:extLst>
              <a:ext uri="{FF2B5EF4-FFF2-40B4-BE49-F238E27FC236}">
                <a16:creationId xmlns:a16="http://schemas.microsoft.com/office/drawing/2014/main" id="{4AB9B72E-CE03-7D49-AA2E-B6C37D657CE3}"/>
              </a:ext>
            </a:extLst>
          </p:cNvPr>
          <p:cNvPicPr preferRelativeResize="0"/>
          <p:nvPr/>
        </p:nvPicPr>
        <p:blipFill>
          <a:blip r:embed="rId2">
            <a:alphaModFix/>
          </a:blip>
          <a:stretch>
            <a:fillRect/>
          </a:stretch>
        </p:blipFill>
        <p:spPr>
          <a:xfrm>
            <a:off x="126075" y="1707343"/>
            <a:ext cx="8891850" cy="3817546"/>
          </a:xfrm>
          <a:prstGeom prst="rect">
            <a:avLst/>
          </a:prstGeom>
          <a:noFill/>
          <a:ln>
            <a:noFill/>
          </a:ln>
        </p:spPr>
      </p:pic>
      <p:sp>
        <p:nvSpPr>
          <p:cNvPr id="5" name="Google Shape;2421;p100">
            <a:extLst>
              <a:ext uri="{FF2B5EF4-FFF2-40B4-BE49-F238E27FC236}">
                <a16:creationId xmlns:a16="http://schemas.microsoft.com/office/drawing/2014/main" id="{388B57F0-9DBA-2C44-AB66-816574D14D00}"/>
              </a:ext>
            </a:extLst>
          </p:cNvPr>
          <p:cNvSpPr/>
          <p:nvPr/>
        </p:nvSpPr>
        <p:spPr>
          <a:xfrm>
            <a:off x="4572000" y="1707343"/>
            <a:ext cx="4572000" cy="3817546"/>
          </a:xfrm>
          <a:prstGeom prst="rect">
            <a:avLst/>
          </a:prstGeom>
          <a:solidFill>
            <a:srgbClr val="FFFFFF"/>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8489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3A35-8751-734C-A632-CC294A285218}"/>
              </a:ext>
            </a:extLst>
          </p:cNvPr>
          <p:cNvSpPr>
            <a:spLocks noGrp="1"/>
          </p:cNvSpPr>
          <p:nvPr>
            <p:ph type="title"/>
          </p:nvPr>
        </p:nvSpPr>
        <p:spPr/>
        <p:txBody>
          <a:bodyPr>
            <a:normAutofit/>
          </a:bodyPr>
          <a:lstStyle/>
          <a:p>
            <a:r>
              <a:rPr lang="en-US" dirty="0"/>
              <a:t>Mask R-CNN:</a:t>
            </a:r>
            <a:r>
              <a:rPr lang="zh-CN" altLang="en-US" dirty="0"/>
              <a:t>示例训练目标</a:t>
            </a:r>
            <a:endParaRPr lang="en-US" dirty="0"/>
          </a:p>
        </p:txBody>
      </p:sp>
      <p:sp>
        <p:nvSpPr>
          <p:cNvPr id="3" name="Slide Number Placeholder 2">
            <a:extLst>
              <a:ext uri="{FF2B5EF4-FFF2-40B4-BE49-F238E27FC236}">
                <a16:creationId xmlns:a16="http://schemas.microsoft.com/office/drawing/2014/main" id="{96C65AB1-BDF6-444C-A22A-4F63B50B8BCA}"/>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74</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513;p106">
            <a:extLst>
              <a:ext uri="{FF2B5EF4-FFF2-40B4-BE49-F238E27FC236}">
                <a16:creationId xmlns:a16="http://schemas.microsoft.com/office/drawing/2014/main" id="{4AB9B72E-CE03-7D49-AA2E-B6C37D657CE3}"/>
              </a:ext>
            </a:extLst>
          </p:cNvPr>
          <p:cNvPicPr preferRelativeResize="0"/>
          <p:nvPr/>
        </p:nvPicPr>
        <p:blipFill>
          <a:blip r:embed="rId2">
            <a:alphaModFix/>
          </a:blip>
          <a:stretch>
            <a:fillRect/>
          </a:stretch>
        </p:blipFill>
        <p:spPr>
          <a:xfrm>
            <a:off x="126075" y="1707343"/>
            <a:ext cx="8891850" cy="3817546"/>
          </a:xfrm>
          <a:prstGeom prst="rect">
            <a:avLst/>
          </a:prstGeom>
          <a:noFill/>
          <a:ln>
            <a:noFill/>
          </a:ln>
        </p:spPr>
      </p:pic>
      <p:sp>
        <p:nvSpPr>
          <p:cNvPr id="5" name="Google Shape;2421;p100">
            <a:extLst>
              <a:ext uri="{FF2B5EF4-FFF2-40B4-BE49-F238E27FC236}">
                <a16:creationId xmlns:a16="http://schemas.microsoft.com/office/drawing/2014/main" id="{388B57F0-9DBA-2C44-AB66-816574D14D00}"/>
              </a:ext>
            </a:extLst>
          </p:cNvPr>
          <p:cNvSpPr/>
          <p:nvPr/>
        </p:nvSpPr>
        <p:spPr>
          <a:xfrm>
            <a:off x="4572000" y="3616116"/>
            <a:ext cx="4572000" cy="1908773"/>
          </a:xfrm>
          <a:prstGeom prst="rect">
            <a:avLst/>
          </a:prstGeom>
          <a:solidFill>
            <a:srgbClr val="FFFFFF"/>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2709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3A35-8751-734C-A632-CC294A285218}"/>
              </a:ext>
            </a:extLst>
          </p:cNvPr>
          <p:cNvSpPr>
            <a:spLocks noGrp="1"/>
          </p:cNvSpPr>
          <p:nvPr>
            <p:ph type="title"/>
          </p:nvPr>
        </p:nvSpPr>
        <p:spPr/>
        <p:txBody>
          <a:bodyPr>
            <a:normAutofit/>
          </a:bodyPr>
          <a:lstStyle/>
          <a:p>
            <a:r>
              <a:rPr lang="en-US" dirty="0"/>
              <a:t>Mask R-CNN:</a:t>
            </a:r>
            <a:r>
              <a:rPr lang="zh-CN" altLang="en-US" dirty="0"/>
              <a:t>示例训练目标</a:t>
            </a:r>
            <a:endParaRPr lang="en-US" dirty="0"/>
          </a:p>
        </p:txBody>
      </p:sp>
      <p:sp>
        <p:nvSpPr>
          <p:cNvPr id="3" name="Slide Number Placeholder 2">
            <a:extLst>
              <a:ext uri="{FF2B5EF4-FFF2-40B4-BE49-F238E27FC236}">
                <a16:creationId xmlns:a16="http://schemas.microsoft.com/office/drawing/2014/main" id="{96C65AB1-BDF6-444C-A22A-4F63B50B8BCA}"/>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75</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513;p106">
            <a:extLst>
              <a:ext uri="{FF2B5EF4-FFF2-40B4-BE49-F238E27FC236}">
                <a16:creationId xmlns:a16="http://schemas.microsoft.com/office/drawing/2014/main" id="{4AB9B72E-CE03-7D49-AA2E-B6C37D657CE3}"/>
              </a:ext>
            </a:extLst>
          </p:cNvPr>
          <p:cNvPicPr preferRelativeResize="0"/>
          <p:nvPr/>
        </p:nvPicPr>
        <p:blipFill>
          <a:blip r:embed="rId2">
            <a:alphaModFix/>
          </a:blip>
          <a:stretch>
            <a:fillRect/>
          </a:stretch>
        </p:blipFill>
        <p:spPr>
          <a:xfrm>
            <a:off x="126075" y="1707343"/>
            <a:ext cx="8891850" cy="3817546"/>
          </a:xfrm>
          <a:prstGeom prst="rect">
            <a:avLst/>
          </a:prstGeom>
          <a:noFill/>
          <a:ln>
            <a:noFill/>
          </a:ln>
        </p:spPr>
      </p:pic>
    </p:spTree>
    <p:extLst>
      <p:ext uri="{BB962C8B-B14F-4D97-AF65-F5344CB8AC3E}">
        <p14:creationId xmlns:p14="http://schemas.microsoft.com/office/powerpoint/2010/main" val="3956600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D6D8-0BB2-E245-BE7F-DD4E6A714A82}"/>
              </a:ext>
            </a:extLst>
          </p:cNvPr>
          <p:cNvSpPr>
            <a:spLocks noGrp="1"/>
          </p:cNvSpPr>
          <p:nvPr>
            <p:ph type="title"/>
          </p:nvPr>
        </p:nvSpPr>
        <p:spPr/>
        <p:txBody>
          <a:bodyPr>
            <a:normAutofit/>
          </a:bodyPr>
          <a:lstStyle/>
          <a:p>
            <a:r>
              <a:rPr lang="en-US" dirty="0"/>
              <a:t>Mask R-CNN: </a:t>
            </a:r>
            <a:r>
              <a:rPr lang="zh-CN" altLang="en-US" dirty="0"/>
              <a:t>非常好的结果</a:t>
            </a:r>
            <a:r>
              <a:rPr lang="en-US" dirty="0"/>
              <a:t>!</a:t>
            </a:r>
          </a:p>
        </p:txBody>
      </p:sp>
      <p:sp>
        <p:nvSpPr>
          <p:cNvPr id="3" name="Slide Number Placeholder 2">
            <a:extLst>
              <a:ext uri="{FF2B5EF4-FFF2-40B4-BE49-F238E27FC236}">
                <a16:creationId xmlns:a16="http://schemas.microsoft.com/office/drawing/2014/main" id="{4E5E3DCD-C280-C74B-BA13-F5C158E37F5E}"/>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76</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519;p107">
            <a:extLst>
              <a:ext uri="{FF2B5EF4-FFF2-40B4-BE49-F238E27FC236}">
                <a16:creationId xmlns:a16="http://schemas.microsoft.com/office/drawing/2014/main" id="{A1D7A6AC-EB1E-EB41-90B1-ACBE54B78C23}"/>
              </a:ext>
            </a:extLst>
          </p:cNvPr>
          <p:cNvPicPr preferRelativeResize="0"/>
          <p:nvPr/>
        </p:nvPicPr>
        <p:blipFill>
          <a:blip r:embed="rId2">
            <a:alphaModFix/>
          </a:blip>
          <a:stretch>
            <a:fillRect/>
          </a:stretch>
        </p:blipFill>
        <p:spPr>
          <a:xfrm>
            <a:off x="3187746" y="2518476"/>
            <a:ext cx="2766128" cy="2079783"/>
          </a:xfrm>
          <a:prstGeom prst="rect">
            <a:avLst/>
          </a:prstGeom>
          <a:noFill/>
          <a:ln>
            <a:noFill/>
          </a:ln>
        </p:spPr>
      </p:pic>
      <p:pic>
        <p:nvPicPr>
          <p:cNvPr id="5" name="Google Shape;2520;p107">
            <a:extLst>
              <a:ext uri="{FF2B5EF4-FFF2-40B4-BE49-F238E27FC236}">
                <a16:creationId xmlns:a16="http://schemas.microsoft.com/office/drawing/2014/main" id="{A194214B-763B-2C48-9A62-2E09D34916B0}"/>
              </a:ext>
            </a:extLst>
          </p:cNvPr>
          <p:cNvPicPr preferRelativeResize="0"/>
          <p:nvPr/>
        </p:nvPicPr>
        <p:blipFill>
          <a:blip r:embed="rId3">
            <a:alphaModFix/>
          </a:blip>
          <a:stretch>
            <a:fillRect/>
          </a:stretch>
        </p:blipFill>
        <p:spPr>
          <a:xfrm>
            <a:off x="304721" y="2518763"/>
            <a:ext cx="2766128" cy="2079209"/>
          </a:xfrm>
          <a:prstGeom prst="rect">
            <a:avLst/>
          </a:prstGeom>
          <a:noFill/>
          <a:ln>
            <a:noFill/>
          </a:ln>
        </p:spPr>
      </p:pic>
      <p:pic>
        <p:nvPicPr>
          <p:cNvPr id="6" name="Google Shape;2522;p107">
            <a:extLst>
              <a:ext uri="{FF2B5EF4-FFF2-40B4-BE49-F238E27FC236}">
                <a16:creationId xmlns:a16="http://schemas.microsoft.com/office/drawing/2014/main" id="{9FC9C67C-668F-0449-8EB6-D05222C6C7BF}"/>
              </a:ext>
            </a:extLst>
          </p:cNvPr>
          <p:cNvPicPr preferRelativeResize="0"/>
          <p:nvPr/>
        </p:nvPicPr>
        <p:blipFill>
          <a:blip r:embed="rId4">
            <a:alphaModFix/>
          </a:blip>
          <a:stretch>
            <a:fillRect/>
          </a:stretch>
        </p:blipFill>
        <p:spPr>
          <a:xfrm>
            <a:off x="6089664" y="2511552"/>
            <a:ext cx="2766130" cy="2094209"/>
          </a:xfrm>
          <a:prstGeom prst="rect">
            <a:avLst/>
          </a:prstGeom>
          <a:noFill/>
          <a:ln>
            <a:noFill/>
          </a:ln>
        </p:spPr>
      </p:pic>
    </p:spTree>
    <p:extLst>
      <p:ext uri="{BB962C8B-B14F-4D97-AF65-F5344CB8AC3E}">
        <p14:creationId xmlns:p14="http://schemas.microsoft.com/office/powerpoint/2010/main" val="248140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_id_000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pic>
        <p:nvPicPr>
          <p:cNvPr id="2" name="Picture 1">
            <a:extLst>
              <a:ext uri="{FF2B5EF4-FFF2-40B4-BE49-F238E27FC236}">
                <a16:creationId xmlns:a16="http://schemas.microsoft.com/office/drawing/2014/main" id="{F6E4F87F-A9AB-4342-B761-C159B13E87B5}"/>
              </a:ext>
            </a:extLst>
          </p:cNvPr>
          <p:cNvPicPr>
            <a:picLocks noChangeAspect="1"/>
          </p:cNvPicPr>
          <p:nvPr/>
        </p:nvPicPr>
        <p:blipFill>
          <a:blip r:embed="rId5"/>
          <a:stretch>
            <a:fillRect/>
          </a:stretch>
        </p:blipFill>
        <p:spPr>
          <a:xfrm>
            <a:off x="7336835" y="4883150"/>
            <a:ext cx="1577576" cy="919280"/>
          </a:xfrm>
          <a:prstGeom prst="rect">
            <a:avLst/>
          </a:prstGeom>
          <a:solidFill>
            <a:srgbClr val="000000">
              <a:alpha val="47059"/>
            </a:srgbClr>
          </a:solidFill>
        </p:spPr>
      </p:pic>
    </p:spTree>
    <p:extLst>
      <p:ext uri="{BB962C8B-B14F-4D97-AF65-F5344CB8AC3E}">
        <p14:creationId xmlns:p14="http://schemas.microsoft.com/office/powerpoint/2010/main" val="27158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4CE55C-5086-534C-9374-6759170630B5}"/>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78</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8A05BC1-44CF-D541-BA1F-32E4231B763C}"/>
              </a:ext>
            </a:extLst>
          </p:cNvPr>
          <p:cNvPicPr>
            <a:picLocks noChangeAspect="1"/>
          </p:cNvPicPr>
          <p:nvPr/>
        </p:nvPicPr>
        <p:blipFill>
          <a:blip r:embed="rId2"/>
          <a:stretch>
            <a:fillRect/>
          </a:stretch>
        </p:blipFill>
        <p:spPr>
          <a:xfrm>
            <a:off x="219369" y="2382047"/>
            <a:ext cx="4145396" cy="2783232"/>
          </a:xfrm>
          <a:prstGeom prst="rect">
            <a:avLst/>
          </a:prstGeom>
        </p:spPr>
      </p:pic>
      <p:pic>
        <p:nvPicPr>
          <p:cNvPr id="5" name="Picture 4">
            <a:extLst>
              <a:ext uri="{FF2B5EF4-FFF2-40B4-BE49-F238E27FC236}">
                <a16:creationId xmlns:a16="http://schemas.microsoft.com/office/drawing/2014/main" id="{0CAF9778-AA60-5C45-A89C-BD229639A961}"/>
              </a:ext>
            </a:extLst>
          </p:cNvPr>
          <p:cNvPicPr>
            <a:picLocks noChangeAspect="1"/>
          </p:cNvPicPr>
          <p:nvPr/>
        </p:nvPicPr>
        <p:blipFill rotWithShape="1">
          <a:blip r:embed="rId3"/>
          <a:srcRect l="3999" t="14021"/>
          <a:stretch/>
        </p:blipFill>
        <p:spPr>
          <a:xfrm>
            <a:off x="4916063" y="2382047"/>
            <a:ext cx="3747476" cy="2783232"/>
          </a:xfrm>
          <a:prstGeom prst="rect">
            <a:avLst/>
          </a:prstGeom>
        </p:spPr>
      </p:pic>
      <p:sp>
        <p:nvSpPr>
          <p:cNvPr id="6" name="TextBox 5">
            <a:extLst>
              <a:ext uri="{FF2B5EF4-FFF2-40B4-BE49-F238E27FC236}">
                <a16:creationId xmlns:a16="http://schemas.microsoft.com/office/drawing/2014/main" id="{F619FB6D-7687-7D4F-B4F7-CB8FA9D6EB21}"/>
              </a:ext>
            </a:extLst>
          </p:cNvPr>
          <p:cNvSpPr txBox="1"/>
          <p:nvPr/>
        </p:nvSpPr>
        <p:spPr>
          <a:xfrm>
            <a:off x="662602" y="1690299"/>
            <a:ext cx="3565336" cy="6463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实例分割</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分离目标实例，但仅仅提取目标</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6437BB3-BECB-D446-89B5-223FCB18BD86}"/>
              </a:ext>
            </a:extLst>
          </p:cNvPr>
          <p:cNvSpPr txBox="1"/>
          <p:nvPr/>
        </p:nvSpPr>
        <p:spPr>
          <a:xfrm>
            <a:off x="4606077" y="1690299"/>
            <a:ext cx="4367448" cy="6463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mn-ea"/>
                <a:cs typeface="+mn-cs"/>
              </a:rPr>
              <a:t>语义分割</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同时识别目标和背景</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但不分割实例</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BBAECFAD-171F-B843-8FD0-0E1F0B8D57F8}"/>
              </a:ext>
            </a:extLst>
          </p:cNvPr>
          <p:cNvSpPr>
            <a:spLocks noGrp="1"/>
          </p:cNvSpPr>
          <p:nvPr>
            <p:ph type="title"/>
          </p:nvPr>
        </p:nvSpPr>
        <p:spPr>
          <a:xfrm>
            <a:off x="267672" y="1137936"/>
            <a:ext cx="8608656" cy="513268"/>
          </a:xfrm>
        </p:spPr>
        <p:txBody>
          <a:bodyPr>
            <a:normAutofit fontScale="90000"/>
          </a:bodyPr>
          <a:lstStyle/>
          <a:p>
            <a:r>
              <a:rPr lang="zh-CN" altLang="en-US" dirty="0"/>
              <a:t>实例分割之外的任务</a:t>
            </a:r>
            <a:endParaRPr lang="en-US" dirty="0"/>
          </a:p>
        </p:txBody>
      </p:sp>
    </p:spTree>
    <p:extLst>
      <p:ext uri="{BB962C8B-B14F-4D97-AF65-F5344CB8AC3E}">
        <p14:creationId xmlns:p14="http://schemas.microsoft.com/office/powerpoint/2010/main" val="22236289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3C1A3-7F36-0147-97DB-97A2A278A689}"/>
              </a:ext>
            </a:extLst>
          </p:cNvPr>
          <p:cNvSpPr>
            <a:spLocks noGrp="1"/>
          </p:cNvSpPr>
          <p:nvPr>
            <p:ph type="title"/>
          </p:nvPr>
        </p:nvSpPr>
        <p:spPr>
          <a:xfrm>
            <a:off x="267672" y="1137936"/>
            <a:ext cx="8608656" cy="513268"/>
          </a:xfrm>
        </p:spPr>
        <p:txBody>
          <a:bodyPr>
            <a:normAutofit fontScale="90000"/>
          </a:bodyPr>
          <a:lstStyle/>
          <a:p>
            <a:r>
              <a:rPr lang="zh-CN" altLang="en-US" dirty="0"/>
              <a:t>实例分割之外的任务</a:t>
            </a:r>
            <a:r>
              <a:rPr lang="en-US" dirty="0"/>
              <a:t>: </a:t>
            </a:r>
            <a:r>
              <a:rPr lang="zh-CN" altLang="en-US" b="1" dirty="0"/>
              <a:t>全景分割</a:t>
            </a:r>
            <a:endParaRPr lang="en-US" dirty="0"/>
          </a:p>
        </p:txBody>
      </p:sp>
      <p:sp>
        <p:nvSpPr>
          <p:cNvPr id="3" name="Slide Number Placeholder 2">
            <a:extLst>
              <a:ext uri="{FF2B5EF4-FFF2-40B4-BE49-F238E27FC236}">
                <a16:creationId xmlns:a16="http://schemas.microsoft.com/office/drawing/2014/main" id="{5E5AA753-0E9D-E141-B9BE-5D269A927B7D}"/>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79</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20" name="Google Shape;171;p16">
            <a:extLst>
              <a:ext uri="{FF2B5EF4-FFF2-40B4-BE49-F238E27FC236}">
                <a16:creationId xmlns:a16="http://schemas.microsoft.com/office/drawing/2014/main" id="{5E2E8246-0966-2D4A-BBAA-A6C158646030}"/>
              </a:ext>
            </a:extLst>
          </p:cNvPr>
          <p:cNvPicPr preferRelativeResize="0"/>
          <p:nvPr/>
        </p:nvPicPr>
        <p:blipFill>
          <a:blip r:embed="rId2">
            <a:alphaModFix/>
          </a:blip>
          <a:stretch>
            <a:fillRect/>
          </a:stretch>
        </p:blipFill>
        <p:spPr>
          <a:xfrm>
            <a:off x="3282863" y="1761951"/>
            <a:ext cx="5363463" cy="3574265"/>
          </a:xfrm>
          <a:prstGeom prst="rect">
            <a:avLst/>
          </a:prstGeom>
          <a:noFill/>
          <a:ln>
            <a:noFill/>
          </a:ln>
        </p:spPr>
      </p:pic>
      <p:sp>
        <p:nvSpPr>
          <p:cNvPr id="23" name="Google Shape;177;p16">
            <a:extLst>
              <a:ext uri="{FF2B5EF4-FFF2-40B4-BE49-F238E27FC236}">
                <a16:creationId xmlns:a16="http://schemas.microsoft.com/office/drawing/2014/main" id="{80C7DC82-F430-1246-BE5A-17371A5BA297}"/>
              </a:ext>
            </a:extLst>
          </p:cNvPr>
          <p:cNvSpPr txBox="1"/>
          <p:nvPr/>
        </p:nvSpPr>
        <p:spPr>
          <a:xfrm>
            <a:off x="4252559" y="2952148"/>
            <a:ext cx="1220273" cy="357887"/>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Cow #1</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Google Shape;177;p16">
            <a:extLst>
              <a:ext uri="{FF2B5EF4-FFF2-40B4-BE49-F238E27FC236}">
                <a16:creationId xmlns:a16="http://schemas.microsoft.com/office/drawing/2014/main" id="{1181E3FD-89A7-BE45-BF5C-71309ED20BAB}"/>
              </a:ext>
            </a:extLst>
          </p:cNvPr>
          <p:cNvSpPr txBox="1"/>
          <p:nvPr/>
        </p:nvSpPr>
        <p:spPr>
          <a:xfrm>
            <a:off x="5812221" y="3268084"/>
            <a:ext cx="1220728" cy="357887"/>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Calibri" panose="020F0502020204030204"/>
                <a:ea typeface="+mn-ea"/>
                <a:cs typeface="+mn-cs"/>
              </a:rPr>
              <a:t>Cow #2</a:t>
            </a:r>
            <a:endParaRPr kumimoji="0"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AA6D87E1-47BC-F841-8549-3D2271F15F34}"/>
              </a:ext>
            </a:extLst>
          </p:cNvPr>
          <p:cNvSpPr/>
          <p:nvPr/>
        </p:nvSpPr>
        <p:spPr>
          <a:xfrm>
            <a:off x="3275046" y="1724996"/>
            <a:ext cx="5367434" cy="2036406"/>
          </a:xfrm>
          <a:custGeom>
            <a:avLst/>
            <a:gdLst>
              <a:gd name="connsiteX0" fmla="*/ 9330 w 7156579"/>
              <a:gd name="connsiteY0" fmla="*/ 1119674 h 2715208"/>
              <a:gd name="connsiteX1" fmla="*/ 0 w 7156579"/>
              <a:gd name="connsiteY1" fmla="*/ 0 h 2715208"/>
              <a:gd name="connsiteX2" fmla="*/ 7128587 w 7156579"/>
              <a:gd name="connsiteY2" fmla="*/ 93306 h 2715208"/>
              <a:gd name="connsiteX3" fmla="*/ 7156579 w 7156579"/>
              <a:gd name="connsiteY3" fmla="*/ 2715208 h 2715208"/>
              <a:gd name="connsiteX4" fmla="*/ 251926 w 7156579"/>
              <a:gd name="connsiteY4" fmla="*/ 2481943 h 2715208"/>
              <a:gd name="connsiteX5" fmla="*/ 9330 w 7156579"/>
              <a:gd name="connsiteY5" fmla="*/ 1119674 h 271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6579" h="2715208">
                <a:moveTo>
                  <a:pt x="9330" y="1119674"/>
                </a:moveTo>
                <a:lnTo>
                  <a:pt x="0" y="0"/>
                </a:lnTo>
                <a:lnTo>
                  <a:pt x="7128587" y="93306"/>
                </a:lnTo>
                <a:lnTo>
                  <a:pt x="7156579" y="2715208"/>
                </a:lnTo>
                <a:lnTo>
                  <a:pt x="251926" y="2481943"/>
                </a:lnTo>
                <a:lnTo>
                  <a:pt x="9330" y="111967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13431C9A-1B81-9E4D-A515-3B36B779DE59}"/>
              </a:ext>
            </a:extLst>
          </p:cNvPr>
          <p:cNvSpPr/>
          <p:nvPr/>
        </p:nvSpPr>
        <p:spPr>
          <a:xfrm>
            <a:off x="3275046" y="1738993"/>
            <a:ext cx="5367434" cy="2127380"/>
          </a:xfrm>
          <a:custGeom>
            <a:avLst/>
            <a:gdLst>
              <a:gd name="connsiteX0" fmla="*/ 830424 w 7156579"/>
              <a:gd name="connsiteY0" fmla="*/ 2267338 h 2836506"/>
              <a:gd name="connsiteX1" fmla="*/ 18661 w 7156579"/>
              <a:gd name="connsiteY1" fmla="*/ 2230016 h 2836506"/>
              <a:gd name="connsiteX2" fmla="*/ 0 w 7156579"/>
              <a:gd name="connsiteY2" fmla="*/ 578498 h 2836506"/>
              <a:gd name="connsiteX3" fmla="*/ 242596 w 7156579"/>
              <a:gd name="connsiteY3" fmla="*/ 429208 h 2836506"/>
              <a:gd name="connsiteX4" fmla="*/ 149290 w 7156579"/>
              <a:gd name="connsiteY4" fmla="*/ 0 h 2836506"/>
              <a:gd name="connsiteX5" fmla="*/ 4366726 w 7156579"/>
              <a:gd name="connsiteY5" fmla="*/ 27991 h 2836506"/>
              <a:gd name="connsiteX6" fmla="*/ 4245428 w 7156579"/>
              <a:gd name="connsiteY6" fmla="*/ 167951 h 2836506"/>
              <a:gd name="connsiteX7" fmla="*/ 4506685 w 7156579"/>
              <a:gd name="connsiteY7" fmla="*/ 634481 h 2836506"/>
              <a:gd name="connsiteX8" fmla="*/ 4236098 w 7156579"/>
              <a:gd name="connsiteY8" fmla="*/ 765110 h 2836506"/>
              <a:gd name="connsiteX9" fmla="*/ 4086808 w 7156579"/>
              <a:gd name="connsiteY9" fmla="*/ 989044 h 2836506"/>
              <a:gd name="connsiteX10" fmla="*/ 4086808 w 7156579"/>
              <a:gd name="connsiteY10" fmla="*/ 1147665 h 2836506"/>
              <a:gd name="connsiteX11" fmla="*/ 3713583 w 7156579"/>
              <a:gd name="connsiteY11" fmla="*/ 1558212 h 2836506"/>
              <a:gd name="connsiteX12" fmla="*/ 4851918 w 7156579"/>
              <a:gd name="connsiteY12" fmla="*/ 1903444 h 2836506"/>
              <a:gd name="connsiteX13" fmla="*/ 4861249 w 7156579"/>
              <a:gd name="connsiteY13" fmla="*/ 1688840 h 2836506"/>
              <a:gd name="connsiteX14" fmla="*/ 4879910 w 7156579"/>
              <a:gd name="connsiteY14" fmla="*/ 1520889 h 2836506"/>
              <a:gd name="connsiteX15" fmla="*/ 4982547 w 7156579"/>
              <a:gd name="connsiteY15" fmla="*/ 1306285 h 2836506"/>
              <a:gd name="connsiteX16" fmla="*/ 5029200 w 7156579"/>
              <a:gd name="connsiteY16" fmla="*/ 1492898 h 2836506"/>
              <a:gd name="connsiteX17" fmla="*/ 5066522 w 7156579"/>
              <a:gd name="connsiteY17" fmla="*/ 1604865 h 2836506"/>
              <a:gd name="connsiteX18" fmla="*/ 5178490 w 7156579"/>
              <a:gd name="connsiteY18" fmla="*/ 1782146 h 2836506"/>
              <a:gd name="connsiteX19" fmla="*/ 5085183 w 7156579"/>
              <a:gd name="connsiteY19" fmla="*/ 1558212 h 2836506"/>
              <a:gd name="connsiteX20" fmla="*/ 5131836 w 7156579"/>
              <a:gd name="connsiteY20" fmla="*/ 1427583 h 2836506"/>
              <a:gd name="connsiteX21" fmla="*/ 5215812 w 7156579"/>
              <a:gd name="connsiteY21" fmla="*/ 1240971 h 2836506"/>
              <a:gd name="connsiteX22" fmla="*/ 5262465 w 7156579"/>
              <a:gd name="connsiteY22" fmla="*/ 1474236 h 2836506"/>
              <a:gd name="connsiteX23" fmla="*/ 5327779 w 7156579"/>
              <a:gd name="connsiteY23" fmla="*/ 1670179 h 2836506"/>
              <a:gd name="connsiteX24" fmla="*/ 5346441 w 7156579"/>
              <a:gd name="connsiteY24" fmla="*/ 1959428 h 2836506"/>
              <a:gd name="connsiteX25" fmla="*/ 5430416 w 7156579"/>
              <a:gd name="connsiteY25" fmla="*/ 1698171 h 2836506"/>
              <a:gd name="connsiteX26" fmla="*/ 5533053 w 7156579"/>
              <a:gd name="connsiteY26" fmla="*/ 1474236 h 2836506"/>
              <a:gd name="connsiteX27" fmla="*/ 5645020 w 7156579"/>
              <a:gd name="connsiteY27" fmla="*/ 1390261 h 2836506"/>
              <a:gd name="connsiteX28" fmla="*/ 5766318 w 7156579"/>
              <a:gd name="connsiteY28" fmla="*/ 1278293 h 2836506"/>
              <a:gd name="connsiteX29" fmla="*/ 5868955 w 7156579"/>
              <a:gd name="connsiteY29" fmla="*/ 1324946 h 2836506"/>
              <a:gd name="connsiteX30" fmla="*/ 5924938 w 7156579"/>
              <a:gd name="connsiteY30" fmla="*/ 1427583 h 2836506"/>
              <a:gd name="connsiteX31" fmla="*/ 6204857 w 7156579"/>
              <a:gd name="connsiteY31" fmla="*/ 1492898 h 2836506"/>
              <a:gd name="connsiteX32" fmla="*/ 6260841 w 7156579"/>
              <a:gd name="connsiteY32" fmla="*/ 1324946 h 2836506"/>
              <a:gd name="connsiteX33" fmla="*/ 6400800 w 7156579"/>
              <a:gd name="connsiteY33" fmla="*/ 1623526 h 2836506"/>
              <a:gd name="connsiteX34" fmla="*/ 6559420 w 7156579"/>
              <a:gd name="connsiteY34" fmla="*/ 1548881 h 2836506"/>
              <a:gd name="connsiteX35" fmla="*/ 6652726 w 7156579"/>
              <a:gd name="connsiteY35" fmla="*/ 1660849 h 2836506"/>
              <a:gd name="connsiteX36" fmla="*/ 7128587 w 7156579"/>
              <a:gd name="connsiteY36" fmla="*/ 1436914 h 2836506"/>
              <a:gd name="connsiteX37" fmla="*/ 7156579 w 7156579"/>
              <a:gd name="connsiteY37" fmla="*/ 2836506 h 2836506"/>
              <a:gd name="connsiteX38" fmla="*/ 830424 w 7156579"/>
              <a:gd name="connsiteY38" fmla="*/ 2267338 h 283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156579" h="2836506">
                <a:moveTo>
                  <a:pt x="830424" y="2267338"/>
                </a:moveTo>
                <a:lnTo>
                  <a:pt x="18661" y="2230016"/>
                </a:lnTo>
                <a:lnTo>
                  <a:pt x="0" y="578498"/>
                </a:lnTo>
                <a:lnTo>
                  <a:pt x="242596" y="429208"/>
                </a:lnTo>
                <a:lnTo>
                  <a:pt x="149290" y="0"/>
                </a:lnTo>
                <a:lnTo>
                  <a:pt x="4366726" y="27991"/>
                </a:lnTo>
                <a:lnTo>
                  <a:pt x="4245428" y="167951"/>
                </a:lnTo>
                <a:lnTo>
                  <a:pt x="4506685" y="634481"/>
                </a:lnTo>
                <a:lnTo>
                  <a:pt x="4236098" y="765110"/>
                </a:lnTo>
                <a:lnTo>
                  <a:pt x="4086808" y="989044"/>
                </a:lnTo>
                <a:lnTo>
                  <a:pt x="4086808" y="1147665"/>
                </a:lnTo>
                <a:lnTo>
                  <a:pt x="3713583" y="1558212"/>
                </a:lnTo>
                <a:lnTo>
                  <a:pt x="4851918" y="1903444"/>
                </a:lnTo>
                <a:lnTo>
                  <a:pt x="4861249" y="1688840"/>
                </a:lnTo>
                <a:lnTo>
                  <a:pt x="4879910" y="1520889"/>
                </a:lnTo>
                <a:lnTo>
                  <a:pt x="4982547" y="1306285"/>
                </a:lnTo>
                <a:lnTo>
                  <a:pt x="5029200" y="1492898"/>
                </a:lnTo>
                <a:lnTo>
                  <a:pt x="5066522" y="1604865"/>
                </a:lnTo>
                <a:lnTo>
                  <a:pt x="5178490" y="1782146"/>
                </a:lnTo>
                <a:lnTo>
                  <a:pt x="5085183" y="1558212"/>
                </a:lnTo>
                <a:lnTo>
                  <a:pt x="5131836" y="1427583"/>
                </a:lnTo>
                <a:lnTo>
                  <a:pt x="5215812" y="1240971"/>
                </a:lnTo>
                <a:lnTo>
                  <a:pt x="5262465" y="1474236"/>
                </a:lnTo>
                <a:lnTo>
                  <a:pt x="5327779" y="1670179"/>
                </a:lnTo>
                <a:lnTo>
                  <a:pt x="5346441" y="1959428"/>
                </a:lnTo>
                <a:lnTo>
                  <a:pt x="5430416" y="1698171"/>
                </a:lnTo>
                <a:lnTo>
                  <a:pt x="5533053" y="1474236"/>
                </a:lnTo>
                <a:lnTo>
                  <a:pt x="5645020" y="1390261"/>
                </a:lnTo>
                <a:lnTo>
                  <a:pt x="5766318" y="1278293"/>
                </a:lnTo>
                <a:lnTo>
                  <a:pt x="5868955" y="1324946"/>
                </a:lnTo>
                <a:lnTo>
                  <a:pt x="5924938" y="1427583"/>
                </a:lnTo>
                <a:lnTo>
                  <a:pt x="6204857" y="1492898"/>
                </a:lnTo>
                <a:lnTo>
                  <a:pt x="6260841" y="1324946"/>
                </a:lnTo>
                <a:lnTo>
                  <a:pt x="6400800" y="1623526"/>
                </a:lnTo>
                <a:lnTo>
                  <a:pt x="6559420" y="1548881"/>
                </a:lnTo>
                <a:lnTo>
                  <a:pt x="6652726" y="1660849"/>
                </a:lnTo>
                <a:lnTo>
                  <a:pt x="7128587" y="1436914"/>
                </a:lnTo>
                <a:lnTo>
                  <a:pt x="7156579" y="2836506"/>
                </a:lnTo>
                <a:lnTo>
                  <a:pt x="830424" y="2267338"/>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24">
            <a:extLst>
              <a:ext uri="{FF2B5EF4-FFF2-40B4-BE49-F238E27FC236}">
                <a16:creationId xmlns:a16="http://schemas.microsoft.com/office/drawing/2014/main" id="{27C5A29C-2C25-844A-B2B7-03CE350A3AC1}"/>
              </a:ext>
            </a:extLst>
          </p:cNvPr>
          <p:cNvSpPr/>
          <p:nvPr/>
        </p:nvSpPr>
        <p:spPr>
          <a:xfrm>
            <a:off x="3282043" y="3103595"/>
            <a:ext cx="5381431" cy="2253343"/>
          </a:xfrm>
          <a:custGeom>
            <a:avLst/>
            <a:gdLst>
              <a:gd name="connsiteX0" fmla="*/ 0 w 7175241"/>
              <a:gd name="connsiteY0" fmla="*/ 0 h 3004457"/>
              <a:gd name="connsiteX1" fmla="*/ 9331 w 7175241"/>
              <a:gd name="connsiteY1" fmla="*/ 3004457 h 3004457"/>
              <a:gd name="connsiteX2" fmla="*/ 7175241 w 7175241"/>
              <a:gd name="connsiteY2" fmla="*/ 2976465 h 3004457"/>
              <a:gd name="connsiteX3" fmla="*/ 7147249 w 7175241"/>
              <a:gd name="connsiteY3" fmla="*/ 765110 h 3004457"/>
              <a:gd name="connsiteX4" fmla="*/ 2677886 w 7175241"/>
              <a:gd name="connsiteY4" fmla="*/ 429208 h 3004457"/>
              <a:gd name="connsiteX5" fmla="*/ 1278294 w 7175241"/>
              <a:gd name="connsiteY5" fmla="*/ 223935 h 3004457"/>
              <a:gd name="connsiteX6" fmla="*/ 569168 w 7175241"/>
              <a:gd name="connsiteY6" fmla="*/ 37322 h 3004457"/>
              <a:gd name="connsiteX7" fmla="*/ 681135 w 7175241"/>
              <a:gd name="connsiteY7" fmla="*/ 251926 h 3004457"/>
              <a:gd name="connsiteX8" fmla="*/ 503853 w 7175241"/>
              <a:gd name="connsiteY8" fmla="*/ 251926 h 3004457"/>
              <a:gd name="connsiteX9" fmla="*/ 121298 w 7175241"/>
              <a:gd name="connsiteY9" fmla="*/ 139959 h 3004457"/>
              <a:gd name="connsiteX10" fmla="*/ 205274 w 7175241"/>
              <a:gd name="connsiteY10" fmla="*/ 18661 h 3004457"/>
              <a:gd name="connsiteX11" fmla="*/ 0 w 7175241"/>
              <a:gd name="connsiteY11" fmla="*/ 0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5241" h="3004457">
                <a:moveTo>
                  <a:pt x="0" y="0"/>
                </a:moveTo>
                <a:cubicBezTo>
                  <a:pt x="3110" y="1001486"/>
                  <a:pt x="6221" y="2002971"/>
                  <a:pt x="9331" y="3004457"/>
                </a:cubicBezTo>
                <a:lnTo>
                  <a:pt x="7175241" y="2976465"/>
                </a:lnTo>
                <a:lnTo>
                  <a:pt x="7147249" y="765110"/>
                </a:lnTo>
                <a:lnTo>
                  <a:pt x="2677886" y="429208"/>
                </a:lnTo>
                <a:lnTo>
                  <a:pt x="1278294" y="223935"/>
                </a:lnTo>
                <a:lnTo>
                  <a:pt x="569168" y="37322"/>
                </a:lnTo>
                <a:lnTo>
                  <a:pt x="681135" y="251926"/>
                </a:lnTo>
                <a:lnTo>
                  <a:pt x="503853" y="251926"/>
                </a:lnTo>
                <a:lnTo>
                  <a:pt x="121298" y="139959"/>
                </a:lnTo>
                <a:lnTo>
                  <a:pt x="205274" y="18661"/>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0">
            <a:extLst>
              <a:ext uri="{FF2B5EF4-FFF2-40B4-BE49-F238E27FC236}">
                <a16:creationId xmlns:a16="http://schemas.microsoft.com/office/drawing/2014/main" id="{689A1176-9276-FE44-9E5F-57CFAEDAD9EF}"/>
              </a:ext>
            </a:extLst>
          </p:cNvPr>
          <p:cNvSpPr/>
          <p:nvPr/>
        </p:nvSpPr>
        <p:spPr>
          <a:xfrm>
            <a:off x="3908995" y="1791336"/>
            <a:ext cx="2165400" cy="3547800"/>
          </a:xfrm>
          <a:custGeom>
            <a:avLst/>
            <a:gdLst>
              <a:gd name="connsiteX0" fmla="*/ 1483200 w 2887200"/>
              <a:gd name="connsiteY0" fmla="*/ 0 h 4730400"/>
              <a:gd name="connsiteX1" fmla="*/ 1252800 w 2887200"/>
              <a:gd name="connsiteY1" fmla="*/ 72000 h 4730400"/>
              <a:gd name="connsiteX2" fmla="*/ 1108800 w 2887200"/>
              <a:gd name="connsiteY2" fmla="*/ 122400 h 4730400"/>
              <a:gd name="connsiteX3" fmla="*/ 1000800 w 2887200"/>
              <a:gd name="connsiteY3" fmla="*/ 316800 h 4730400"/>
              <a:gd name="connsiteX4" fmla="*/ 835200 w 2887200"/>
              <a:gd name="connsiteY4" fmla="*/ 612000 h 4730400"/>
              <a:gd name="connsiteX5" fmla="*/ 691200 w 2887200"/>
              <a:gd name="connsiteY5" fmla="*/ 532800 h 4730400"/>
              <a:gd name="connsiteX6" fmla="*/ 518400 w 2887200"/>
              <a:gd name="connsiteY6" fmla="*/ 460800 h 4730400"/>
              <a:gd name="connsiteX7" fmla="*/ 288000 w 2887200"/>
              <a:gd name="connsiteY7" fmla="*/ 446400 h 4730400"/>
              <a:gd name="connsiteX8" fmla="*/ 115200 w 2887200"/>
              <a:gd name="connsiteY8" fmla="*/ 511200 h 4730400"/>
              <a:gd name="connsiteX9" fmla="*/ 0 w 2887200"/>
              <a:gd name="connsiteY9" fmla="*/ 604800 h 4730400"/>
              <a:gd name="connsiteX10" fmla="*/ 64800 w 2887200"/>
              <a:gd name="connsiteY10" fmla="*/ 770400 h 4730400"/>
              <a:gd name="connsiteX11" fmla="*/ 165600 w 2887200"/>
              <a:gd name="connsiteY11" fmla="*/ 907200 h 4730400"/>
              <a:gd name="connsiteX12" fmla="*/ 331200 w 2887200"/>
              <a:gd name="connsiteY12" fmla="*/ 1044000 h 4730400"/>
              <a:gd name="connsiteX13" fmla="*/ 489600 w 2887200"/>
              <a:gd name="connsiteY13" fmla="*/ 1144800 h 4730400"/>
              <a:gd name="connsiteX14" fmla="*/ 446400 w 2887200"/>
              <a:gd name="connsiteY14" fmla="*/ 1245600 h 4730400"/>
              <a:gd name="connsiteX15" fmla="*/ 475200 w 2887200"/>
              <a:gd name="connsiteY15" fmla="*/ 1483200 h 4730400"/>
              <a:gd name="connsiteX16" fmla="*/ 453600 w 2887200"/>
              <a:gd name="connsiteY16" fmla="*/ 1720800 h 4730400"/>
              <a:gd name="connsiteX17" fmla="*/ 417600 w 2887200"/>
              <a:gd name="connsiteY17" fmla="*/ 1900800 h 4730400"/>
              <a:gd name="connsiteX18" fmla="*/ 417600 w 2887200"/>
              <a:gd name="connsiteY18" fmla="*/ 2145600 h 4730400"/>
              <a:gd name="connsiteX19" fmla="*/ 460800 w 2887200"/>
              <a:gd name="connsiteY19" fmla="*/ 2462400 h 4730400"/>
              <a:gd name="connsiteX20" fmla="*/ 547200 w 2887200"/>
              <a:gd name="connsiteY20" fmla="*/ 2671200 h 4730400"/>
              <a:gd name="connsiteX21" fmla="*/ 698400 w 2887200"/>
              <a:gd name="connsiteY21" fmla="*/ 2772000 h 4730400"/>
              <a:gd name="connsiteX22" fmla="*/ 712800 w 2887200"/>
              <a:gd name="connsiteY22" fmla="*/ 2952000 h 4730400"/>
              <a:gd name="connsiteX23" fmla="*/ 756000 w 2887200"/>
              <a:gd name="connsiteY23" fmla="*/ 3132000 h 4730400"/>
              <a:gd name="connsiteX24" fmla="*/ 799200 w 2887200"/>
              <a:gd name="connsiteY24" fmla="*/ 3268800 h 4730400"/>
              <a:gd name="connsiteX25" fmla="*/ 784800 w 2887200"/>
              <a:gd name="connsiteY25" fmla="*/ 3405600 h 4730400"/>
              <a:gd name="connsiteX26" fmla="*/ 813600 w 2887200"/>
              <a:gd name="connsiteY26" fmla="*/ 3484800 h 4730400"/>
              <a:gd name="connsiteX27" fmla="*/ 784800 w 2887200"/>
              <a:gd name="connsiteY27" fmla="*/ 3650400 h 4730400"/>
              <a:gd name="connsiteX28" fmla="*/ 792000 w 2887200"/>
              <a:gd name="connsiteY28" fmla="*/ 3801600 h 4730400"/>
              <a:gd name="connsiteX29" fmla="*/ 813600 w 2887200"/>
              <a:gd name="connsiteY29" fmla="*/ 3873600 h 4730400"/>
              <a:gd name="connsiteX30" fmla="*/ 820800 w 2887200"/>
              <a:gd name="connsiteY30" fmla="*/ 3988800 h 4730400"/>
              <a:gd name="connsiteX31" fmla="*/ 748800 w 2887200"/>
              <a:gd name="connsiteY31" fmla="*/ 4305600 h 4730400"/>
              <a:gd name="connsiteX32" fmla="*/ 720000 w 2887200"/>
              <a:gd name="connsiteY32" fmla="*/ 4399200 h 4730400"/>
              <a:gd name="connsiteX33" fmla="*/ 712800 w 2887200"/>
              <a:gd name="connsiteY33" fmla="*/ 4507200 h 4730400"/>
              <a:gd name="connsiteX34" fmla="*/ 640800 w 2887200"/>
              <a:gd name="connsiteY34" fmla="*/ 4665600 h 4730400"/>
              <a:gd name="connsiteX35" fmla="*/ 676800 w 2887200"/>
              <a:gd name="connsiteY35" fmla="*/ 4723200 h 4730400"/>
              <a:gd name="connsiteX36" fmla="*/ 979200 w 2887200"/>
              <a:gd name="connsiteY36" fmla="*/ 4730400 h 4730400"/>
              <a:gd name="connsiteX37" fmla="*/ 1022400 w 2887200"/>
              <a:gd name="connsiteY37" fmla="*/ 4636800 h 4730400"/>
              <a:gd name="connsiteX38" fmla="*/ 993600 w 2887200"/>
              <a:gd name="connsiteY38" fmla="*/ 4514400 h 4730400"/>
              <a:gd name="connsiteX39" fmla="*/ 1022400 w 2887200"/>
              <a:gd name="connsiteY39" fmla="*/ 4392000 h 4730400"/>
              <a:gd name="connsiteX40" fmla="*/ 993600 w 2887200"/>
              <a:gd name="connsiteY40" fmla="*/ 4240800 h 4730400"/>
              <a:gd name="connsiteX41" fmla="*/ 1015200 w 2887200"/>
              <a:gd name="connsiteY41" fmla="*/ 3960000 h 4730400"/>
              <a:gd name="connsiteX42" fmla="*/ 1072800 w 2887200"/>
              <a:gd name="connsiteY42" fmla="*/ 4032000 h 4730400"/>
              <a:gd name="connsiteX43" fmla="*/ 1144800 w 2887200"/>
              <a:gd name="connsiteY43" fmla="*/ 4024800 h 4730400"/>
              <a:gd name="connsiteX44" fmla="*/ 1101600 w 2887200"/>
              <a:gd name="connsiteY44" fmla="*/ 3823200 h 4730400"/>
              <a:gd name="connsiteX45" fmla="*/ 1173600 w 2887200"/>
              <a:gd name="connsiteY45" fmla="*/ 3542400 h 4730400"/>
              <a:gd name="connsiteX46" fmla="*/ 1108800 w 2887200"/>
              <a:gd name="connsiteY46" fmla="*/ 3420000 h 4730400"/>
              <a:gd name="connsiteX47" fmla="*/ 1101600 w 2887200"/>
              <a:gd name="connsiteY47" fmla="*/ 3211200 h 4730400"/>
              <a:gd name="connsiteX48" fmla="*/ 1123200 w 2887200"/>
              <a:gd name="connsiteY48" fmla="*/ 3052800 h 4730400"/>
              <a:gd name="connsiteX49" fmla="*/ 1216800 w 2887200"/>
              <a:gd name="connsiteY49" fmla="*/ 3232800 h 4730400"/>
              <a:gd name="connsiteX50" fmla="*/ 1245600 w 2887200"/>
              <a:gd name="connsiteY50" fmla="*/ 3520800 h 4730400"/>
              <a:gd name="connsiteX51" fmla="*/ 1224000 w 2887200"/>
              <a:gd name="connsiteY51" fmla="*/ 3686400 h 4730400"/>
              <a:gd name="connsiteX52" fmla="*/ 1260000 w 2887200"/>
              <a:gd name="connsiteY52" fmla="*/ 3823200 h 4730400"/>
              <a:gd name="connsiteX53" fmla="*/ 1332000 w 2887200"/>
              <a:gd name="connsiteY53" fmla="*/ 3830400 h 4730400"/>
              <a:gd name="connsiteX54" fmla="*/ 1468800 w 2887200"/>
              <a:gd name="connsiteY54" fmla="*/ 3837600 h 4730400"/>
              <a:gd name="connsiteX55" fmla="*/ 1497600 w 2887200"/>
              <a:gd name="connsiteY55" fmla="*/ 3787200 h 4730400"/>
              <a:gd name="connsiteX56" fmla="*/ 1447200 w 2887200"/>
              <a:gd name="connsiteY56" fmla="*/ 3693600 h 4730400"/>
              <a:gd name="connsiteX57" fmla="*/ 1425600 w 2887200"/>
              <a:gd name="connsiteY57" fmla="*/ 3535200 h 4730400"/>
              <a:gd name="connsiteX58" fmla="*/ 1512000 w 2887200"/>
              <a:gd name="connsiteY58" fmla="*/ 3520800 h 4730400"/>
              <a:gd name="connsiteX59" fmla="*/ 1648800 w 2887200"/>
              <a:gd name="connsiteY59" fmla="*/ 3376800 h 4730400"/>
              <a:gd name="connsiteX60" fmla="*/ 1735200 w 2887200"/>
              <a:gd name="connsiteY60" fmla="*/ 3189600 h 4730400"/>
              <a:gd name="connsiteX61" fmla="*/ 1778400 w 2887200"/>
              <a:gd name="connsiteY61" fmla="*/ 3448800 h 4730400"/>
              <a:gd name="connsiteX62" fmla="*/ 1807200 w 2887200"/>
              <a:gd name="connsiteY62" fmla="*/ 3765600 h 4730400"/>
              <a:gd name="connsiteX63" fmla="*/ 1850400 w 2887200"/>
              <a:gd name="connsiteY63" fmla="*/ 3952800 h 4730400"/>
              <a:gd name="connsiteX64" fmla="*/ 1951200 w 2887200"/>
              <a:gd name="connsiteY64" fmla="*/ 4168800 h 4730400"/>
              <a:gd name="connsiteX65" fmla="*/ 1994400 w 2887200"/>
              <a:gd name="connsiteY65" fmla="*/ 4485600 h 4730400"/>
              <a:gd name="connsiteX66" fmla="*/ 2037600 w 2887200"/>
              <a:gd name="connsiteY66" fmla="*/ 4608000 h 4730400"/>
              <a:gd name="connsiteX67" fmla="*/ 2016000 w 2887200"/>
              <a:gd name="connsiteY67" fmla="*/ 4730400 h 4730400"/>
              <a:gd name="connsiteX68" fmla="*/ 2347200 w 2887200"/>
              <a:gd name="connsiteY68" fmla="*/ 4730400 h 4730400"/>
              <a:gd name="connsiteX69" fmla="*/ 2340000 w 2887200"/>
              <a:gd name="connsiteY69" fmla="*/ 4636800 h 4730400"/>
              <a:gd name="connsiteX70" fmla="*/ 2282400 w 2887200"/>
              <a:gd name="connsiteY70" fmla="*/ 4492800 h 4730400"/>
              <a:gd name="connsiteX71" fmla="*/ 2224800 w 2887200"/>
              <a:gd name="connsiteY71" fmla="*/ 4341600 h 4730400"/>
              <a:gd name="connsiteX72" fmla="*/ 2174400 w 2887200"/>
              <a:gd name="connsiteY72" fmla="*/ 4147200 h 4730400"/>
              <a:gd name="connsiteX73" fmla="*/ 2181600 w 2887200"/>
              <a:gd name="connsiteY73" fmla="*/ 3988800 h 4730400"/>
              <a:gd name="connsiteX74" fmla="*/ 2188800 w 2887200"/>
              <a:gd name="connsiteY74" fmla="*/ 3880800 h 4730400"/>
              <a:gd name="connsiteX75" fmla="*/ 2160000 w 2887200"/>
              <a:gd name="connsiteY75" fmla="*/ 3700800 h 4730400"/>
              <a:gd name="connsiteX76" fmla="*/ 2152800 w 2887200"/>
              <a:gd name="connsiteY76" fmla="*/ 3463200 h 4730400"/>
              <a:gd name="connsiteX77" fmla="*/ 2174400 w 2887200"/>
              <a:gd name="connsiteY77" fmla="*/ 3074400 h 4730400"/>
              <a:gd name="connsiteX78" fmla="*/ 2196000 w 2887200"/>
              <a:gd name="connsiteY78" fmla="*/ 2858400 h 4730400"/>
              <a:gd name="connsiteX79" fmla="*/ 2181600 w 2887200"/>
              <a:gd name="connsiteY79" fmla="*/ 2671200 h 4730400"/>
              <a:gd name="connsiteX80" fmla="*/ 2160000 w 2887200"/>
              <a:gd name="connsiteY80" fmla="*/ 2484000 h 4730400"/>
              <a:gd name="connsiteX81" fmla="*/ 2224800 w 2887200"/>
              <a:gd name="connsiteY81" fmla="*/ 2282400 h 4730400"/>
              <a:gd name="connsiteX82" fmla="*/ 2268000 w 2887200"/>
              <a:gd name="connsiteY82" fmla="*/ 2088000 h 4730400"/>
              <a:gd name="connsiteX83" fmla="*/ 2239200 w 2887200"/>
              <a:gd name="connsiteY83" fmla="*/ 1872000 h 4730400"/>
              <a:gd name="connsiteX84" fmla="*/ 2203200 w 2887200"/>
              <a:gd name="connsiteY84" fmla="*/ 1620000 h 4730400"/>
              <a:gd name="connsiteX85" fmla="*/ 2138400 w 2887200"/>
              <a:gd name="connsiteY85" fmla="*/ 1425600 h 4730400"/>
              <a:gd name="connsiteX86" fmla="*/ 2131200 w 2887200"/>
              <a:gd name="connsiteY86" fmla="*/ 1245600 h 4730400"/>
              <a:gd name="connsiteX87" fmla="*/ 2311200 w 2887200"/>
              <a:gd name="connsiteY87" fmla="*/ 1267200 h 4730400"/>
              <a:gd name="connsiteX88" fmla="*/ 2505600 w 2887200"/>
              <a:gd name="connsiteY88" fmla="*/ 1195200 h 4730400"/>
              <a:gd name="connsiteX89" fmla="*/ 2728800 w 2887200"/>
              <a:gd name="connsiteY89" fmla="*/ 1058400 h 4730400"/>
              <a:gd name="connsiteX90" fmla="*/ 2858400 w 2887200"/>
              <a:gd name="connsiteY90" fmla="*/ 914400 h 4730400"/>
              <a:gd name="connsiteX91" fmla="*/ 2887200 w 2887200"/>
              <a:gd name="connsiteY91" fmla="*/ 748800 h 4730400"/>
              <a:gd name="connsiteX92" fmla="*/ 2800800 w 2887200"/>
              <a:gd name="connsiteY92" fmla="*/ 669600 h 4730400"/>
              <a:gd name="connsiteX93" fmla="*/ 2613600 w 2887200"/>
              <a:gd name="connsiteY93" fmla="*/ 590400 h 4730400"/>
              <a:gd name="connsiteX94" fmla="*/ 2440800 w 2887200"/>
              <a:gd name="connsiteY94" fmla="*/ 568800 h 4730400"/>
              <a:gd name="connsiteX95" fmla="*/ 2268000 w 2887200"/>
              <a:gd name="connsiteY95" fmla="*/ 633600 h 4730400"/>
              <a:gd name="connsiteX96" fmla="*/ 2167200 w 2887200"/>
              <a:gd name="connsiteY96" fmla="*/ 705600 h 4730400"/>
              <a:gd name="connsiteX97" fmla="*/ 2196000 w 2887200"/>
              <a:gd name="connsiteY97" fmla="*/ 576000 h 4730400"/>
              <a:gd name="connsiteX98" fmla="*/ 2196000 w 2887200"/>
              <a:gd name="connsiteY98" fmla="*/ 576000 h 4730400"/>
              <a:gd name="connsiteX99" fmla="*/ 2080800 w 2887200"/>
              <a:gd name="connsiteY99" fmla="*/ 403200 h 4730400"/>
              <a:gd name="connsiteX100" fmla="*/ 2008800 w 2887200"/>
              <a:gd name="connsiteY100" fmla="*/ 223200 h 4730400"/>
              <a:gd name="connsiteX101" fmla="*/ 1800000 w 2887200"/>
              <a:gd name="connsiteY101" fmla="*/ 79200 h 4730400"/>
              <a:gd name="connsiteX102" fmla="*/ 1576800 w 2887200"/>
              <a:gd name="connsiteY102" fmla="*/ 28800 h 4730400"/>
              <a:gd name="connsiteX103" fmla="*/ 1483200 w 2887200"/>
              <a:gd name="connsiteY103" fmla="*/ 0 h 47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887200" h="4730400">
                <a:moveTo>
                  <a:pt x="1483200" y="0"/>
                </a:moveTo>
                <a:lnTo>
                  <a:pt x="1252800" y="72000"/>
                </a:lnTo>
                <a:lnTo>
                  <a:pt x="1108800" y="122400"/>
                </a:lnTo>
                <a:lnTo>
                  <a:pt x="1000800" y="316800"/>
                </a:lnTo>
                <a:lnTo>
                  <a:pt x="835200" y="612000"/>
                </a:lnTo>
                <a:lnTo>
                  <a:pt x="691200" y="532800"/>
                </a:lnTo>
                <a:lnTo>
                  <a:pt x="518400" y="460800"/>
                </a:lnTo>
                <a:lnTo>
                  <a:pt x="288000" y="446400"/>
                </a:lnTo>
                <a:lnTo>
                  <a:pt x="115200" y="511200"/>
                </a:lnTo>
                <a:lnTo>
                  <a:pt x="0" y="604800"/>
                </a:lnTo>
                <a:lnTo>
                  <a:pt x="64800" y="770400"/>
                </a:lnTo>
                <a:lnTo>
                  <a:pt x="165600" y="907200"/>
                </a:lnTo>
                <a:lnTo>
                  <a:pt x="331200" y="1044000"/>
                </a:lnTo>
                <a:lnTo>
                  <a:pt x="489600" y="1144800"/>
                </a:lnTo>
                <a:lnTo>
                  <a:pt x="446400" y="1245600"/>
                </a:lnTo>
                <a:lnTo>
                  <a:pt x="475200" y="1483200"/>
                </a:lnTo>
                <a:lnTo>
                  <a:pt x="453600" y="1720800"/>
                </a:lnTo>
                <a:lnTo>
                  <a:pt x="417600" y="1900800"/>
                </a:lnTo>
                <a:lnTo>
                  <a:pt x="417600" y="2145600"/>
                </a:lnTo>
                <a:lnTo>
                  <a:pt x="460800" y="2462400"/>
                </a:lnTo>
                <a:lnTo>
                  <a:pt x="547200" y="2671200"/>
                </a:lnTo>
                <a:lnTo>
                  <a:pt x="698400" y="2772000"/>
                </a:lnTo>
                <a:lnTo>
                  <a:pt x="712800" y="2952000"/>
                </a:lnTo>
                <a:lnTo>
                  <a:pt x="756000" y="3132000"/>
                </a:lnTo>
                <a:lnTo>
                  <a:pt x="799200" y="3268800"/>
                </a:lnTo>
                <a:lnTo>
                  <a:pt x="784800" y="3405600"/>
                </a:lnTo>
                <a:lnTo>
                  <a:pt x="813600" y="3484800"/>
                </a:lnTo>
                <a:lnTo>
                  <a:pt x="784800" y="3650400"/>
                </a:lnTo>
                <a:lnTo>
                  <a:pt x="792000" y="3801600"/>
                </a:lnTo>
                <a:lnTo>
                  <a:pt x="813600" y="3873600"/>
                </a:lnTo>
                <a:lnTo>
                  <a:pt x="820800" y="3988800"/>
                </a:lnTo>
                <a:lnTo>
                  <a:pt x="748800" y="4305600"/>
                </a:lnTo>
                <a:lnTo>
                  <a:pt x="720000" y="4399200"/>
                </a:lnTo>
                <a:lnTo>
                  <a:pt x="712800" y="4507200"/>
                </a:lnTo>
                <a:lnTo>
                  <a:pt x="640800" y="4665600"/>
                </a:lnTo>
                <a:lnTo>
                  <a:pt x="676800" y="4723200"/>
                </a:lnTo>
                <a:lnTo>
                  <a:pt x="979200" y="4730400"/>
                </a:lnTo>
                <a:lnTo>
                  <a:pt x="1022400" y="4636800"/>
                </a:lnTo>
                <a:lnTo>
                  <a:pt x="993600" y="4514400"/>
                </a:lnTo>
                <a:lnTo>
                  <a:pt x="1022400" y="4392000"/>
                </a:lnTo>
                <a:lnTo>
                  <a:pt x="993600" y="4240800"/>
                </a:lnTo>
                <a:lnTo>
                  <a:pt x="1015200" y="3960000"/>
                </a:lnTo>
                <a:lnTo>
                  <a:pt x="1072800" y="4032000"/>
                </a:lnTo>
                <a:lnTo>
                  <a:pt x="1144800" y="4024800"/>
                </a:lnTo>
                <a:lnTo>
                  <a:pt x="1101600" y="3823200"/>
                </a:lnTo>
                <a:lnTo>
                  <a:pt x="1173600" y="3542400"/>
                </a:lnTo>
                <a:lnTo>
                  <a:pt x="1108800" y="3420000"/>
                </a:lnTo>
                <a:lnTo>
                  <a:pt x="1101600" y="3211200"/>
                </a:lnTo>
                <a:lnTo>
                  <a:pt x="1123200" y="3052800"/>
                </a:lnTo>
                <a:lnTo>
                  <a:pt x="1216800" y="3232800"/>
                </a:lnTo>
                <a:lnTo>
                  <a:pt x="1245600" y="3520800"/>
                </a:lnTo>
                <a:lnTo>
                  <a:pt x="1224000" y="3686400"/>
                </a:lnTo>
                <a:lnTo>
                  <a:pt x="1260000" y="3823200"/>
                </a:lnTo>
                <a:lnTo>
                  <a:pt x="1332000" y="3830400"/>
                </a:lnTo>
                <a:lnTo>
                  <a:pt x="1468800" y="3837600"/>
                </a:lnTo>
                <a:lnTo>
                  <a:pt x="1497600" y="3787200"/>
                </a:lnTo>
                <a:lnTo>
                  <a:pt x="1447200" y="3693600"/>
                </a:lnTo>
                <a:lnTo>
                  <a:pt x="1425600" y="3535200"/>
                </a:lnTo>
                <a:lnTo>
                  <a:pt x="1512000" y="3520800"/>
                </a:lnTo>
                <a:lnTo>
                  <a:pt x="1648800" y="3376800"/>
                </a:lnTo>
                <a:lnTo>
                  <a:pt x="1735200" y="3189600"/>
                </a:lnTo>
                <a:lnTo>
                  <a:pt x="1778400" y="3448800"/>
                </a:lnTo>
                <a:lnTo>
                  <a:pt x="1807200" y="3765600"/>
                </a:lnTo>
                <a:lnTo>
                  <a:pt x="1850400" y="3952800"/>
                </a:lnTo>
                <a:lnTo>
                  <a:pt x="1951200" y="4168800"/>
                </a:lnTo>
                <a:lnTo>
                  <a:pt x="1994400" y="4485600"/>
                </a:lnTo>
                <a:lnTo>
                  <a:pt x="2037600" y="4608000"/>
                </a:lnTo>
                <a:lnTo>
                  <a:pt x="2016000" y="4730400"/>
                </a:lnTo>
                <a:lnTo>
                  <a:pt x="2347200" y="4730400"/>
                </a:lnTo>
                <a:lnTo>
                  <a:pt x="2340000" y="4636800"/>
                </a:lnTo>
                <a:lnTo>
                  <a:pt x="2282400" y="4492800"/>
                </a:lnTo>
                <a:lnTo>
                  <a:pt x="2224800" y="4341600"/>
                </a:lnTo>
                <a:lnTo>
                  <a:pt x="2174400" y="4147200"/>
                </a:lnTo>
                <a:lnTo>
                  <a:pt x="2181600" y="3988800"/>
                </a:lnTo>
                <a:lnTo>
                  <a:pt x="2188800" y="3880800"/>
                </a:lnTo>
                <a:lnTo>
                  <a:pt x="2160000" y="3700800"/>
                </a:lnTo>
                <a:lnTo>
                  <a:pt x="2152800" y="3463200"/>
                </a:lnTo>
                <a:lnTo>
                  <a:pt x="2174400" y="3074400"/>
                </a:lnTo>
                <a:lnTo>
                  <a:pt x="2196000" y="2858400"/>
                </a:lnTo>
                <a:lnTo>
                  <a:pt x="2181600" y="2671200"/>
                </a:lnTo>
                <a:lnTo>
                  <a:pt x="2160000" y="2484000"/>
                </a:lnTo>
                <a:lnTo>
                  <a:pt x="2224800" y="2282400"/>
                </a:lnTo>
                <a:lnTo>
                  <a:pt x="2268000" y="2088000"/>
                </a:lnTo>
                <a:lnTo>
                  <a:pt x="2239200" y="1872000"/>
                </a:lnTo>
                <a:lnTo>
                  <a:pt x="2203200" y="1620000"/>
                </a:lnTo>
                <a:lnTo>
                  <a:pt x="2138400" y="1425600"/>
                </a:lnTo>
                <a:lnTo>
                  <a:pt x="2131200" y="1245600"/>
                </a:lnTo>
                <a:lnTo>
                  <a:pt x="2311200" y="1267200"/>
                </a:lnTo>
                <a:lnTo>
                  <a:pt x="2505600" y="1195200"/>
                </a:lnTo>
                <a:lnTo>
                  <a:pt x="2728800" y="1058400"/>
                </a:lnTo>
                <a:lnTo>
                  <a:pt x="2858400" y="914400"/>
                </a:lnTo>
                <a:lnTo>
                  <a:pt x="2887200" y="748800"/>
                </a:lnTo>
                <a:lnTo>
                  <a:pt x="2800800" y="669600"/>
                </a:lnTo>
                <a:lnTo>
                  <a:pt x="2613600" y="590400"/>
                </a:lnTo>
                <a:lnTo>
                  <a:pt x="2440800" y="568800"/>
                </a:lnTo>
                <a:lnTo>
                  <a:pt x="2268000" y="633600"/>
                </a:lnTo>
                <a:lnTo>
                  <a:pt x="2167200" y="705600"/>
                </a:lnTo>
                <a:lnTo>
                  <a:pt x="2196000" y="576000"/>
                </a:lnTo>
                <a:lnTo>
                  <a:pt x="2196000" y="576000"/>
                </a:lnTo>
                <a:lnTo>
                  <a:pt x="2080800" y="403200"/>
                </a:lnTo>
                <a:lnTo>
                  <a:pt x="2008800" y="223200"/>
                </a:lnTo>
                <a:lnTo>
                  <a:pt x="1800000" y="79200"/>
                </a:lnTo>
                <a:lnTo>
                  <a:pt x="1576800" y="28800"/>
                </a:lnTo>
                <a:lnTo>
                  <a:pt x="1483200" y="0"/>
                </a:lnTo>
                <a:close/>
              </a:path>
            </a:pathLst>
          </a:custGeom>
          <a:solidFill>
            <a:schemeClr val="accent1">
              <a:lumMod val="60000"/>
              <a:lumOff val="4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21">
            <a:extLst>
              <a:ext uri="{FF2B5EF4-FFF2-40B4-BE49-F238E27FC236}">
                <a16:creationId xmlns:a16="http://schemas.microsoft.com/office/drawing/2014/main" id="{BBF03769-980C-5D42-975C-D34501D795EA}"/>
              </a:ext>
            </a:extLst>
          </p:cNvPr>
          <p:cNvSpPr/>
          <p:nvPr/>
        </p:nvSpPr>
        <p:spPr>
          <a:xfrm>
            <a:off x="5528995" y="2660736"/>
            <a:ext cx="2214000" cy="2629800"/>
          </a:xfrm>
          <a:custGeom>
            <a:avLst/>
            <a:gdLst>
              <a:gd name="connsiteX0" fmla="*/ 28800 w 2952000"/>
              <a:gd name="connsiteY0" fmla="*/ 1915200 h 3506400"/>
              <a:gd name="connsiteX1" fmla="*/ 79200 w 2952000"/>
              <a:gd name="connsiteY1" fmla="*/ 2145600 h 3506400"/>
              <a:gd name="connsiteX2" fmla="*/ 72000 w 2952000"/>
              <a:gd name="connsiteY2" fmla="*/ 2361600 h 3506400"/>
              <a:gd name="connsiteX3" fmla="*/ 93600 w 2952000"/>
              <a:gd name="connsiteY3" fmla="*/ 2541600 h 3506400"/>
              <a:gd name="connsiteX4" fmla="*/ 50400 w 2952000"/>
              <a:gd name="connsiteY4" fmla="*/ 2700000 h 3506400"/>
              <a:gd name="connsiteX5" fmla="*/ 180000 w 2952000"/>
              <a:gd name="connsiteY5" fmla="*/ 2728800 h 3506400"/>
              <a:gd name="connsiteX6" fmla="*/ 273600 w 2952000"/>
              <a:gd name="connsiteY6" fmla="*/ 2714400 h 3506400"/>
              <a:gd name="connsiteX7" fmla="*/ 259200 w 2952000"/>
              <a:gd name="connsiteY7" fmla="*/ 2628000 h 3506400"/>
              <a:gd name="connsiteX8" fmla="*/ 266400 w 2952000"/>
              <a:gd name="connsiteY8" fmla="*/ 2541600 h 3506400"/>
              <a:gd name="connsiteX9" fmla="*/ 194400 w 2952000"/>
              <a:gd name="connsiteY9" fmla="*/ 2361600 h 3506400"/>
              <a:gd name="connsiteX10" fmla="*/ 194400 w 2952000"/>
              <a:gd name="connsiteY10" fmla="*/ 2109600 h 3506400"/>
              <a:gd name="connsiteX11" fmla="*/ 237600 w 2952000"/>
              <a:gd name="connsiteY11" fmla="*/ 1980000 h 3506400"/>
              <a:gd name="connsiteX12" fmla="*/ 216000 w 2952000"/>
              <a:gd name="connsiteY12" fmla="*/ 1785600 h 3506400"/>
              <a:gd name="connsiteX13" fmla="*/ 252000 w 2952000"/>
              <a:gd name="connsiteY13" fmla="*/ 1792800 h 3506400"/>
              <a:gd name="connsiteX14" fmla="*/ 288000 w 2952000"/>
              <a:gd name="connsiteY14" fmla="*/ 1994400 h 3506400"/>
              <a:gd name="connsiteX15" fmla="*/ 381600 w 2952000"/>
              <a:gd name="connsiteY15" fmla="*/ 1980000 h 3506400"/>
              <a:gd name="connsiteX16" fmla="*/ 367200 w 2952000"/>
              <a:gd name="connsiteY16" fmla="*/ 1821600 h 3506400"/>
              <a:gd name="connsiteX17" fmla="*/ 460800 w 2952000"/>
              <a:gd name="connsiteY17" fmla="*/ 1850400 h 3506400"/>
              <a:gd name="connsiteX18" fmla="*/ 583200 w 2952000"/>
              <a:gd name="connsiteY18" fmla="*/ 2246400 h 3506400"/>
              <a:gd name="connsiteX19" fmla="*/ 597600 w 2952000"/>
              <a:gd name="connsiteY19" fmla="*/ 2469600 h 3506400"/>
              <a:gd name="connsiteX20" fmla="*/ 597600 w 2952000"/>
              <a:gd name="connsiteY20" fmla="*/ 2620800 h 3506400"/>
              <a:gd name="connsiteX21" fmla="*/ 669600 w 2952000"/>
              <a:gd name="connsiteY21" fmla="*/ 2692800 h 3506400"/>
              <a:gd name="connsiteX22" fmla="*/ 684000 w 2952000"/>
              <a:gd name="connsiteY22" fmla="*/ 2995200 h 3506400"/>
              <a:gd name="connsiteX23" fmla="*/ 633600 w 2952000"/>
              <a:gd name="connsiteY23" fmla="*/ 3132000 h 3506400"/>
              <a:gd name="connsiteX24" fmla="*/ 669600 w 2952000"/>
              <a:gd name="connsiteY24" fmla="*/ 3254400 h 3506400"/>
              <a:gd name="connsiteX25" fmla="*/ 648000 w 2952000"/>
              <a:gd name="connsiteY25" fmla="*/ 3405600 h 3506400"/>
              <a:gd name="connsiteX26" fmla="*/ 784800 w 2952000"/>
              <a:gd name="connsiteY26" fmla="*/ 3506400 h 3506400"/>
              <a:gd name="connsiteX27" fmla="*/ 979200 w 2952000"/>
              <a:gd name="connsiteY27" fmla="*/ 3499200 h 3506400"/>
              <a:gd name="connsiteX28" fmla="*/ 1000800 w 2952000"/>
              <a:gd name="connsiteY28" fmla="*/ 3427200 h 3506400"/>
              <a:gd name="connsiteX29" fmla="*/ 900000 w 2952000"/>
              <a:gd name="connsiteY29" fmla="*/ 3124800 h 3506400"/>
              <a:gd name="connsiteX30" fmla="*/ 878400 w 2952000"/>
              <a:gd name="connsiteY30" fmla="*/ 3031200 h 3506400"/>
              <a:gd name="connsiteX31" fmla="*/ 842400 w 2952000"/>
              <a:gd name="connsiteY31" fmla="*/ 2937600 h 3506400"/>
              <a:gd name="connsiteX32" fmla="*/ 842400 w 2952000"/>
              <a:gd name="connsiteY32" fmla="*/ 2736000 h 3506400"/>
              <a:gd name="connsiteX33" fmla="*/ 914400 w 2952000"/>
              <a:gd name="connsiteY33" fmla="*/ 2548800 h 3506400"/>
              <a:gd name="connsiteX34" fmla="*/ 936000 w 2952000"/>
              <a:gd name="connsiteY34" fmla="*/ 2404800 h 3506400"/>
              <a:gd name="connsiteX35" fmla="*/ 885600 w 2952000"/>
              <a:gd name="connsiteY35" fmla="*/ 2282400 h 3506400"/>
              <a:gd name="connsiteX36" fmla="*/ 842400 w 2952000"/>
              <a:gd name="connsiteY36" fmla="*/ 2138400 h 3506400"/>
              <a:gd name="connsiteX37" fmla="*/ 813600 w 2952000"/>
              <a:gd name="connsiteY37" fmla="*/ 2030400 h 3506400"/>
              <a:gd name="connsiteX38" fmla="*/ 964800 w 2952000"/>
              <a:gd name="connsiteY38" fmla="*/ 2174400 h 3506400"/>
              <a:gd name="connsiteX39" fmla="*/ 1036800 w 2952000"/>
              <a:gd name="connsiteY39" fmla="*/ 2318400 h 3506400"/>
              <a:gd name="connsiteX40" fmla="*/ 1195200 w 2952000"/>
              <a:gd name="connsiteY40" fmla="*/ 2361600 h 3506400"/>
              <a:gd name="connsiteX41" fmla="*/ 1310400 w 2952000"/>
              <a:gd name="connsiteY41" fmla="*/ 2196000 h 3506400"/>
              <a:gd name="connsiteX42" fmla="*/ 1368000 w 2952000"/>
              <a:gd name="connsiteY42" fmla="*/ 2527200 h 3506400"/>
              <a:gd name="connsiteX43" fmla="*/ 1396800 w 2952000"/>
              <a:gd name="connsiteY43" fmla="*/ 2757600 h 3506400"/>
              <a:gd name="connsiteX44" fmla="*/ 1454400 w 2952000"/>
              <a:gd name="connsiteY44" fmla="*/ 2858400 h 3506400"/>
              <a:gd name="connsiteX45" fmla="*/ 1490400 w 2952000"/>
              <a:gd name="connsiteY45" fmla="*/ 3124800 h 3506400"/>
              <a:gd name="connsiteX46" fmla="*/ 1476000 w 2952000"/>
              <a:gd name="connsiteY46" fmla="*/ 3189600 h 3506400"/>
              <a:gd name="connsiteX47" fmla="*/ 1512000 w 2952000"/>
              <a:gd name="connsiteY47" fmla="*/ 3283200 h 3506400"/>
              <a:gd name="connsiteX48" fmla="*/ 1612800 w 2952000"/>
              <a:gd name="connsiteY48" fmla="*/ 3463200 h 3506400"/>
              <a:gd name="connsiteX49" fmla="*/ 1828800 w 2952000"/>
              <a:gd name="connsiteY49" fmla="*/ 3470400 h 3506400"/>
              <a:gd name="connsiteX50" fmla="*/ 1778400 w 2952000"/>
              <a:gd name="connsiteY50" fmla="*/ 3312000 h 3506400"/>
              <a:gd name="connsiteX51" fmla="*/ 1670400 w 2952000"/>
              <a:gd name="connsiteY51" fmla="*/ 3024000 h 3506400"/>
              <a:gd name="connsiteX52" fmla="*/ 1605600 w 2952000"/>
              <a:gd name="connsiteY52" fmla="*/ 2822400 h 3506400"/>
              <a:gd name="connsiteX53" fmla="*/ 1627200 w 2952000"/>
              <a:gd name="connsiteY53" fmla="*/ 2613600 h 3506400"/>
              <a:gd name="connsiteX54" fmla="*/ 1605600 w 2952000"/>
              <a:gd name="connsiteY54" fmla="*/ 2498400 h 3506400"/>
              <a:gd name="connsiteX55" fmla="*/ 1620000 w 2952000"/>
              <a:gd name="connsiteY55" fmla="*/ 2167200 h 3506400"/>
              <a:gd name="connsiteX56" fmla="*/ 1641600 w 2952000"/>
              <a:gd name="connsiteY56" fmla="*/ 1987200 h 3506400"/>
              <a:gd name="connsiteX57" fmla="*/ 1713600 w 2952000"/>
              <a:gd name="connsiteY57" fmla="*/ 1980000 h 3506400"/>
              <a:gd name="connsiteX58" fmla="*/ 1785600 w 2952000"/>
              <a:gd name="connsiteY58" fmla="*/ 2095200 h 3506400"/>
              <a:gd name="connsiteX59" fmla="*/ 1785600 w 2952000"/>
              <a:gd name="connsiteY59" fmla="*/ 2095200 h 3506400"/>
              <a:gd name="connsiteX60" fmla="*/ 1807200 w 2952000"/>
              <a:gd name="connsiteY60" fmla="*/ 1864800 h 3506400"/>
              <a:gd name="connsiteX61" fmla="*/ 1987200 w 2952000"/>
              <a:gd name="connsiteY61" fmla="*/ 1980000 h 3506400"/>
              <a:gd name="connsiteX62" fmla="*/ 2224800 w 2952000"/>
              <a:gd name="connsiteY62" fmla="*/ 2080800 h 3506400"/>
              <a:gd name="connsiteX63" fmla="*/ 2347200 w 2952000"/>
              <a:gd name="connsiteY63" fmla="*/ 2095200 h 3506400"/>
              <a:gd name="connsiteX64" fmla="*/ 2476800 w 2952000"/>
              <a:gd name="connsiteY64" fmla="*/ 2239200 h 3506400"/>
              <a:gd name="connsiteX65" fmla="*/ 2635200 w 2952000"/>
              <a:gd name="connsiteY65" fmla="*/ 2260800 h 3506400"/>
              <a:gd name="connsiteX66" fmla="*/ 2887200 w 2952000"/>
              <a:gd name="connsiteY66" fmla="*/ 2160000 h 3506400"/>
              <a:gd name="connsiteX67" fmla="*/ 2937600 w 2952000"/>
              <a:gd name="connsiteY67" fmla="*/ 2030400 h 3506400"/>
              <a:gd name="connsiteX68" fmla="*/ 2887200 w 2952000"/>
              <a:gd name="connsiteY68" fmla="*/ 1872000 h 3506400"/>
              <a:gd name="connsiteX69" fmla="*/ 2779200 w 2952000"/>
              <a:gd name="connsiteY69" fmla="*/ 1699200 h 3506400"/>
              <a:gd name="connsiteX70" fmla="*/ 2642400 w 2952000"/>
              <a:gd name="connsiteY70" fmla="*/ 1245600 h 3506400"/>
              <a:gd name="connsiteX71" fmla="*/ 2685600 w 2952000"/>
              <a:gd name="connsiteY71" fmla="*/ 1029600 h 3506400"/>
              <a:gd name="connsiteX72" fmla="*/ 2916000 w 2952000"/>
              <a:gd name="connsiteY72" fmla="*/ 950400 h 3506400"/>
              <a:gd name="connsiteX73" fmla="*/ 2952000 w 2952000"/>
              <a:gd name="connsiteY73" fmla="*/ 849600 h 3506400"/>
              <a:gd name="connsiteX74" fmla="*/ 2916000 w 2952000"/>
              <a:gd name="connsiteY74" fmla="*/ 748800 h 3506400"/>
              <a:gd name="connsiteX75" fmla="*/ 2757600 w 2952000"/>
              <a:gd name="connsiteY75" fmla="*/ 684000 h 3506400"/>
              <a:gd name="connsiteX76" fmla="*/ 2548800 w 2952000"/>
              <a:gd name="connsiteY76" fmla="*/ 669600 h 3506400"/>
              <a:gd name="connsiteX77" fmla="*/ 2512800 w 2952000"/>
              <a:gd name="connsiteY77" fmla="*/ 669600 h 3506400"/>
              <a:gd name="connsiteX78" fmla="*/ 2397600 w 2952000"/>
              <a:gd name="connsiteY78" fmla="*/ 496800 h 3506400"/>
              <a:gd name="connsiteX79" fmla="*/ 2354400 w 2952000"/>
              <a:gd name="connsiteY79" fmla="*/ 381600 h 3506400"/>
              <a:gd name="connsiteX80" fmla="*/ 2260800 w 2952000"/>
              <a:gd name="connsiteY80" fmla="*/ 316800 h 3506400"/>
              <a:gd name="connsiteX81" fmla="*/ 2131200 w 2952000"/>
              <a:gd name="connsiteY81" fmla="*/ 345600 h 3506400"/>
              <a:gd name="connsiteX82" fmla="*/ 1987200 w 2952000"/>
              <a:gd name="connsiteY82" fmla="*/ 446400 h 3506400"/>
              <a:gd name="connsiteX83" fmla="*/ 1900800 w 2952000"/>
              <a:gd name="connsiteY83" fmla="*/ 504000 h 3506400"/>
              <a:gd name="connsiteX84" fmla="*/ 1771200 w 2952000"/>
              <a:gd name="connsiteY84" fmla="*/ 475200 h 3506400"/>
              <a:gd name="connsiteX85" fmla="*/ 1533600 w 2952000"/>
              <a:gd name="connsiteY85" fmla="*/ 345600 h 3506400"/>
              <a:gd name="connsiteX86" fmla="*/ 1411200 w 2952000"/>
              <a:gd name="connsiteY86" fmla="*/ 230400 h 3506400"/>
              <a:gd name="connsiteX87" fmla="*/ 1288800 w 2952000"/>
              <a:gd name="connsiteY87" fmla="*/ 129600 h 3506400"/>
              <a:gd name="connsiteX88" fmla="*/ 1108800 w 2952000"/>
              <a:gd name="connsiteY88" fmla="*/ 79200 h 3506400"/>
              <a:gd name="connsiteX89" fmla="*/ 1051200 w 2952000"/>
              <a:gd name="connsiteY89" fmla="*/ 14400 h 3506400"/>
              <a:gd name="connsiteX90" fmla="*/ 885600 w 2952000"/>
              <a:gd name="connsiteY90" fmla="*/ 0 h 3506400"/>
              <a:gd name="connsiteX91" fmla="*/ 705600 w 2952000"/>
              <a:gd name="connsiteY91" fmla="*/ 165600 h 3506400"/>
              <a:gd name="connsiteX92" fmla="*/ 597600 w 2952000"/>
              <a:gd name="connsiteY92" fmla="*/ 223200 h 3506400"/>
              <a:gd name="connsiteX93" fmla="*/ 468000 w 2952000"/>
              <a:gd name="connsiteY93" fmla="*/ 230400 h 3506400"/>
              <a:gd name="connsiteX94" fmla="*/ 331200 w 2952000"/>
              <a:gd name="connsiteY94" fmla="*/ 201600 h 3506400"/>
              <a:gd name="connsiteX95" fmla="*/ 216000 w 2952000"/>
              <a:gd name="connsiteY95" fmla="*/ 237600 h 3506400"/>
              <a:gd name="connsiteX96" fmla="*/ 86400 w 2952000"/>
              <a:gd name="connsiteY96" fmla="*/ 223200 h 3506400"/>
              <a:gd name="connsiteX97" fmla="*/ 0 w 2952000"/>
              <a:gd name="connsiteY97" fmla="*/ 316800 h 3506400"/>
              <a:gd name="connsiteX98" fmla="*/ 64800 w 2952000"/>
              <a:gd name="connsiteY98" fmla="*/ 590400 h 3506400"/>
              <a:gd name="connsiteX99" fmla="*/ 100800 w 2952000"/>
              <a:gd name="connsiteY99" fmla="*/ 842400 h 3506400"/>
              <a:gd name="connsiteX100" fmla="*/ 115200 w 2952000"/>
              <a:gd name="connsiteY100" fmla="*/ 943200 h 3506400"/>
              <a:gd name="connsiteX101" fmla="*/ 79200 w 2952000"/>
              <a:gd name="connsiteY101" fmla="*/ 1137600 h 3506400"/>
              <a:gd name="connsiteX102" fmla="*/ 7200 w 2952000"/>
              <a:gd name="connsiteY102" fmla="*/ 1317600 h 3506400"/>
              <a:gd name="connsiteX103" fmla="*/ 36000 w 2952000"/>
              <a:gd name="connsiteY103" fmla="*/ 1533600 h 3506400"/>
              <a:gd name="connsiteX104" fmla="*/ 57600 w 2952000"/>
              <a:gd name="connsiteY104" fmla="*/ 1699200 h 3506400"/>
              <a:gd name="connsiteX105" fmla="*/ 28800 w 2952000"/>
              <a:gd name="connsiteY105" fmla="*/ 1915200 h 35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52000" h="3506400">
                <a:moveTo>
                  <a:pt x="28800" y="1915200"/>
                </a:moveTo>
                <a:lnTo>
                  <a:pt x="79200" y="2145600"/>
                </a:lnTo>
                <a:lnTo>
                  <a:pt x="72000" y="2361600"/>
                </a:lnTo>
                <a:lnTo>
                  <a:pt x="93600" y="2541600"/>
                </a:lnTo>
                <a:lnTo>
                  <a:pt x="50400" y="2700000"/>
                </a:lnTo>
                <a:lnTo>
                  <a:pt x="180000" y="2728800"/>
                </a:lnTo>
                <a:lnTo>
                  <a:pt x="273600" y="2714400"/>
                </a:lnTo>
                <a:lnTo>
                  <a:pt x="259200" y="2628000"/>
                </a:lnTo>
                <a:lnTo>
                  <a:pt x="266400" y="2541600"/>
                </a:lnTo>
                <a:lnTo>
                  <a:pt x="194400" y="2361600"/>
                </a:lnTo>
                <a:lnTo>
                  <a:pt x="194400" y="2109600"/>
                </a:lnTo>
                <a:lnTo>
                  <a:pt x="237600" y="1980000"/>
                </a:lnTo>
                <a:lnTo>
                  <a:pt x="216000" y="1785600"/>
                </a:lnTo>
                <a:lnTo>
                  <a:pt x="252000" y="1792800"/>
                </a:lnTo>
                <a:lnTo>
                  <a:pt x="288000" y="1994400"/>
                </a:lnTo>
                <a:lnTo>
                  <a:pt x="381600" y="1980000"/>
                </a:lnTo>
                <a:lnTo>
                  <a:pt x="367200" y="1821600"/>
                </a:lnTo>
                <a:lnTo>
                  <a:pt x="460800" y="1850400"/>
                </a:lnTo>
                <a:lnTo>
                  <a:pt x="583200" y="2246400"/>
                </a:lnTo>
                <a:lnTo>
                  <a:pt x="597600" y="2469600"/>
                </a:lnTo>
                <a:lnTo>
                  <a:pt x="597600" y="2620800"/>
                </a:lnTo>
                <a:lnTo>
                  <a:pt x="669600" y="2692800"/>
                </a:lnTo>
                <a:lnTo>
                  <a:pt x="684000" y="2995200"/>
                </a:lnTo>
                <a:lnTo>
                  <a:pt x="633600" y="3132000"/>
                </a:lnTo>
                <a:lnTo>
                  <a:pt x="669600" y="3254400"/>
                </a:lnTo>
                <a:lnTo>
                  <a:pt x="648000" y="3405600"/>
                </a:lnTo>
                <a:lnTo>
                  <a:pt x="784800" y="3506400"/>
                </a:lnTo>
                <a:lnTo>
                  <a:pt x="979200" y="3499200"/>
                </a:lnTo>
                <a:lnTo>
                  <a:pt x="1000800" y="3427200"/>
                </a:lnTo>
                <a:lnTo>
                  <a:pt x="900000" y="3124800"/>
                </a:lnTo>
                <a:lnTo>
                  <a:pt x="878400" y="3031200"/>
                </a:lnTo>
                <a:lnTo>
                  <a:pt x="842400" y="2937600"/>
                </a:lnTo>
                <a:lnTo>
                  <a:pt x="842400" y="2736000"/>
                </a:lnTo>
                <a:lnTo>
                  <a:pt x="914400" y="2548800"/>
                </a:lnTo>
                <a:lnTo>
                  <a:pt x="936000" y="2404800"/>
                </a:lnTo>
                <a:lnTo>
                  <a:pt x="885600" y="2282400"/>
                </a:lnTo>
                <a:lnTo>
                  <a:pt x="842400" y="2138400"/>
                </a:lnTo>
                <a:lnTo>
                  <a:pt x="813600" y="2030400"/>
                </a:lnTo>
                <a:lnTo>
                  <a:pt x="964800" y="2174400"/>
                </a:lnTo>
                <a:lnTo>
                  <a:pt x="1036800" y="2318400"/>
                </a:lnTo>
                <a:lnTo>
                  <a:pt x="1195200" y="2361600"/>
                </a:lnTo>
                <a:lnTo>
                  <a:pt x="1310400" y="2196000"/>
                </a:lnTo>
                <a:lnTo>
                  <a:pt x="1368000" y="2527200"/>
                </a:lnTo>
                <a:lnTo>
                  <a:pt x="1396800" y="2757600"/>
                </a:lnTo>
                <a:lnTo>
                  <a:pt x="1454400" y="2858400"/>
                </a:lnTo>
                <a:lnTo>
                  <a:pt x="1490400" y="3124800"/>
                </a:lnTo>
                <a:lnTo>
                  <a:pt x="1476000" y="3189600"/>
                </a:lnTo>
                <a:lnTo>
                  <a:pt x="1512000" y="3283200"/>
                </a:lnTo>
                <a:lnTo>
                  <a:pt x="1612800" y="3463200"/>
                </a:lnTo>
                <a:lnTo>
                  <a:pt x="1828800" y="3470400"/>
                </a:lnTo>
                <a:lnTo>
                  <a:pt x="1778400" y="3312000"/>
                </a:lnTo>
                <a:lnTo>
                  <a:pt x="1670400" y="3024000"/>
                </a:lnTo>
                <a:lnTo>
                  <a:pt x="1605600" y="2822400"/>
                </a:lnTo>
                <a:lnTo>
                  <a:pt x="1627200" y="2613600"/>
                </a:lnTo>
                <a:lnTo>
                  <a:pt x="1605600" y="2498400"/>
                </a:lnTo>
                <a:lnTo>
                  <a:pt x="1620000" y="2167200"/>
                </a:lnTo>
                <a:lnTo>
                  <a:pt x="1641600" y="1987200"/>
                </a:lnTo>
                <a:lnTo>
                  <a:pt x="1713600" y="1980000"/>
                </a:lnTo>
                <a:lnTo>
                  <a:pt x="1785600" y="2095200"/>
                </a:lnTo>
                <a:lnTo>
                  <a:pt x="1785600" y="2095200"/>
                </a:lnTo>
                <a:lnTo>
                  <a:pt x="1807200" y="1864800"/>
                </a:lnTo>
                <a:lnTo>
                  <a:pt x="1987200" y="1980000"/>
                </a:lnTo>
                <a:lnTo>
                  <a:pt x="2224800" y="2080800"/>
                </a:lnTo>
                <a:lnTo>
                  <a:pt x="2347200" y="2095200"/>
                </a:lnTo>
                <a:lnTo>
                  <a:pt x="2476800" y="2239200"/>
                </a:lnTo>
                <a:lnTo>
                  <a:pt x="2635200" y="2260800"/>
                </a:lnTo>
                <a:lnTo>
                  <a:pt x="2887200" y="2160000"/>
                </a:lnTo>
                <a:lnTo>
                  <a:pt x="2937600" y="2030400"/>
                </a:lnTo>
                <a:lnTo>
                  <a:pt x="2887200" y="1872000"/>
                </a:lnTo>
                <a:lnTo>
                  <a:pt x="2779200" y="1699200"/>
                </a:lnTo>
                <a:lnTo>
                  <a:pt x="2642400" y="1245600"/>
                </a:lnTo>
                <a:lnTo>
                  <a:pt x="2685600" y="1029600"/>
                </a:lnTo>
                <a:lnTo>
                  <a:pt x="2916000" y="950400"/>
                </a:lnTo>
                <a:lnTo>
                  <a:pt x="2952000" y="849600"/>
                </a:lnTo>
                <a:lnTo>
                  <a:pt x="2916000" y="748800"/>
                </a:lnTo>
                <a:lnTo>
                  <a:pt x="2757600" y="684000"/>
                </a:lnTo>
                <a:lnTo>
                  <a:pt x="2548800" y="669600"/>
                </a:lnTo>
                <a:lnTo>
                  <a:pt x="2512800" y="669600"/>
                </a:lnTo>
                <a:lnTo>
                  <a:pt x="2397600" y="496800"/>
                </a:lnTo>
                <a:lnTo>
                  <a:pt x="2354400" y="381600"/>
                </a:lnTo>
                <a:lnTo>
                  <a:pt x="2260800" y="316800"/>
                </a:lnTo>
                <a:lnTo>
                  <a:pt x="2131200" y="345600"/>
                </a:lnTo>
                <a:lnTo>
                  <a:pt x="1987200" y="446400"/>
                </a:lnTo>
                <a:lnTo>
                  <a:pt x="1900800" y="504000"/>
                </a:lnTo>
                <a:lnTo>
                  <a:pt x="1771200" y="475200"/>
                </a:lnTo>
                <a:lnTo>
                  <a:pt x="1533600" y="345600"/>
                </a:lnTo>
                <a:lnTo>
                  <a:pt x="1411200" y="230400"/>
                </a:lnTo>
                <a:lnTo>
                  <a:pt x="1288800" y="129600"/>
                </a:lnTo>
                <a:lnTo>
                  <a:pt x="1108800" y="79200"/>
                </a:lnTo>
                <a:lnTo>
                  <a:pt x="1051200" y="14400"/>
                </a:lnTo>
                <a:lnTo>
                  <a:pt x="885600" y="0"/>
                </a:lnTo>
                <a:lnTo>
                  <a:pt x="705600" y="165600"/>
                </a:lnTo>
                <a:lnTo>
                  <a:pt x="597600" y="223200"/>
                </a:lnTo>
                <a:lnTo>
                  <a:pt x="468000" y="230400"/>
                </a:lnTo>
                <a:lnTo>
                  <a:pt x="331200" y="201600"/>
                </a:lnTo>
                <a:lnTo>
                  <a:pt x="216000" y="237600"/>
                </a:lnTo>
                <a:lnTo>
                  <a:pt x="86400" y="223200"/>
                </a:lnTo>
                <a:lnTo>
                  <a:pt x="0" y="316800"/>
                </a:lnTo>
                <a:lnTo>
                  <a:pt x="64800" y="590400"/>
                </a:lnTo>
                <a:lnTo>
                  <a:pt x="100800" y="842400"/>
                </a:lnTo>
                <a:lnTo>
                  <a:pt x="115200" y="943200"/>
                </a:lnTo>
                <a:lnTo>
                  <a:pt x="79200" y="1137600"/>
                </a:lnTo>
                <a:lnTo>
                  <a:pt x="7200" y="1317600"/>
                </a:lnTo>
                <a:lnTo>
                  <a:pt x="36000" y="1533600"/>
                </a:lnTo>
                <a:lnTo>
                  <a:pt x="57600" y="1699200"/>
                </a:lnTo>
                <a:lnTo>
                  <a:pt x="28800" y="1915200"/>
                </a:lnTo>
                <a:close/>
              </a:path>
            </a:pathLst>
          </a:cu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494D1A46-7295-8B45-BB24-51ABA27BF885}"/>
              </a:ext>
            </a:extLst>
          </p:cNvPr>
          <p:cNvSpPr txBox="1"/>
          <p:nvPr/>
        </p:nvSpPr>
        <p:spPr>
          <a:xfrm>
            <a:off x="4442604" y="3073163"/>
            <a:ext cx="886333"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Cow #1</a:t>
            </a:r>
          </a:p>
        </p:txBody>
      </p:sp>
      <p:sp>
        <p:nvSpPr>
          <p:cNvPr id="32" name="TextBox 31">
            <a:extLst>
              <a:ext uri="{FF2B5EF4-FFF2-40B4-BE49-F238E27FC236}">
                <a16:creationId xmlns:a16="http://schemas.microsoft.com/office/drawing/2014/main" id="{4B2B4D5D-FBCF-5241-AFFF-001FC7070F43}"/>
              </a:ext>
            </a:extLst>
          </p:cNvPr>
          <p:cNvSpPr txBox="1"/>
          <p:nvPr/>
        </p:nvSpPr>
        <p:spPr>
          <a:xfrm>
            <a:off x="6081393" y="3355679"/>
            <a:ext cx="886333"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Cow #2</a:t>
            </a:r>
          </a:p>
        </p:txBody>
      </p:sp>
      <p:sp>
        <p:nvSpPr>
          <p:cNvPr id="33" name="TextBox 32">
            <a:extLst>
              <a:ext uri="{FF2B5EF4-FFF2-40B4-BE49-F238E27FC236}">
                <a16:creationId xmlns:a16="http://schemas.microsoft.com/office/drawing/2014/main" id="{F62EE471-785A-C846-9D43-0A929225406C}"/>
              </a:ext>
            </a:extLst>
          </p:cNvPr>
          <p:cNvSpPr txBox="1"/>
          <p:nvPr/>
        </p:nvSpPr>
        <p:spPr>
          <a:xfrm>
            <a:off x="3440303" y="4204261"/>
            <a:ext cx="705386"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Grass</a:t>
            </a:r>
          </a:p>
        </p:txBody>
      </p:sp>
      <p:sp>
        <p:nvSpPr>
          <p:cNvPr id="34" name="TextBox 33">
            <a:extLst>
              <a:ext uri="{FF2B5EF4-FFF2-40B4-BE49-F238E27FC236}">
                <a16:creationId xmlns:a16="http://schemas.microsoft.com/office/drawing/2014/main" id="{43798622-FA41-DA47-AB0F-86A57821E49B}"/>
              </a:ext>
            </a:extLst>
          </p:cNvPr>
          <p:cNvSpPr txBox="1"/>
          <p:nvPr/>
        </p:nvSpPr>
        <p:spPr>
          <a:xfrm>
            <a:off x="3393810" y="2491406"/>
            <a:ext cx="688009"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Trees</a:t>
            </a:r>
          </a:p>
        </p:txBody>
      </p:sp>
      <p:sp>
        <p:nvSpPr>
          <p:cNvPr id="35" name="TextBox 34">
            <a:extLst>
              <a:ext uri="{FF2B5EF4-FFF2-40B4-BE49-F238E27FC236}">
                <a16:creationId xmlns:a16="http://schemas.microsoft.com/office/drawing/2014/main" id="{A914858A-AA8C-6D41-9528-7D7461191120}"/>
              </a:ext>
            </a:extLst>
          </p:cNvPr>
          <p:cNvSpPr txBox="1"/>
          <p:nvPr/>
        </p:nvSpPr>
        <p:spPr>
          <a:xfrm>
            <a:off x="7435638" y="2129884"/>
            <a:ext cx="513282"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Sky</a:t>
            </a:r>
          </a:p>
        </p:txBody>
      </p:sp>
      <p:sp>
        <p:nvSpPr>
          <p:cNvPr id="36" name="TextBox 35">
            <a:extLst>
              <a:ext uri="{FF2B5EF4-FFF2-40B4-BE49-F238E27FC236}">
                <a16:creationId xmlns:a16="http://schemas.microsoft.com/office/drawing/2014/main" id="{4212D434-DC1C-F54E-9742-75E952456EE2}"/>
              </a:ext>
            </a:extLst>
          </p:cNvPr>
          <p:cNvSpPr txBox="1"/>
          <p:nvPr/>
        </p:nvSpPr>
        <p:spPr>
          <a:xfrm>
            <a:off x="479689" y="1935074"/>
            <a:ext cx="2386795" cy="267765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标注图像中的所有像素</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既有目标也有背景</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对于</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背景</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类别也分割出各个实例</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219FC369-34C9-8D49-904E-3680F791F1FE}"/>
              </a:ext>
            </a:extLst>
          </p:cNvPr>
          <p:cNvSpPr txBox="1"/>
          <p:nvPr/>
        </p:nvSpPr>
        <p:spPr>
          <a:xfrm>
            <a:off x="0" y="5213793"/>
            <a:ext cx="3627916" cy="415498"/>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Kirillov et al, “Panoptic Segmentation”, CVPR 2019</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Kirillov et al, “Panoptic Feature Pyramid Networks”, CVPR 2019</a:t>
            </a:r>
          </a:p>
        </p:txBody>
      </p:sp>
    </p:spTree>
    <p:extLst>
      <p:ext uri="{BB962C8B-B14F-4D97-AF65-F5344CB8AC3E}">
        <p14:creationId xmlns:p14="http://schemas.microsoft.com/office/powerpoint/2010/main" val="734483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32FBF-3537-2E4B-8F0A-7D339E0B0D42}"/>
              </a:ext>
            </a:extLst>
          </p:cNvPr>
          <p:cNvSpPr>
            <a:spLocks noGrp="1"/>
          </p:cNvSpPr>
          <p:nvPr>
            <p:ph type="title"/>
          </p:nvPr>
        </p:nvSpPr>
        <p:spPr/>
        <p:txBody>
          <a:bodyPr/>
          <a:lstStyle/>
          <a:p>
            <a:r>
              <a:rPr kumimoji="1" lang="zh-CN" altLang="en-US" dirty="0"/>
              <a:t>区域分割定义</a:t>
            </a:r>
          </a:p>
        </p:txBody>
      </p:sp>
      <p:sp>
        <p:nvSpPr>
          <p:cNvPr id="3" name="内容占位符 2">
            <a:extLst>
              <a:ext uri="{FF2B5EF4-FFF2-40B4-BE49-F238E27FC236}">
                <a16:creationId xmlns:a16="http://schemas.microsoft.com/office/drawing/2014/main" id="{BF3001A6-482F-0049-928A-FE32D8C10984}"/>
              </a:ext>
            </a:extLst>
          </p:cNvPr>
          <p:cNvSpPr>
            <a:spLocks noGrp="1"/>
          </p:cNvSpPr>
          <p:nvPr>
            <p:ph idx="1"/>
          </p:nvPr>
        </p:nvSpPr>
        <p:spPr/>
        <p:txBody>
          <a:bodyPr/>
          <a:lstStyle/>
          <a:p>
            <a:r>
              <a:rPr lang="zh-CN" altLang="en-US" sz="2800" dirty="0">
                <a:latin typeface="KaiTi" panose="02010609060101010101" pitchFamily="49" charset="-122"/>
                <a:ea typeface="KaiTi" panose="02010609060101010101" pitchFamily="49" charset="-122"/>
              </a:rPr>
              <a:t>令集合</a:t>
            </a:r>
            <a:r>
              <a:rPr lang="en-US" altLang="zh-CN" sz="2800" i="1" dirty="0">
                <a:latin typeface="KaiTi" panose="02010609060101010101" pitchFamily="49" charset="-122"/>
                <a:ea typeface="KaiTi" panose="02010609060101010101" pitchFamily="49" charset="-122"/>
              </a:rPr>
              <a:t>R</a:t>
            </a:r>
            <a:r>
              <a:rPr lang="zh-CN" altLang="en-US" sz="2800" dirty="0">
                <a:latin typeface="KaiTi" panose="02010609060101010101" pitchFamily="49" charset="-122"/>
                <a:ea typeface="KaiTi" panose="02010609060101010101" pitchFamily="49" charset="-122"/>
              </a:rPr>
              <a:t>代表整个图像区域，对</a:t>
            </a:r>
            <a:r>
              <a:rPr lang="en-US" altLang="zh-CN" sz="2800" i="1" dirty="0">
                <a:latin typeface="KaiTi" panose="02010609060101010101" pitchFamily="49" charset="-122"/>
                <a:ea typeface="KaiTi" panose="02010609060101010101" pitchFamily="49" charset="-122"/>
              </a:rPr>
              <a:t>R</a:t>
            </a:r>
            <a:r>
              <a:rPr lang="zh-CN" altLang="en-US" sz="2800" i="1" dirty="0">
                <a:latin typeface="KaiTi" panose="02010609060101010101" pitchFamily="49" charset="-122"/>
                <a:ea typeface="KaiTi" panose="02010609060101010101" pitchFamily="49" charset="-122"/>
              </a:rPr>
              <a:t> </a:t>
            </a:r>
            <a:r>
              <a:rPr lang="zh-CN" altLang="en-US" sz="2800" dirty="0">
                <a:latin typeface="KaiTi" panose="02010609060101010101" pitchFamily="49" charset="-122"/>
                <a:ea typeface="KaiTi" panose="02010609060101010101" pitchFamily="49" charset="-122"/>
              </a:rPr>
              <a:t>的分割可看作将</a:t>
            </a:r>
            <a:r>
              <a:rPr lang="en-US" altLang="zh-CN" sz="2800" i="1" dirty="0">
                <a:latin typeface="KaiTi" panose="02010609060101010101" pitchFamily="49" charset="-122"/>
                <a:ea typeface="KaiTi" panose="02010609060101010101" pitchFamily="49" charset="-122"/>
              </a:rPr>
              <a:t>R</a:t>
            </a:r>
            <a:r>
              <a:rPr lang="zh-CN" altLang="en-US" sz="2800" i="1" dirty="0">
                <a:latin typeface="KaiTi" panose="02010609060101010101" pitchFamily="49" charset="-122"/>
                <a:ea typeface="KaiTi" panose="02010609060101010101" pitchFamily="49" charset="-122"/>
              </a:rPr>
              <a:t> </a:t>
            </a:r>
            <a:r>
              <a:rPr lang="zh-CN" altLang="en-US" sz="2800" dirty="0">
                <a:latin typeface="KaiTi" panose="02010609060101010101" pitchFamily="49" charset="-122"/>
                <a:ea typeface="KaiTi" panose="02010609060101010101" pitchFamily="49" charset="-122"/>
              </a:rPr>
              <a:t>分成若干个满足以下条件的非空子集（子区域） </a:t>
            </a:r>
            <a:r>
              <a:rPr lang="en-US" altLang="zh-CN" sz="2800" i="1" dirty="0">
                <a:latin typeface="KaiTi" panose="02010609060101010101" pitchFamily="49" charset="-122"/>
                <a:ea typeface="KaiTi" panose="02010609060101010101" pitchFamily="49" charset="-122"/>
              </a:rPr>
              <a:t>R</a:t>
            </a:r>
            <a:r>
              <a:rPr lang="en-US" altLang="zh-CN" sz="2800" baseline="-25000" dirty="0">
                <a:latin typeface="KaiTi" panose="02010609060101010101" pitchFamily="49" charset="-122"/>
                <a:ea typeface="KaiTi" panose="02010609060101010101" pitchFamily="49" charset="-122"/>
              </a:rPr>
              <a:t>1</a:t>
            </a:r>
            <a:r>
              <a:rPr lang="zh-CN" altLang="en-US" sz="2800" dirty="0">
                <a:latin typeface="KaiTi" panose="02010609060101010101" pitchFamily="49" charset="-122"/>
                <a:ea typeface="KaiTi" panose="02010609060101010101" pitchFamily="49" charset="-122"/>
              </a:rPr>
              <a:t>，</a:t>
            </a:r>
            <a:r>
              <a:rPr lang="en-US" altLang="zh-CN" sz="2800" i="1" dirty="0">
                <a:latin typeface="KaiTi" panose="02010609060101010101" pitchFamily="49" charset="-122"/>
                <a:ea typeface="KaiTi" panose="02010609060101010101" pitchFamily="49" charset="-122"/>
              </a:rPr>
              <a:t>R</a:t>
            </a:r>
            <a:r>
              <a:rPr lang="en-US" altLang="zh-CN" sz="2800" baseline="-25000" dirty="0">
                <a:latin typeface="KaiTi" panose="02010609060101010101" pitchFamily="49" charset="-122"/>
                <a:ea typeface="KaiTi" panose="02010609060101010101" pitchFamily="49" charset="-122"/>
              </a:rPr>
              <a:t>2</a:t>
            </a:r>
            <a:r>
              <a:rPr lang="zh-CN" altLang="en-US" sz="2800" dirty="0">
                <a:latin typeface="KaiTi" panose="02010609060101010101" pitchFamily="49" charset="-122"/>
                <a:ea typeface="KaiTi" panose="02010609060101010101" pitchFamily="49" charset="-122"/>
              </a:rPr>
              <a:t>，</a:t>
            </a:r>
            <a:r>
              <a:rPr lang="en-US" altLang="zh-CN" sz="2800" i="1" dirty="0">
                <a:latin typeface="KaiTi" panose="02010609060101010101" pitchFamily="49" charset="-122"/>
                <a:ea typeface="KaiTi" panose="02010609060101010101" pitchFamily="49" charset="-122"/>
              </a:rPr>
              <a:t>R</a:t>
            </a:r>
            <a:r>
              <a:rPr lang="en-US" altLang="zh-CN" sz="2800" baseline="-25000" dirty="0">
                <a:latin typeface="KaiTi" panose="02010609060101010101" pitchFamily="49" charset="-122"/>
                <a:ea typeface="KaiTi" panose="02010609060101010101" pitchFamily="49" charset="-122"/>
              </a:rPr>
              <a:t>3</a:t>
            </a:r>
            <a:r>
              <a:rPr lang="zh-CN" altLang="en-US" sz="2800" dirty="0">
                <a:latin typeface="KaiTi" panose="02010609060101010101" pitchFamily="49" charset="-122"/>
                <a:ea typeface="KaiTi" panose="02010609060101010101" pitchFamily="49" charset="-122"/>
              </a:rPr>
              <a:t>，</a:t>
            </a:r>
            <a:r>
              <a:rPr lang="en-US" altLang="zh-CN" sz="2800" dirty="0">
                <a:latin typeface="KaiTi" panose="02010609060101010101" pitchFamily="49" charset="-122"/>
                <a:ea typeface="KaiTi" panose="02010609060101010101" pitchFamily="49" charset="-122"/>
              </a:rPr>
              <a:t>…</a:t>
            </a:r>
            <a:r>
              <a:rPr lang="zh-CN" altLang="en-US" sz="2800" dirty="0">
                <a:latin typeface="KaiTi" panose="02010609060101010101" pitchFamily="49" charset="-122"/>
                <a:ea typeface="KaiTi" panose="02010609060101010101" pitchFamily="49" charset="-122"/>
              </a:rPr>
              <a:t>，</a:t>
            </a:r>
            <a:r>
              <a:rPr lang="en-US" altLang="zh-CN" sz="2800" i="1" dirty="0">
                <a:latin typeface="KaiTi" panose="02010609060101010101" pitchFamily="49" charset="-122"/>
                <a:ea typeface="KaiTi" panose="02010609060101010101" pitchFamily="49" charset="-122"/>
              </a:rPr>
              <a:t>R</a:t>
            </a:r>
            <a:r>
              <a:rPr lang="en-US" altLang="zh-CN" sz="2800" baseline="-25000" dirty="0">
                <a:latin typeface="KaiTi" panose="02010609060101010101" pitchFamily="49" charset="-122"/>
                <a:ea typeface="KaiTi" panose="02010609060101010101" pitchFamily="49" charset="-122"/>
              </a:rPr>
              <a:t>n</a:t>
            </a:r>
            <a:r>
              <a:rPr lang="en-US" altLang="zh-CN" sz="2800" dirty="0">
                <a:latin typeface="KaiTi" panose="02010609060101010101" pitchFamily="49" charset="-122"/>
                <a:ea typeface="KaiTi" panose="02010609060101010101" pitchFamily="49" charset="-122"/>
              </a:rPr>
              <a:t>:</a:t>
            </a:r>
          </a:p>
          <a:p>
            <a:pPr marL="0" indent="0">
              <a:buNone/>
            </a:pPr>
            <a:endParaRPr kumimoji="1" lang="zh-CN" altLang="en-US" dirty="0"/>
          </a:p>
        </p:txBody>
      </p:sp>
      <p:graphicFrame>
        <p:nvGraphicFramePr>
          <p:cNvPr id="4" name="Object 3">
            <a:extLst>
              <a:ext uri="{FF2B5EF4-FFF2-40B4-BE49-F238E27FC236}">
                <a16:creationId xmlns:a16="http://schemas.microsoft.com/office/drawing/2014/main" id="{88FFF2FF-D61E-F845-95CD-3243230B96E6}"/>
              </a:ext>
            </a:extLst>
          </p:cNvPr>
          <p:cNvGraphicFramePr>
            <a:graphicFrameLocks noChangeAspect="1"/>
          </p:cNvGraphicFramePr>
          <p:nvPr>
            <p:extLst>
              <p:ext uri="{D42A27DB-BD31-4B8C-83A1-F6EECF244321}">
                <p14:modId xmlns:p14="http://schemas.microsoft.com/office/powerpoint/2010/main" val="3397886019"/>
              </p:ext>
            </p:extLst>
          </p:nvPr>
        </p:nvGraphicFramePr>
        <p:xfrm>
          <a:off x="1219200" y="3094244"/>
          <a:ext cx="5729287" cy="3455988"/>
        </p:xfrm>
        <a:graphic>
          <a:graphicData uri="http://schemas.openxmlformats.org/presentationml/2006/ole">
            <mc:AlternateContent xmlns:mc="http://schemas.openxmlformats.org/markup-compatibility/2006">
              <mc:Choice xmlns:v="urn:schemas-microsoft-com:vml" Requires="v">
                <p:oleObj spid="_x0000_s1171" name="Microsoft 公式 3.0" r:id="rId3" imgW="54711600" imgH="33350200" progId="Equation.3">
                  <p:embed/>
                </p:oleObj>
              </mc:Choice>
              <mc:Fallback>
                <p:oleObj name="Microsoft 公式 3.0" r:id="rId3" imgW="54711600" imgH="33350200" progId="Equation.3">
                  <p:embed/>
                  <p:pic>
                    <p:nvPicPr>
                      <p:cNvPr id="267267" name="Object 3">
                        <a:extLst>
                          <a:ext uri="{FF2B5EF4-FFF2-40B4-BE49-F238E27FC236}">
                            <a16:creationId xmlns:a16="http://schemas.microsoft.com/office/drawing/2014/main" id="{14AB7D71-1265-9C45-86EA-33E1C2CEB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094244"/>
                        <a:ext cx="5729287" cy="34559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74753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0D205A-0DDB-8446-97D2-9C2FD705636A}"/>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80</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7E3B070-A364-8144-8707-F745E5A4144D}"/>
              </a:ext>
            </a:extLst>
          </p:cNvPr>
          <p:cNvPicPr>
            <a:picLocks noChangeAspect="1"/>
          </p:cNvPicPr>
          <p:nvPr/>
        </p:nvPicPr>
        <p:blipFill>
          <a:blip r:embed="rId2"/>
          <a:stretch>
            <a:fillRect/>
          </a:stretch>
        </p:blipFill>
        <p:spPr>
          <a:xfrm>
            <a:off x="321615" y="1646247"/>
            <a:ext cx="8500771" cy="3765230"/>
          </a:xfrm>
          <a:prstGeom prst="rect">
            <a:avLst/>
          </a:prstGeom>
        </p:spPr>
      </p:pic>
      <p:sp>
        <p:nvSpPr>
          <p:cNvPr id="4" name="TextBox 3">
            <a:extLst>
              <a:ext uri="{FF2B5EF4-FFF2-40B4-BE49-F238E27FC236}">
                <a16:creationId xmlns:a16="http://schemas.microsoft.com/office/drawing/2014/main" id="{CF05A51F-15A7-814D-B674-7E65E36592BA}"/>
              </a:ext>
            </a:extLst>
          </p:cNvPr>
          <p:cNvSpPr txBox="1"/>
          <p:nvPr/>
        </p:nvSpPr>
        <p:spPr>
          <a:xfrm>
            <a:off x="0" y="5437651"/>
            <a:ext cx="3658374"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Kirillov et al,  “Panoptic Feature Pyramid Networks”, CVPR 2019</a:t>
            </a:r>
          </a:p>
        </p:txBody>
      </p:sp>
      <p:sp>
        <p:nvSpPr>
          <p:cNvPr id="5" name="Title 1">
            <a:extLst>
              <a:ext uri="{FF2B5EF4-FFF2-40B4-BE49-F238E27FC236}">
                <a16:creationId xmlns:a16="http://schemas.microsoft.com/office/drawing/2014/main" id="{4B05F410-EFA9-0149-A6F3-BC8E078EE6F1}"/>
              </a:ext>
            </a:extLst>
          </p:cNvPr>
          <p:cNvSpPr txBox="1">
            <a:spLocks/>
          </p:cNvSpPr>
          <p:nvPr/>
        </p:nvSpPr>
        <p:spPr>
          <a:xfrm>
            <a:off x="267672" y="1150637"/>
            <a:ext cx="8608656" cy="513268"/>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685800">
              <a:defRPr/>
            </a:pPr>
            <a:r>
              <a:rPr lang="zh-CN" altLang="en-US" sz="3600" dirty="0"/>
              <a:t>实例分割之外的任务</a:t>
            </a:r>
            <a:r>
              <a:rPr lang="en-US" altLang="zh-CN" sz="3600" dirty="0"/>
              <a:t>: </a:t>
            </a:r>
            <a:r>
              <a:rPr lang="zh-CN" altLang="en-US" sz="3600" b="1" dirty="0"/>
              <a:t>全景分割</a:t>
            </a:r>
            <a:endParaRPr kumimoji="0" lang="en-US"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192596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6A94E-4706-AD4E-A802-C3F8F34FC180}"/>
              </a:ext>
            </a:extLst>
          </p:cNvPr>
          <p:cNvSpPr>
            <a:spLocks noGrp="1"/>
          </p:cNvSpPr>
          <p:nvPr>
            <p:ph type="title"/>
          </p:nvPr>
        </p:nvSpPr>
        <p:spPr/>
        <p:txBody>
          <a:bodyPr>
            <a:normAutofit/>
          </a:bodyPr>
          <a:lstStyle/>
          <a:p>
            <a:r>
              <a:rPr lang="zh-CN" altLang="en-US" sz="3200" dirty="0"/>
              <a:t>实例分割之外的任务</a:t>
            </a:r>
            <a:r>
              <a:rPr lang="en-US" dirty="0"/>
              <a:t>: </a:t>
            </a:r>
            <a:r>
              <a:rPr lang="zh-CN" altLang="en-US" dirty="0"/>
              <a:t>人的关键点检测</a:t>
            </a:r>
            <a:endParaRPr lang="en-US" dirty="0"/>
          </a:p>
        </p:txBody>
      </p:sp>
      <p:sp>
        <p:nvSpPr>
          <p:cNvPr id="3" name="Slide Number Placeholder 2">
            <a:extLst>
              <a:ext uri="{FF2B5EF4-FFF2-40B4-BE49-F238E27FC236}">
                <a16:creationId xmlns:a16="http://schemas.microsoft.com/office/drawing/2014/main" id="{9C1DA2B9-E886-DA40-B241-8EBCC9131E51}"/>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81</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8507733-D506-4643-BB4E-3F59FADFA92E}"/>
              </a:ext>
            </a:extLst>
          </p:cNvPr>
          <p:cNvPicPr>
            <a:picLocks noChangeAspect="1"/>
          </p:cNvPicPr>
          <p:nvPr/>
        </p:nvPicPr>
        <p:blipFill rotWithShape="1">
          <a:blip r:embed="rId2"/>
          <a:srcRect t="5787" b="1989"/>
          <a:stretch/>
        </p:blipFill>
        <p:spPr>
          <a:xfrm>
            <a:off x="5425751" y="1644361"/>
            <a:ext cx="2810846" cy="3888422"/>
          </a:xfrm>
          <a:prstGeom prst="rect">
            <a:avLst/>
          </a:prstGeom>
        </p:spPr>
      </p:pic>
      <p:sp>
        <p:nvSpPr>
          <p:cNvPr id="5" name="TextBox 4">
            <a:extLst>
              <a:ext uri="{FF2B5EF4-FFF2-40B4-BE49-F238E27FC236}">
                <a16:creationId xmlns:a16="http://schemas.microsoft.com/office/drawing/2014/main" id="{7A0E8817-EA38-4B4A-B890-CEAC257E59F2}"/>
              </a:ext>
            </a:extLst>
          </p:cNvPr>
          <p:cNvSpPr txBox="1"/>
          <p:nvPr/>
        </p:nvSpPr>
        <p:spPr>
          <a:xfrm>
            <a:off x="0" y="5446221"/>
            <a:ext cx="1399742" cy="196208"/>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Person image </a:t>
            </a:r>
            <a:r>
              <a:rPr kumimoji="0" lang="en-US" sz="675" b="0" i="0" u="none" strike="noStrike" kern="1200" cap="none" spc="0" normalizeH="0" baseline="0" noProof="0" dirty="0">
                <a:ln>
                  <a:noFill/>
                </a:ln>
                <a:solidFill>
                  <a:prstClr val="black"/>
                </a:solidFill>
                <a:effectLst/>
                <a:uLnTx/>
                <a:uFillTx/>
                <a:latin typeface="Calibri" panose="020F0502020204030204"/>
                <a:ea typeface="+mn-ea"/>
                <a:cs typeface="+mn-cs"/>
              </a:rPr>
              <a:t>is </a:t>
            </a:r>
            <a:r>
              <a:rPr kumimoji="0" lang="en-US" sz="675"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CC0 public domain</a:t>
            </a:r>
            <a:endParaRPr kumimoji="0" lang="en-US" sz="67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70626E3E-EC75-944D-BA9A-0342B2E4BB10}"/>
              </a:ext>
            </a:extLst>
          </p:cNvPr>
          <p:cNvSpPr/>
          <p:nvPr/>
        </p:nvSpPr>
        <p:spPr>
          <a:xfrm>
            <a:off x="6894296" y="1871953"/>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78CC81BE-1DD4-EC4F-92B7-3036251EC638}"/>
              </a:ext>
            </a:extLst>
          </p:cNvPr>
          <p:cNvSpPr/>
          <p:nvPr/>
        </p:nvSpPr>
        <p:spPr>
          <a:xfrm>
            <a:off x="7033672" y="1913941"/>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AC526B6C-DB4B-6B4C-A194-85468902DA19}"/>
              </a:ext>
            </a:extLst>
          </p:cNvPr>
          <p:cNvSpPr/>
          <p:nvPr/>
        </p:nvSpPr>
        <p:spPr>
          <a:xfrm>
            <a:off x="6936283" y="1994878"/>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98BB14B7-1ED8-CD47-B953-39E33754284C}"/>
              </a:ext>
            </a:extLst>
          </p:cNvPr>
          <p:cNvSpPr/>
          <p:nvPr/>
        </p:nvSpPr>
        <p:spPr>
          <a:xfrm>
            <a:off x="7132617" y="2020582"/>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8F6A898F-915E-0D42-BD7E-187AC090E1B4}"/>
              </a:ext>
            </a:extLst>
          </p:cNvPr>
          <p:cNvSpPr/>
          <p:nvPr/>
        </p:nvSpPr>
        <p:spPr>
          <a:xfrm>
            <a:off x="6781937" y="1927732"/>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53CE2540-E5BE-814B-9BBE-1C21F067E180}"/>
              </a:ext>
            </a:extLst>
          </p:cNvPr>
          <p:cNvSpPr/>
          <p:nvPr/>
        </p:nvSpPr>
        <p:spPr>
          <a:xfrm>
            <a:off x="7220129" y="2311417"/>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9A9BC77-F9B3-0F41-9D20-956C71D72016}"/>
              </a:ext>
            </a:extLst>
          </p:cNvPr>
          <p:cNvSpPr/>
          <p:nvPr/>
        </p:nvSpPr>
        <p:spPr>
          <a:xfrm>
            <a:off x="6523682" y="2300671"/>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4018F4E-17E1-9F4E-83FA-A0D101D20347}"/>
              </a:ext>
            </a:extLst>
          </p:cNvPr>
          <p:cNvSpPr/>
          <p:nvPr/>
        </p:nvSpPr>
        <p:spPr>
          <a:xfrm>
            <a:off x="6277837" y="2865416"/>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AAB20C2E-126C-4B44-AC6E-27B07AE4654B}"/>
              </a:ext>
            </a:extLst>
          </p:cNvPr>
          <p:cNvSpPr/>
          <p:nvPr/>
        </p:nvSpPr>
        <p:spPr>
          <a:xfrm>
            <a:off x="6481694" y="3040954"/>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54EBFDD4-3C2D-FC4E-92B5-935371B26789}"/>
              </a:ext>
            </a:extLst>
          </p:cNvPr>
          <p:cNvSpPr/>
          <p:nvPr/>
        </p:nvSpPr>
        <p:spPr>
          <a:xfrm>
            <a:off x="7275170" y="3062446"/>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5002031-93A1-0343-836A-65894768B136}"/>
              </a:ext>
            </a:extLst>
          </p:cNvPr>
          <p:cNvSpPr/>
          <p:nvPr/>
        </p:nvSpPr>
        <p:spPr>
          <a:xfrm>
            <a:off x="7216592" y="3659689"/>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76D694A7-EB1A-7046-9C53-DA0D8FDAA31A}"/>
              </a:ext>
            </a:extLst>
          </p:cNvPr>
          <p:cNvSpPr/>
          <p:nvPr/>
        </p:nvSpPr>
        <p:spPr>
          <a:xfrm>
            <a:off x="6449443" y="3679675"/>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3864DEFF-DFF3-E44C-A9B5-52A1688E8B1D}"/>
              </a:ext>
            </a:extLst>
          </p:cNvPr>
          <p:cNvSpPr/>
          <p:nvPr/>
        </p:nvSpPr>
        <p:spPr>
          <a:xfrm>
            <a:off x="7108073" y="3717338"/>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2D1A9FD-66A3-3649-A87B-04F8FE0C44E7}"/>
              </a:ext>
            </a:extLst>
          </p:cNvPr>
          <p:cNvSpPr/>
          <p:nvPr/>
        </p:nvSpPr>
        <p:spPr>
          <a:xfrm>
            <a:off x="6456445" y="4377970"/>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7550B1E-359D-1945-9E5C-992BB96245C2}"/>
              </a:ext>
            </a:extLst>
          </p:cNvPr>
          <p:cNvSpPr/>
          <p:nvPr/>
        </p:nvSpPr>
        <p:spPr>
          <a:xfrm>
            <a:off x="7020259" y="4461946"/>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8FE8388-6F05-B642-A4F0-5F4ED9C7677D}"/>
              </a:ext>
            </a:extLst>
          </p:cNvPr>
          <p:cNvSpPr/>
          <p:nvPr/>
        </p:nvSpPr>
        <p:spPr>
          <a:xfrm>
            <a:off x="6481693" y="5076266"/>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A49FE9BA-55C4-5840-A4AB-37D4D3D3D42C}"/>
              </a:ext>
            </a:extLst>
          </p:cNvPr>
          <p:cNvSpPr/>
          <p:nvPr/>
        </p:nvSpPr>
        <p:spPr>
          <a:xfrm>
            <a:off x="6991684" y="5152448"/>
            <a:ext cx="83975" cy="83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A0A41D20-5697-EF4D-96DC-E76123DE98C2}"/>
              </a:ext>
            </a:extLst>
          </p:cNvPr>
          <p:cNvCxnSpPr>
            <a:stCxn id="22" idx="0"/>
            <a:endCxn id="20" idx="4"/>
          </p:cNvCxnSpPr>
          <p:nvPr/>
        </p:nvCxnSpPr>
        <p:spPr>
          <a:xfrm flipH="1" flipV="1">
            <a:off x="6498432" y="4461945"/>
            <a:ext cx="25249" cy="6143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133840-F4F0-7B42-A537-2A0DFC3C249A}"/>
              </a:ext>
            </a:extLst>
          </p:cNvPr>
          <p:cNvCxnSpPr>
            <a:cxnSpLocks/>
            <a:stCxn id="20" idx="0"/>
            <a:endCxn id="18" idx="4"/>
          </p:cNvCxnSpPr>
          <p:nvPr/>
        </p:nvCxnSpPr>
        <p:spPr>
          <a:xfrm flipH="1" flipV="1">
            <a:off x="6491430" y="3763649"/>
            <a:ext cx="7002" cy="6143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EA238A-0214-7943-84DD-E24D8C782475}"/>
              </a:ext>
            </a:extLst>
          </p:cNvPr>
          <p:cNvCxnSpPr>
            <a:cxnSpLocks/>
            <a:stCxn id="23" idx="0"/>
            <a:endCxn id="21" idx="4"/>
          </p:cNvCxnSpPr>
          <p:nvPr/>
        </p:nvCxnSpPr>
        <p:spPr>
          <a:xfrm flipV="1">
            <a:off x="7033672" y="4545921"/>
            <a:ext cx="28574" cy="6065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72B4C9-1E5D-994F-9494-AAE5033C3213}"/>
              </a:ext>
            </a:extLst>
          </p:cNvPr>
          <p:cNvCxnSpPr>
            <a:cxnSpLocks/>
            <a:stCxn id="21" idx="0"/>
            <a:endCxn id="19" idx="4"/>
          </p:cNvCxnSpPr>
          <p:nvPr/>
        </p:nvCxnSpPr>
        <p:spPr>
          <a:xfrm flipV="1">
            <a:off x="7062246" y="3801313"/>
            <a:ext cx="87815" cy="6606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96AF9E-F8FA-0843-A4DD-D5DBB5DB7175}"/>
              </a:ext>
            </a:extLst>
          </p:cNvPr>
          <p:cNvCxnSpPr>
            <a:cxnSpLocks/>
            <a:stCxn id="19" idx="2"/>
            <a:endCxn id="18" idx="6"/>
          </p:cNvCxnSpPr>
          <p:nvPr/>
        </p:nvCxnSpPr>
        <p:spPr>
          <a:xfrm flipH="1" flipV="1">
            <a:off x="6533418" y="3721662"/>
            <a:ext cx="574655" cy="376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48F2FCB-9580-EA44-9A8C-9FAB60E6F975}"/>
              </a:ext>
            </a:extLst>
          </p:cNvPr>
          <p:cNvCxnSpPr>
            <a:cxnSpLocks/>
            <a:stCxn id="12" idx="2"/>
            <a:endCxn id="13" idx="6"/>
          </p:cNvCxnSpPr>
          <p:nvPr/>
        </p:nvCxnSpPr>
        <p:spPr>
          <a:xfrm flipH="1" flipV="1">
            <a:off x="6607657" y="2342658"/>
            <a:ext cx="612472" cy="107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41458EA-AE62-BE4C-86FB-C6CF79F81D8F}"/>
              </a:ext>
            </a:extLst>
          </p:cNvPr>
          <p:cNvCxnSpPr>
            <a:cxnSpLocks/>
            <a:stCxn id="14" idx="0"/>
            <a:endCxn id="13" idx="3"/>
          </p:cNvCxnSpPr>
          <p:nvPr/>
        </p:nvCxnSpPr>
        <p:spPr>
          <a:xfrm flipV="1">
            <a:off x="6319825" y="2372348"/>
            <a:ext cx="216155" cy="4930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F3F71FC-F3DD-144D-9F27-1BE095A8E55C}"/>
              </a:ext>
            </a:extLst>
          </p:cNvPr>
          <p:cNvCxnSpPr>
            <a:cxnSpLocks/>
            <a:stCxn id="14" idx="5"/>
            <a:endCxn id="15" idx="1"/>
          </p:cNvCxnSpPr>
          <p:nvPr/>
        </p:nvCxnSpPr>
        <p:spPr>
          <a:xfrm>
            <a:off x="6349514" y="2937093"/>
            <a:ext cx="144477" cy="1161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3FE9793-DA0A-004B-91F4-070EB85BB047}"/>
              </a:ext>
            </a:extLst>
          </p:cNvPr>
          <p:cNvCxnSpPr>
            <a:cxnSpLocks/>
            <a:stCxn id="12" idx="4"/>
            <a:endCxn id="16" idx="0"/>
          </p:cNvCxnSpPr>
          <p:nvPr/>
        </p:nvCxnSpPr>
        <p:spPr>
          <a:xfrm>
            <a:off x="7262117" y="2395391"/>
            <a:ext cx="55041" cy="6670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3BE540B-E525-204B-B38F-56DAA875AF0E}"/>
              </a:ext>
            </a:extLst>
          </p:cNvPr>
          <p:cNvCxnSpPr>
            <a:cxnSpLocks/>
            <a:stCxn id="17" idx="0"/>
            <a:endCxn id="16" idx="4"/>
          </p:cNvCxnSpPr>
          <p:nvPr/>
        </p:nvCxnSpPr>
        <p:spPr>
          <a:xfrm flipV="1">
            <a:off x="7258580" y="3146421"/>
            <a:ext cx="58578" cy="5132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6678CA-C166-2D41-83CB-B80C700AF475}"/>
              </a:ext>
            </a:extLst>
          </p:cNvPr>
          <p:cNvCxnSpPr>
            <a:cxnSpLocks/>
          </p:cNvCxnSpPr>
          <p:nvPr/>
        </p:nvCxnSpPr>
        <p:spPr>
          <a:xfrm flipV="1">
            <a:off x="6820745" y="2353403"/>
            <a:ext cx="93148" cy="138709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05EB24-2E04-D140-9CFA-228065B4E609}"/>
              </a:ext>
            </a:extLst>
          </p:cNvPr>
          <p:cNvCxnSpPr>
            <a:cxnSpLocks/>
            <a:endCxn id="8" idx="4"/>
          </p:cNvCxnSpPr>
          <p:nvPr/>
        </p:nvCxnSpPr>
        <p:spPr>
          <a:xfrm flipV="1">
            <a:off x="6915545" y="2078854"/>
            <a:ext cx="62726" cy="2745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C6EB2C-0EA6-A242-A2AB-042937ABD7AE}"/>
              </a:ext>
            </a:extLst>
          </p:cNvPr>
          <p:cNvCxnSpPr>
            <a:cxnSpLocks/>
            <a:stCxn id="8" idx="1"/>
            <a:endCxn id="6" idx="4"/>
          </p:cNvCxnSpPr>
          <p:nvPr/>
        </p:nvCxnSpPr>
        <p:spPr>
          <a:xfrm flipH="1" flipV="1">
            <a:off x="6936284" y="1955928"/>
            <a:ext cx="12297" cy="512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405197-FB89-B246-816C-1CFAB7C68734}"/>
              </a:ext>
            </a:extLst>
          </p:cNvPr>
          <p:cNvCxnSpPr>
            <a:cxnSpLocks/>
            <a:stCxn id="7" idx="3"/>
            <a:endCxn id="8" idx="6"/>
          </p:cNvCxnSpPr>
          <p:nvPr/>
        </p:nvCxnSpPr>
        <p:spPr>
          <a:xfrm flipH="1">
            <a:off x="7020258" y="1985618"/>
            <a:ext cx="25712" cy="512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C7B237A-0B9B-E94E-B285-9E2057C67CD5}"/>
              </a:ext>
            </a:extLst>
          </p:cNvPr>
          <p:cNvCxnSpPr>
            <a:cxnSpLocks/>
            <a:stCxn id="6" idx="6"/>
            <a:endCxn id="7" idx="1"/>
          </p:cNvCxnSpPr>
          <p:nvPr/>
        </p:nvCxnSpPr>
        <p:spPr>
          <a:xfrm>
            <a:off x="6978271" y="1913941"/>
            <a:ext cx="67699" cy="122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35EEE38-A8EE-B045-8FB3-89DE324C8374}"/>
              </a:ext>
            </a:extLst>
          </p:cNvPr>
          <p:cNvCxnSpPr>
            <a:cxnSpLocks/>
            <a:stCxn id="7" idx="6"/>
          </p:cNvCxnSpPr>
          <p:nvPr/>
        </p:nvCxnSpPr>
        <p:spPr>
          <a:xfrm>
            <a:off x="7117647" y="1955928"/>
            <a:ext cx="42623" cy="8461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56E256-A325-4241-BCF9-21B940E6769C}"/>
              </a:ext>
            </a:extLst>
          </p:cNvPr>
          <p:cNvCxnSpPr>
            <a:cxnSpLocks/>
            <a:stCxn id="6" idx="2"/>
            <a:endCxn id="11" idx="7"/>
          </p:cNvCxnSpPr>
          <p:nvPr/>
        </p:nvCxnSpPr>
        <p:spPr>
          <a:xfrm flipH="1">
            <a:off x="6853614" y="1913941"/>
            <a:ext cx="40682" cy="2608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BB00B64-70CF-D54D-B70B-511EBF70BE63}"/>
              </a:ext>
            </a:extLst>
          </p:cNvPr>
          <p:cNvSpPr txBox="1"/>
          <p:nvPr/>
        </p:nvSpPr>
        <p:spPr>
          <a:xfrm>
            <a:off x="1234356" y="1723342"/>
            <a:ext cx="3250367" cy="369331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将人的姿态表示为一些关键点的集合</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e.g. 17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关键点</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57175" marR="0" lvl="0" indent="-257175" algn="l" defTabSz="685800" rtl="0" eaLnBrk="1" fontAlgn="auto" latinLnBrk="0" hangingPunct="1">
              <a:lnSpc>
                <a:spcPct val="100000"/>
              </a:lnSpc>
              <a:spcBef>
                <a:spcPts val="0"/>
              </a:spcBef>
              <a:spcAft>
                <a:spcPts val="0"/>
              </a:spcAft>
              <a:buClrTx/>
              <a:buSzTx/>
              <a:buFontTx/>
              <a:buChar char="-"/>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鼻子</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6858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 / Right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眼睛</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6858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 / Right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耳朵</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6858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 / Right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肩膀</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6858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 / Right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肘部</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6858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 / Right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腕部</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6858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 / Right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臀部</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marR="0" lvl="0" indent="-257175" algn="l" defTabSz="6858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 / Right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膝盖</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57175" lvl="0" indent="-257175" defTabSz="685800">
              <a:buFontTx/>
              <a:buChar char="-"/>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 / Right</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zh-CN" altLang="en-US" dirty="0">
                <a:solidFill>
                  <a:prstClr val="black"/>
                </a:solidFill>
              </a:rPr>
              <a:t>踝关节</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546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0C2D06-5D78-D54F-A754-BD7737E810EB}"/>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82</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417;p100">
            <a:extLst>
              <a:ext uri="{FF2B5EF4-FFF2-40B4-BE49-F238E27FC236}">
                <a16:creationId xmlns:a16="http://schemas.microsoft.com/office/drawing/2014/main" id="{A8A74EB5-B501-A548-89D6-9C8B0F23B959}"/>
              </a:ext>
            </a:extLst>
          </p:cNvPr>
          <p:cNvPicPr preferRelativeResize="0"/>
          <p:nvPr/>
        </p:nvPicPr>
        <p:blipFill>
          <a:blip r:embed="rId2">
            <a:alphaModFix/>
          </a:blip>
          <a:stretch>
            <a:fillRect/>
          </a:stretch>
        </p:blipFill>
        <p:spPr>
          <a:xfrm>
            <a:off x="2323768" y="1238972"/>
            <a:ext cx="5141111" cy="4268088"/>
          </a:xfrm>
          <a:prstGeom prst="rect">
            <a:avLst/>
          </a:prstGeom>
          <a:noFill/>
          <a:ln>
            <a:noFill/>
          </a:ln>
        </p:spPr>
      </p:pic>
      <p:pic>
        <p:nvPicPr>
          <p:cNvPr id="5" name="Google Shape;2420;p100">
            <a:extLst>
              <a:ext uri="{FF2B5EF4-FFF2-40B4-BE49-F238E27FC236}">
                <a16:creationId xmlns:a16="http://schemas.microsoft.com/office/drawing/2014/main" id="{66F5C472-7C4A-F74E-9C65-57DAC606680B}"/>
              </a:ext>
            </a:extLst>
          </p:cNvPr>
          <p:cNvPicPr preferRelativeResize="0"/>
          <p:nvPr/>
        </p:nvPicPr>
        <p:blipFill>
          <a:blip r:embed="rId3">
            <a:alphaModFix/>
          </a:blip>
          <a:stretch>
            <a:fillRect/>
          </a:stretch>
        </p:blipFill>
        <p:spPr>
          <a:xfrm>
            <a:off x="56964" y="3727438"/>
            <a:ext cx="2546277" cy="1711639"/>
          </a:xfrm>
          <a:prstGeom prst="rect">
            <a:avLst/>
          </a:prstGeom>
          <a:noFill/>
          <a:ln>
            <a:noFill/>
          </a:ln>
        </p:spPr>
      </p:pic>
      <p:sp>
        <p:nvSpPr>
          <p:cNvPr id="2" name="Title 1">
            <a:extLst>
              <a:ext uri="{FF2B5EF4-FFF2-40B4-BE49-F238E27FC236}">
                <a16:creationId xmlns:a16="http://schemas.microsoft.com/office/drawing/2014/main" id="{54164263-E818-CB47-B4EB-DD74FE2FB6E8}"/>
              </a:ext>
            </a:extLst>
          </p:cNvPr>
          <p:cNvSpPr>
            <a:spLocks noGrp="1"/>
          </p:cNvSpPr>
          <p:nvPr>
            <p:ph type="title"/>
          </p:nvPr>
        </p:nvSpPr>
        <p:spPr>
          <a:xfrm>
            <a:off x="628650" y="1131094"/>
            <a:ext cx="3745075" cy="852828"/>
          </a:xfrm>
        </p:spPr>
        <p:txBody>
          <a:bodyPr>
            <a:normAutofit fontScale="90000"/>
          </a:bodyPr>
          <a:lstStyle/>
          <a:p>
            <a:r>
              <a:rPr lang="en-US" dirty="0"/>
              <a:t>Mask R-CNN:</a:t>
            </a:r>
            <a:br>
              <a:rPr lang="en-US" dirty="0"/>
            </a:br>
            <a:r>
              <a:rPr lang="zh-CN" altLang="en-US" dirty="0"/>
              <a:t>实例分割</a:t>
            </a:r>
            <a:endParaRPr lang="en-US" dirty="0"/>
          </a:p>
        </p:txBody>
      </p:sp>
      <p:sp>
        <p:nvSpPr>
          <p:cNvPr id="6" name="Google Shape;2421;p100">
            <a:extLst>
              <a:ext uri="{FF2B5EF4-FFF2-40B4-BE49-F238E27FC236}">
                <a16:creationId xmlns:a16="http://schemas.microsoft.com/office/drawing/2014/main" id="{71BAFEA5-0FE2-B64D-8EE8-772E67A85F2F}"/>
              </a:ext>
            </a:extLst>
          </p:cNvPr>
          <p:cNvSpPr/>
          <p:nvPr/>
        </p:nvSpPr>
        <p:spPr>
          <a:xfrm>
            <a:off x="31719" y="3074775"/>
            <a:ext cx="1339881" cy="2397295"/>
          </a:xfrm>
          <a:prstGeom prst="rect">
            <a:avLst/>
          </a:prstGeom>
          <a:solidFill>
            <a:srgbClr val="FFFFFF">
              <a:alpha val="90000"/>
            </a:srgbClr>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Google Shape;2433;p101">
            <a:extLst>
              <a:ext uri="{FF2B5EF4-FFF2-40B4-BE49-F238E27FC236}">
                <a16:creationId xmlns:a16="http://schemas.microsoft.com/office/drawing/2014/main" id="{445B9B78-3D1A-224F-8315-BFEA64675144}"/>
              </a:ext>
            </a:extLst>
          </p:cNvPr>
          <p:cNvSpPr txBox="1"/>
          <p:nvPr/>
        </p:nvSpPr>
        <p:spPr>
          <a:xfrm>
            <a:off x="0" y="5472070"/>
            <a:ext cx="1877811" cy="166190"/>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He et al, “Mask R-CNN”, ICCV 2017</a:t>
            </a:r>
            <a:endParaRPr kumimoji="0"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Google Shape;2429;p101">
            <a:extLst>
              <a:ext uri="{FF2B5EF4-FFF2-40B4-BE49-F238E27FC236}">
                <a16:creationId xmlns:a16="http://schemas.microsoft.com/office/drawing/2014/main" id="{7B29AE6D-0322-A44C-B38B-7B6142AAFCD5}"/>
              </a:ext>
            </a:extLst>
          </p:cNvPr>
          <p:cNvSpPr/>
          <p:nvPr/>
        </p:nvSpPr>
        <p:spPr>
          <a:xfrm rot="4225913">
            <a:off x="7057844" y="1582183"/>
            <a:ext cx="212195" cy="732920"/>
          </a:xfrm>
          <a:prstGeom prst="upArrow">
            <a:avLst>
              <a:gd name="adj1" fmla="val 50000"/>
              <a:gd name="adj2" fmla="val 50000"/>
            </a:avLst>
          </a:prstGeom>
          <a:solidFill>
            <a:srgbClr val="F1C232"/>
          </a:solidFill>
          <a:ln w="9525" cap="flat" cmpd="sng">
            <a:solidFill>
              <a:srgbClr val="7F6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Google Shape;2430;p101">
            <a:extLst>
              <a:ext uri="{FF2B5EF4-FFF2-40B4-BE49-F238E27FC236}">
                <a16:creationId xmlns:a16="http://schemas.microsoft.com/office/drawing/2014/main" id="{D0B2459B-A945-EA40-A6DE-9D79E223DF8D}"/>
              </a:ext>
            </a:extLst>
          </p:cNvPr>
          <p:cNvSpPr/>
          <p:nvPr/>
        </p:nvSpPr>
        <p:spPr>
          <a:xfrm>
            <a:off x="7624665" y="1238971"/>
            <a:ext cx="1164772" cy="582344"/>
          </a:xfrm>
          <a:prstGeom prst="rect">
            <a:avLst/>
          </a:prstGeom>
          <a:noFill/>
          <a:ln w="25400" cap="flat" cmpd="sng">
            <a:solidFill>
              <a:srgbClr val="E69138"/>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E69138"/>
                </a:solidFill>
                <a:effectLst/>
                <a:uLnTx/>
                <a:uFillTx/>
                <a:latin typeface="Calibri" panose="020F0502020204030204"/>
                <a:ea typeface="+mn-ea"/>
                <a:cs typeface="+mn-cs"/>
              </a:rPr>
              <a:t>Mask Prediction</a:t>
            </a:r>
            <a:endParaRPr kumimoji="0" sz="1800" b="0" i="0" u="none" strike="noStrike" kern="1200" cap="none" spc="0" normalizeH="0" baseline="0" noProof="0" dirty="0">
              <a:ln>
                <a:noFill/>
              </a:ln>
              <a:solidFill>
                <a:srgbClr val="E69138"/>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A7DEC301-1A80-8840-AA46-9E2DBA4EF58D}"/>
              </a:ext>
            </a:extLst>
          </p:cNvPr>
          <p:cNvPicPr>
            <a:picLocks noChangeAspect="1"/>
          </p:cNvPicPr>
          <p:nvPr/>
        </p:nvPicPr>
        <p:blipFill>
          <a:blip r:embed="rId4"/>
          <a:stretch>
            <a:fillRect/>
          </a:stretch>
        </p:blipFill>
        <p:spPr>
          <a:xfrm>
            <a:off x="2681604" y="4100686"/>
            <a:ext cx="1084684" cy="1500173"/>
          </a:xfrm>
          <a:prstGeom prst="rect">
            <a:avLst/>
          </a:prstGeom>
        </p:spPr>
      </p:pic>
      <p:sp>
        <p:nvSpPr>
          <p:cNvPr id="14" name="TextBox 13">
            <a:extLst>
              <a:ext uri="{FF2B5EF4-FFF2-40B4-BE49-F238E27FC236}">
                <a16:creationId xmlns:a16="http://schemas.microsoft.com/office/drawing/2014/main" id="{891ECCE9-2F2F-B641-A7E4-192C915C329A}"/>
              </a:ext>
            </a:extLst>
          </p:cNvPr>
          <p:cNvSpPr txBox="1"/>
          <p:nvPr/>
        </p:nvSpPr>
        <p:spPr>
          <a:xfrm>
            <a:off x="2706849" y="3615939"/>
            <a:ext cx="1084684"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err="1">
                <a:ln>
                  <a:noFill/>
                </a:ln>
                <a:solidFill>
                  <a:prstClr val="black"/>
                </a:solidFill>
                <a:effectLst/>
                <a:uLnTx/>
                <a:uFillTx/>
                <a:latin typeface="Calibri" panose="020F0502020204030204"/>
                <a:ea typeface="+mn-ea"/>
                <a:cs typeface="+mn-cs"/>
              </a:rPr>
              <a:t>Keypoint</a:t>
            </a:r>
            <a:r>
              <a:rPr kumimoji="0" lang="en-US" sz="1350" b="1" i="0" u="none" strike="noStrike" kern="1200" cap="none" spc="0" normalizeH="0" baseline="0" noProof="0" dirty="0">
                <a:ln>
                  <a:noFill/>
                </a:ln>
                <a:solidFill>
                  <a:prstClr val="black"/>
                </a:solidFill>
                <a:effectLst/>
                <a:uLnTx/>
                <a:uFillTx/>
                <a:latin typeface="Calibri" panose="020F0502020204030204"/>
                <a:ea typeface="+mn-ea"/>
                <a:cs typeface="+mn-cs"/>
              </a:rPr>
              <a:t> estimation</a:t>
            </a:r>
          </a:p>
        </p:txBody>
      </p:sp>
      <p:sp>
        <p:nvSpPr>
          <p:cNvPr id="15" name="Google Shape;2421;p100">
            <a:extLst>
              <a:ext uri="{FF2B5EF4-FFF2-40B4-BE49-F238E27FC236}">
                <a16:creationId xmlns:a16="http://schemas.microsoft.com/office/drawing/2014/main" id="{0DC4F931-C3BB-864F-9E99-EFCA630C328B}"/>
              </a:ext>
            </a:extLst>
          </p:cNvPr>
          <p:cNvSpPr/>
          <p:nvPr/>
        </p:nvSpPr>
        <p:spPr>
          <a:xfrm>
            <a:off x="2603241" y="3615939"/>
            <a:ext cx="1339881" cy="1998999"/>
          </a:xfrm>
          <a:prstGeom prst="rect">
            <a:avLst/>
          </a:prstGeom>
          <a:solidFill>
            <a:srgbClr val="FFFFFF">
              <a:alpha val="90000"/>
            </a:srgbClr>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1180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0C2D06-5D78-D54F-A754-BD7737E810EB}"/>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83</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417;p100">
            <a:extLst>
              <a:ext uri="{FF2B5EF4-FFF2-40B4-BE49-F238E27FC236}">
                <a16:creationId xmlns:a16="http://schemas.microsoft.com/office/drawing/2014/main" id="{A8A74EB5-B501-A548-89D6-9C8B0F23B959}"/>
              </a:ext>
            </a:extLst>
          </p:cNvPr>
          <p:cNvPicPr preferRelativeResize="0"/>
          <p:nvPr/>
        </p:nvPicPr>
        <p:blipFill>
          <a:blip r:embed="rId2">
            <a:alphaModFix/>
          </a:blip>
          <a:stretch>
            <a:fillRect/>
          </a:stretch>
        </p:blipFill>
        <p:spPr>
          <a:xfrm>
            <a:off x="2323768" y="1238972"/>
            <a:ext cx="5141111" cy="4268088"/>
          </a:xfrm>
          <a:prstGeom prst="rect">
            <a:avLst/>
          </a:prstGeom>
          <a:noFill/>
          <a:ln>
            <a:noFill/>
          </a:ln>
        </p:spPr>
      </p:pic>
      <p:pic>
        <p:nvPicPr>
          <p:cNvPr id="5" name="Google Shape;2420;p100">
            <a:extLst>
              <a:ext uri="{FF2B5EF4-FFF2-40B4-BE49-F238E27FC236}">
                <a16:creationId xmlns:a16="http://schemas.microsoft.com/office/drawing/2014/main" id="{66F5C472-7C4A-F74E-9C65-57DAC606680B}"/>
              </a:ext>
            </a:extLst>
          </p:cNvPr>
          <p:cNvPicPr preferRelativeResize="0"/>
          <p:nvPr/>
        </p:nvPicPr>
        <p:blipFill>
          <a:blip r:embed="rId3">
            <a:alphaModFix/>
          </a:blip>
          <a:stretch>
            <a:fillRect/>
          </a:stretch>
        </p:blipFill>
        <p:spPr>
          <a:xfrm>
            <a:off x="56964" y="3727438"/>
            <a:ext cx="2546277" cy="1711639"/>
          </a:xfrm>
          <a:prstGeom prst="rect">
            <a:avLst/>
          </a:prstGeom>
          <a:noFill/>
          <a:ln>
            <a:noFill/>
          </a:ln>
        </p:spPr>
      </p:pic>
      <p:sp>
        <p:nvSpPr>
          <p:cNvPr id="2" name="Title 1">
            <a:extLst>
              <a:ext uri="{FF2B5EF4-FFF2-40B4-BE49-F238E27FC236}">
                <a16:creationId xmlns:a16="http://schemas.microsoft.com/office/drawing/2014/main" id="{54164263-E818-CB47-B4EB-DD74FE2FB6E8}"/>
              </a:ext>
            </a:extLst>
          </p:cNvPr>
          <p:cNvSpPr>
            <a:spLocks noGrp="1"/>
          </p:cNvSpPr>
          <p:nvPr>
            <p:ph type="title"/>
          </p:nvPr>
        </p:nvSpPr>
        <p:spPr>
          <a:xfrm>
            <a:off x="628650" y="1131094"/>
            <a:ext cx="3745075" cy="852828"/>
          </a:xfrm>
        </p:spPr>
        <p:txBody>
          <a:bodyPr>
            <a:normAutofit fontScale="90000"/>
          </a:bodyPr>
          <a:lstStyle/>
          <a:p>
            <a:r>
              <a:rPr lang="en-US" dirty="0"/>
              <a:t>Mask R-CNN:</a:t>
            </a:r>
            <a:br>
              <a:rPr lang="en-US" dirty="0"/>
            </a:br>
            <a:r>
              <a:rPr lang="zh-CN" altLang="en-US" dirty="0"/>
              <a:t>关键点估计</a:t>
            </a:r>
            <a:endParaRPr lang="en-US" dirty="0"/>
          </a:p>
        </p:txBody>
      </p:sp>
      <p:sp>
        <p:nvSpPr>
          <p:cNvPr id="6" name="Google Shape;2421;p100">
            <a:extLst>
              <a:ext uri="{FF2B5EF4-FFF2-40B4-BE49-F238E27FC236}">
                <a16:creationId xmlns:a16="http://schemas.microsoft.com/office/drawing/2014/main" id="{71BAFEA5-0FE2-B64D-8EE8-772E67A85F2F}"/>
              </a:ext>
            </a:extLst>
          </p:cNvPr>
          <p:cNvSpPr/>
          <p:nvPr/>
        </p:nvSpPr>
        <p:spPr>
          <a:xfrm>
            <a:off x="31719" y="3074775"/>
            <a:ext cx="2591519" cy="2397295"/>
          </a:xfrm>
          <a:prstGeom prst="rect">
            <a:avLst/>
          </a:prstGeom>
          <a:solidFill>
            <a:srgbClr val="FFFFFF">
              <a:alpha val="90000"/>
            </a:srgbClr>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Google Shape;2433;p101">
            <a:extLst>
              <a:ext uri="{FF2B5EF4-FFF2-40B4-BE49-F238E27FC236}">
                <a16:creationId xmlns:a16="http://schemas.microsoft.com/office/drawing/2014/main" id="{445B9B78-3D1A-224F-8315-BFEA64675144}"/>
              </a:ext>
            </a:extLst>
          </p:cNvPr>
          <p:cNvSpPr txBox="1"/>
          <p:nvPr/>
        </p:nvSpPr>
        <p:spPr>
          <a:xfrm>
            <a:off x="0" y="5472070"/>
            <a:ext cx="1877811" cy="166190"/>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He et al, “Mask R-CNN”, ICCV 2017</a:t>
            </a:r>
            <a:endParaRPr kumimoji="0"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Google Shape;2429;p101">
            <a:extLst>
              <a:ext uri="{FF2B5EF4-FFF2-40B4-BE49-F238E27FC236}">
                <a16:creationId xmlns:a16="http://schemas.microsoft.com/office/drawing/2014/main" id="{7B29AE6D-0322-A44C-B38B-7B6142AAFCD5}"/>
              </a:ext>
            </a:extLst>
          </p:cNvPr>
          <p:cNvSpPr/>
          <p:nvPr/>
        </p:nvSpPr>
        <p:spPr>
          <a:xfrm rot="4225913">
            <a:off x="7057844" y="1582183"/>
            <a:ext cx="212195" cy="732920"/>
          </a:xfrm>
          <a:prstGeom prst="upArrow">
            <a:avLst>
              <a:gd name="adj1" fmla="val 50000"/>
              <a:gd name="adj2" fmla="val 50000"/>
            </a:avLst>
          </a:prstGeom>
          <a:solidFill>
            <a:srgbClr val="F1C232"/>
          </a:solidFill>
          <a:ln w="9525" cap="flat" cmpd="sng">
            <a:solidFill>
              <a:srgbClr val="7F6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Google Shape;2430;p101">
            <a:extLst>
              <a:ext uri="{FF2B5EF4-FFF2-40B4-BE49-F238E27FC236}">
                <a16:creationId xmlns:a16="http://schemas.microsoft.com/office/drawing/2014/main" id="{D0B2459B-A945-EA40-A6DE-9D79E223DF8D}"/>
              </a:ext>
            </a:extLst>
          </p:cNvPr>
          <p:cNvSpPr/>
          <p:nvPr/>
        </p:nvSpPr>
        <p:spPr>
          <a:xfrm>
            <a:off x="7624665" y="1238971"/>
            <a:ext cx="1164772" cy="582344"/>
          </a:xfrm>
          <a:prstGeom prst="rect">
            <a:avLst/>
          </a:prstGeom>
          <a:noFill/>
          <a:ln w="25400" cap="flat" cmpd="sng">
            <a:solidFill>
              <a:srgbClr val="E69138"/>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E69138"/>
                </a:solidFill>
                <a:effectLst/>
                <a:uLnTx/>
                <a:uFillTx/>
                <a:latin typeface="Calibri" panose="020F0502020204030204"/>
                <a:ea typeface="+mn-ea"/>
                <a:cs typeface="+mn-cs"/>
              </a:rPr>
              <a:t>Mask Prediction</a:t>
            </a:r>
            <a:endParaRPr kumimoji="0" sz="1800" b="0" i="0" u="none" strike="noStrike" kern="1200" cap="none" spc="0" normalizeH="0" baseline="0" noProof="0" dirty="0">
              <a:ln>
                <a:noFill/>
              </a:ln>
              <a:solidFill>
                <a:srgbClr val="E69138"/>
              </a:solidFill>
              <a:effectLst/>
              <a:uLnTx/>
              <a:uFillTx/>
              <a:latin typeface="Calibri" panose="020F0502020204030204"/>
              <a:ea typeface="+mn-ea"/>
              <a:cs typeface="+mn-cs"/>
            </a:endParaRPr>
          </a:p>
        </p:txBody>
      </p:sp>
      <p:sp>
        <p:nvSpPr>
          <p:cNvPr id="10" name="Google Shape;2430;p101">
            <a:extLst>
              <a:ext uri="{FF2B5EF4-FFF2-40B4-BE49-F238E27FC236}">
                <a16:creationId xmlns:a16="http://schemas.microsoft.com/office/drawing/2014/main" id="{D6013B90-9422-254D-AE72-229C6D1E5251}"/>
              </a:ext>
            </a:extLst>
          </p:cNvPr>
          <p:cNvSpPr/>
          <p:nvPr/>
        </p:nvSpPr>
        <p:spPr>
          <a:xfrm>
            <a:off x="7624665" y="1983922"/>
            <a:ext cx="1164772" cy="582344"/>
          </a:xfrm>
          <a:prstGeom prst="rect">
            <a:avLst/>
          </a:prstGeom>
          <a:noFill/>
          <a:ln w="25400" cap="flat" cmpd="sng">
            <a:solidFill>
              <a:srgbClr val="E69138"/>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err="1">
                <a:ln>
                  <a:noFill/>
                </a:ln>
                <a:solidFill>
                  <a:srgbClr val="E69138"/>
                </a:solidFill>
                <a:effectLst/>
                <a:uLnTx/>
                <a:uFillTx/>
                <a:latin typeface="Calibri" panose="020F0502020204030204"/>
                <a:ea typeface="+mn-ea"/>
                <a:cs typeface="+mn-cs"/>
              </a:rPr>
              <a:t>Keypoint</a:t>
            </a:r>
            <a:r>
              <a:rPr kumimoji="0" lang="en" sz="1800" b="0" i="0" u="none" strike="noStrike" kern="1200" cap="none" spc="0" normalizeH="0" baseline="0" noProof="0" dirty="0">
                <a:ln>
                  <a:noFill/>
                </a:ln>
                <a:solidFill>
                  <a:srgbClr val="E69138"/>
                </a:solidFill>
                <a:effectLst/>
                <a:uLnTx/>
                <a:uFillTx/>
                <a:latin typeface="Calibri" panose="020F0502020204030204"/>
                <a:ea typeface="+mn-ea"/>
                <a:cs typeface="+mn-cs"/>
              </a:rPr>
              <a:t> prediction</a:t>
            </a:r>
            <a:endParaRPr kumimoji="0" sz="1800" b="0" i="0" u="none" strike="noStrike" kern="1200" cap="none" spc="0" normalizeH="0" baseline="0" noProof="0" dirty="0">
              <a:ln>
                <a:noFill/>
              </a:ln>
              <a:solidFill>
                <a:srgbClr val="E69138"/>
              </a:solidFill>
              <a:effectLst/>
              <a:uLnTx/>
              <a:uFillTx/>
              <a:latin typeface="Calibri" panose="020F0502020204030204"/>
              <a:ea typeface="+mn-ea"/>
              <a:cs typeface="+mn-cs"/>
            </a:endParaRPr>
          </a:p>
        </p:txBody>
      </p:sp>
      <p:sp>
        <p:nvSpPr>
          <p:cNvPr id="12" name="Google Shape;2429;p101">
            <a:extLst>
              <a:ext uri="{FF2B5EF4-FFF2-40B4-BE49-F238E27FC236}">
                <a16:creationId xmlns:a16="http://schemas.microsoft.com/office/drawing/2014/main" id="{65262F71-5659-5B45-8F7E-D3B89DF3CB9F}"/>
              </a:ext>
            </a:extLst>
          </p:cNvPr>
          <p:cNvSpPr/>
          <p:nvPr/>
        </p:nvSpPr>
        <p:spPr>
          <a:xfrm rot="5113366">
            <a:off x="7019756" y="1837330"/>
            <a:ext cx="212195" cy="830486"/>
          </a:xfrm>
          <a:prstGeom prst="upArrow">
            <a:avLst>
              <a:gd name="adj1" fmla="val 50000"/>
              <a:gd name="adj2" fmla="val 50000"/>
            </a:avLst>
          </a:prstGeom>
          <a:solidFill>
            <a:srgbClr val="F1C232"/>
          </a:solidFill>
          <a:ln w="9525" cap="flat" cmpd="sng">
            <a:solidFill>
              <a:srgbClr val="7F6000"/>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A7DEC301-1A80-8840-AA46-9E2DBA4EF58D}"/>
              </a:ext>
            </a:extLst>
          </p:cNvPr>
          <p:cNvPicPr>
            <a:picLocks noChangeAspect="1"/>
          </p:cNvPicPr>
          <p:nvPr/>
        </p:nvPicPr>
        <p:blipFill>
          <a:blip r:embed="rId4"/>
          <a:stretch>
            <a:fillRect/>
          </a:stretch>
        </p:blipFill>
        <p:spPr>
          <a:xfrm>
            <a:off x="2681604" y="4100686"/>
            <a:ext cx="1084684" cy="1500173"/>
          </a:xfrm>
          <a:prstGeom prst="rect">
            <a:avLst/>
          </a:prstGeom>
        </p:spPr>
      </p:pic>
      <p:sp>
        <p:nvSpPr>
          <p:cNvPr id="14" name="TextBox 13">
            <a:extLst>
              <a:ext uri="{FF2B5EF4-FFF2-40B4-BE49-F238E27FC236}">
                <a16:creationId xmlns:a16="http://schemas.microsoft.com/office/drawing/2014/main" id="{891ECCE9-2F2F-B641-A7E4-192C915C329A}"/>
              </a:ext>
            </a:extLst>
          </p:cNvPr>
          <p:cNvSpPr txBox="1"/>
          <p:nvPr/>
        </p:nvSpPr>
        <p:spPr>
          <a:xfrm>
            <a:off x="2706849" y="3615939"/>
            <a:ext cx="1084684"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err="1">
                <a:ln>
                  <a:noFill/>
                </a:ln>
                <a:solidFill>
                  <a:prstClr val="black"/>
                </a:solidFill>
                <a:effectLst/>
                <a:uLnTx/>
                <a:uFillTx/>
                <a:latin typeface="Calibri" panose="020F0502020204030204"/>
                <a:ea typeface="+mn-ea"/>
                <a:cs typeface="+mn-cs"/>
              </a:rPr>
              <a:t>Keypoint</a:t>
            </a:r>
            <a:r>
              <a:rPr kumimoji="0" lang="en-US" sz="1350" b="1" i="0" u="none" strike="noStrike" kern="1200" cap="none" spc="0" normalizeH="0" baseline="0" noProof="0" dirty="0">
                <a:ln>
                  <a:noFill/>
                </a:ln>
                <a:solidFill>
                  <a:prstClr val="black"/>
                </a:solidFill>
                <a:effectLst/>
                <a:uLnTx/>
                <a:uFillTx/>
                <a:latin typeface="Calibri" panose="020F0502020204030204"/>
                <a:ea typeface="+mn-ea"/>
                <a:cs typeface="+mn-cs"/>
              </a:rPr>
              <a:t> estimation</a:t>
            </a:r>
          </a:p>
        </p:txBody>
      </p:sp>
    </p:spTree>
    <p:extLst>
      <p:ext uri="{BB962C8B-B14F-4D97-AF65-F5344CB8AC3E}">
        <p14:creationId xmlns:p14="http://schemas.microsoft.com/office/powerpoint/2010/main" val="78205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C067-8FF5-6D4F-A202-29E976C116C1}"/>
              </a:ext>
            </a:extLst>
          </p:cNvPr>
          <p:cNvSpPr>
            <a:spLocks noGrp="1"/>
          </p:cNvSpPr>
          <p:nvPr>
            <p:ph type="title"/>
          </p:nvPr>
        </p:nvSpPr>
        <p:spPr/>
        <p:txBody>
          <a:bodyPr>
            <a:normAutofit/>
          </a:bodyPr>
          <a:lstStyle/>
          <a:p>
            <a:r>
              <a:rPr lang="en-US" dirty="0"/>
              <a:t>Mask R-CNN: </a:t>
            </a:r>
            <a:r>
              <a:rPr lang="zh-CN" altLang="en-US" dirty="0"/>
              <a:t>关键点</a:t>
            </a:r>
            <a:endParaRPr lang="en-US" dirty="0"/>
          </a:p>
        </p:txBody>
      </p:sp>
      <p:sp>
        <p:nvSpPr>
          <p:cNvPr id="3" name="Slide Number Placeholder 2">
            <a:extLst>
              <a:ext uri="{FF2B5EF4-FFF2-40B4-BE49-F238E27FC236}">
                <a16:creationId xmlns:a16="http://schemas.microsoft.com/office/drawing/2014/main" id="{9D9883DB-F68F-3542-904F-4D3430E1F156}"/>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84</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sp>
        <p:nvSpPr>
          <p:cNvPr id="4" name="Google Shape;2441;p102">
            <a:extLst>
              <a:ext uri="{FF2B5EF4-FFF2-40B4-BE49-F238E27FC236}">
                <a16:creationId xmlns:a16="http://schemas.microsoft.com/office/drawing/2014/main" id="{7F8DC103-5DE1-074D-99E5-7A3540012169}"/>
              </a:ext>
            </a:extLst>
          </p:cNvPr>
          <p:cNvSpPr txBox="1"/>
          <p:nvPr/>
        </p:nvSpPr>
        <p:spPr>
          <a:xfrm>
            <a:off x="0" y="5416017"/>
            <a:ext cx="1877811" cy="215176"/>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800" b="0" i="0" u="none" strike="noStrike" kern="1200" cap="none" spc="0" normalizeH="0" baseline="0" noProof="0" dirty="0">
                <a:ln>
                  <a:noFill/>
                </a:ln>
                <a:solidFill>
                  <a:prstClr val="black"/>
                </a:solidFill>
                <a:effectLst/>
                <a:uLnTx/>
                <a:uFillTx/>
                <a:latin typeface="Calibri" panose="020F0502020204030204"/>
                <a:ea typeface="+mn-ea"/>
                <a:cs typeface="+mn-cs"/>
              </a:rPr>
              <a:t>He et al, “Mask R-CNN”, ICCV 2017</a:t>
            </a:r>
            <a:endParaRPr kumimoji="0"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Google Shape;2443;p102">
            <a:extLst>
              <a:ext uri="{FF2B5EF4-FFF2-40B4-BE49-F238E27FC236}">
                <a16:creationId xmlns:a16="http://schemas.microsoft.com/office/drawing/2014/main" id="{7BFFE05B-5FFE-284F-BE2D-A8965665DCA3}"/>
              </a:ext>
            </a:extLst>
          </p:cNvPr>
          <p:cNvSpPr/>
          <p:nvPr/>
        </p:nvSpPr>
        <p:spPr>
          <a:xfrm>
            <a:off x="2405979" y="1721222"/>
            <a:ext cx="1412932" cy="3091295"/>
          </a:xfrm>
          <a:prstGeom prst="cube">
            <a:avLst>
              <a:gd name="adj" fmla="val 80340"/>
            </a:avLst>
          </a:prstGeom>
          <a:no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Google Shape;2444;p102">
            <a:extLst>
              <a:ext uri="{FF2B5EF4-FFF2-40B4-BE49-F238E27FC236}">
                <a16:creationId xmlns:a16="http://schemas.microsoft.com/office/drawing/2014/main" id="{B4C71E79-5A1D-E141-B178-C8D0E2169FD6}"/>
              </a:ext>
            </a:extLst>
          </p:cNvPr>
          <p:cNvSpPr/>
          <p:nvPr/>
        </p:nvSpPr>
        <p:spPr>
          <a:xfrm rot="-5400000" flipH="1">
            <a:off x="2300506" y="3571066"/>
            <a:ext cx="1400636" cy="356307"/>
          </a:xfrm>
          <a:prstGeom prst="parallelogram">
            <a:avLst>
              <a:gd name="adj" fmla="val 98610"/>
            </a:avLst>
          </a:prstGeom>
          <a:solidFill>
            <a:srgbClr val="EFEFEF"/>
          </a:solid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Google Shape;2445;p102">
            <a:extLst>
              <a:ext uri="{FF2B5EF4-FFF2-40B4-BE49-F238E27FC236}">
                <a16:creationId xmlns:a16="http://schemas.microsoft.com/office/drawing/2014/main" id="{7657B7DA-599F-8040-9B0F-EF1E2D3D126B}"/>
              </a:ext>
            </a:extLst>
          </p:cNvPr>
          <p:cNvCxnSpPr/>
          <p:nvPr/>
        </p:nvCxnSpPr>
        <p:spPr>
          <a:xfrm>
            <a:off x="2901099" y="3326380"/>
            <a:ext cx="0" cy="1062923"/>
          </a:xfrm>
          <a:prstGeom prst="straightConnector1">
            <a:avLst/>
          </a:prstGeom>
          <a:noFill/>
          <a:ln w="9525" cap="flat" cmpd="sng">
            <a:solidFill>
              <a:schemeClr val="dk2"/>
            </a:solidFill>
            <a:prstDash val="solid"/>
            <a:round/>
            <a:headEnd type="none" w="med" len="med"/>
            <a:tailEnd type="none" w="med" len="med"/>
          </a:ln>
        </p:spPr>
      </p:cxnSp>
      <p:cxnSp>
        <p:nvCxnSpPr>
          <p:cNvPr id="9" name="Google Shape;2446;p102">
            <a:extLst>
              <a:ext uri="{FF2B5EF4-FFF2-40B4-BE49-F238E27FC236}">
                <a16:creationId xmlns:a16="http://schemas.microsoft.com/office/drawing/2014/main" id="{535BC78C-3B80-9641-897E-22266D2947DC}"/>
              </a:ext>
            </a:extLst>
          </p:cNvPr>
          <p:cNvCxnSpPr>
            <a:cxnSpLocks/>
          </p:cNvCxnSpPr>
          <p:nvPr/>
        </p:nvCxnSpPr>
        <p:spPr>
          <a:xfrm>
            <a:off x="2987052" y="3245426"/>
            <a:ext cx="0" cy="1067722"/>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447;p102">
            <a:extLst>
              <a:ext uri="{FF2B5EF4-FFF2-40B4-BE49-F238E27FC236}">
                <a16:creationId xmlns:a16="http://schemas.microsoft.com/office/drawing/2014/main" id="{F946EEA3-E9BC-634A-84F6-0C27642780B3}"/>
              </a:ext>
            </a:extLst>
          </p:cNvPr>
          <p:cNvCxnSpPr/>
          <p:nvPr/>
        </p:nvCxnSpPr>
        <p:spPr>
          <a:xfrm>
            <a:off x="3077612" y="3141806"/>
            <a:ext cx="0" cy="1060524"/>
          </a:xfrm>
          <a:prstGeom prst="straightConnector1">
            <a:avLst/>
          </a:prstGeom>
          <a:noFill/>
          <a:ln w="9525" cap="flat" cmpd="sng">
            <a:solidFill>
              <a:schemeClr val="dk2"/>
            </a:solidFill>
            <a:prstDash val="solid"/>
            <a:round/>
            <a:headEnd type="none" w="med" len="med"/>
            <a:tailEnd type="none" w="med" len="med"/>
          </a:ln>
        </p:spPr>
      </p:cxnSp>
      <p:cxnSp>
        <p:nvCxnSpPr>
          <p:cNvPr id="11" name="Google Shape;2448;p102">
            <a:extLst>
              <a:ext uri="{FF2B5EF4-FFF2-40B4-BE49-F238E27FC236}">
                <a16:creationId xmlns:a16="http://schemas.microsoft.com/office/drawing/2014/main" id="{0E4BD397-EB7A-4E4B-B003-65CD8359CBC6}"/>
              </a:ext>
            </a:extLst>
          </p:cNvPr>
          <p:cNvCxnSpPr/>
          <p:nvPr/>
        </p:nvCxnSpPr>
        <p:spPr>
          <a:xfrm flipH="1">
            <a:off x="2828543" y="3282091"/>
            <a:ext cx="350309" cy="265731"/>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449;p102">
            <a:extLst>
              <a:ext uri="{FF2B5EF4-FFF2-40B4-BE49-F238E27FC236}">
                <a16:creationId xmlns:a16="http://schemas.microsoft.com/office/drawing/2014/main" id="{99C2A1DF-D334-9B44-8E77-8BA124AFA2A3}"/>
              </a:ext>
            </a:extLst>
          </p:cNvPr>
          <p:cNvCxnSpPr/>
          <p:nvPr/>
        </p:nvCxnSpPr>
        <p:spPr>
          <a:xfrm flipH="1">
            <a:off x="2828543" y="3510632"/>
            <a:ext cx="350309" cy="265731"/>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2450;p102">
            <a:extLst>
              <a:ext uri="{FF2B5EF4-FFF2-40B4-BE49-F238E27FC236}">
                <a16:creationId xmlns:a16="http://schemas.microsoft.com/office/drawing/2014/main" id="{BF06444C-4853-844B-8B35-F97A262D47C5}"/>
              </a:ext>
            </a:extLst>
          </p:cNvPr>
          <p:cNvCxnSpPr/>
          <p:nvPr/>
        </p:nvCxnSpPr>
        <p:spPr>
          <a:xfrm flipH="1">
            <a:off x="2828543" y="3739172"/>
            <a:ext cx="350309" cy="265731"/>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2451;p102">
            <a:extLst>
              <a:ext uri="{FF2B5EF4-FFF2-40B4-BE49-F238E27FC236}">
                <a16:creationId xmlns:a16="http://schemas.microsoft.com/office/drawing/2014/main" id="{F0687BCA-BD1A-5F44-A22E-4D7E00A11D1B}"/>
              </a:ext>
            </a:extLst>
          </p:cNvPr>
          <p:cNvCxnSpPr/>
          <p:nvPr/>
        </p:nvCxnSpPr>
        <p:spPr>
          <a:xfrm flipH="1">
            <a:off x="2828543" y="3967712"/>
            <a:ext cx="350309" cy="265731"/>
          </a:xfrm>
          <a:prstGeom prst="straightConnector1">
            <a:avLst/>
          </a:prstGeom>
          <a:noFill/>
          <a:ln w="9525" cap="flat" cmpd="sng">
            <a:solidFill>
              <a:schemeClr val="dk2"/>
            </a:solidFill>
            <a:prstDash val="solid"/>
            <a:round/>
            <a:headEnd type="none" w="med" len="med"/>
            <a:tailEnd type="none" w="med" len="med"/>
          </a:ln>
        </p:spPr>
      </p:cxnSp>
      <p:sp>
        <p:nvSpPr>
          <p:cNvPr id="15" name="Google Shape;2452;p102">
            <a:extLst>
              <a:ext uri="{FF2B5EF4-FFF2-40B4-BE49-F238E27FC236}">
                <a16:creationId xmlns:a16="http://schemas.microsoft.com/office/drawing/2014/main" id="{01C70C70-8374-244B-9D6C-EA25ED414AEC}"/>
              </a:ext>
            </a:extLst>
          </p:cNvPr>
          <p:cNvSpPr/>
          <p:nvPr/>
        </p:nvSpPr>
        <p:spPr>
          <a:xfrm>
            <a:off x="4341375" y="2981144"/>
            <a:ext cx="607642" cy="1400636"/>
          </a:xfrm>
          <a:prstGeom prst="cube">
            <a:avLst>
              <a:gd name="adj" fmla="val 58880"/>
            </a:avLst>
          </a:prstGeom>
          <a:no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 name="Google Shape;2453;p102">
            <a:extLst>
              <a:ext uri="{FF2B5EF4-FFF2-40B4-BE49-F238E27FC236}">
                <a16:creationId xmlns:a16="http://schemas.microsoft.com/office/drawing/2014/main" id="{A3B03A0E-5B3B-C940-A9A7-1AF76A9C2E0B}"/>
              </a:ext>
            </a:extLst>
          </p:cNvPr>
          <p:cNvCxnSpPr/>
          <p:nvPr/>
        </p:nvCxnSpPr>
        <p:spPr>
          <a:xfrm flipH="1">
            <a:off x="4590909" y="3839521"/>
            <a:ext cx="358107" cy="316718"/>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2454;p102">
            <a:extLst>
              <a:ext uri="{FF2B5EF4-FFF2-40B4-BE49-F238E27FC236}">
                <a16:creationId xmlns:a16="http://schemas.microsoft.com/office/drawing/2014/main" id="{0BAE97DA-CEAB-9847-AD67-6153866240D0}"/>
              </a:ext>
            </a:extLst>
          </p:cNvPr>
          <p:cNvCxnSpPr/>
          <p:nvPr/>
        </p:nvCxnSpPr>
        <p:spPr>
          <a:xfrm flipH="1">
            <a:off x="4590909" y="3586828"/>
            <a:ext cx="358107" cy="316718"/>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2455;p102">
            <a:extLst>
              <a:ext uri="{FF2B5EF4-FFF2-40B4-BE49-F238E27FC236}">
                <a16:creationId xmlns:a16="http://schemas.microsoft.com/office/drawing/2014/main" id="{38A4071F-369C-5E47-A830-BEA54AB28885}"/>
              </a:ext>
            </a:extLst>
          </p:cNvPr>
          <p:cNvCxnSpPr/>
          <p:nvPr/>
        </p:nvCxnSpPr>
        <p:spPr>
          <a:xfrm flipH="1">
            <a:off x="4590909" y="3306259"/>
            <a:ext cx="358107" cy="316718"/>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2456;p102">
            <a:extLst>
              <a:ext uri="{FF2B5EF4-FFF2-40B4-BE49-F238E27FC236}">
                <a16:creationId xmlns:a16="http://schemas.microsoft.com/office/drawing/2014/main" id="{824D1E39-0675-0E4F-9A28-213E127DC824}"/>
              </a:ext>
            </a:extLst>
          </p:cNvPr>
          <p:cNvCxnSpPr/>
          <p:nvPr/>
        </p:nvCxnSpPr>
        <p:spPr>
          <a:xfrm>
            <a:off x="4759613" y="3190127"/>
            <a:ext cx="0" cy="1014336"/>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457;p102">
            <a:extLst>
              <a:ext uri="{FF2B5EF4-FFF2-40B4-BE49-F238E27FC236}">
                <a16:creationId xmlns:a16="http://schemas.microsoft.com/office/drawing/2014/main" id="{8A783729-379A-074C-A74D-8EB8B71F5AB3}"/>
              </a:ext>
            </a:extLst>
          </p:cNvPr>
          <p:cNvCxnSpPr/>
          <p:nvPr/>
        </p:nvCxnSpPr>
        <p:spPr>
          <a:xfrm>
            <a:off x="4853908" y="3095832"/>
            <a:ext cx="0" cy="1014336"/>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458;p102">
            <a:extLst>
              <a:ext uri="{FF2B5EF4-FFF2-40B4-BE49-F238E27FC236}">
                <a16:creationId xmlns:a16="http://schemas.microsoft.com/office/drawing/2014/main" id="{39DA508A-33E8-714A-8C15-87406A86DE94}"/>
              </a:ext>
            </a:extLst>
          </p:cNvPr>
          <p:cNvCxnSpPr/>
          <p:nvPr/>
        </p:nvCxnSpPr>
        <p:spPr>
          <a:xfrm>
            <a:off x="4667633" y="3284421"/>
            <a:ext cx="0" cy="1014336"/>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466;p102">
            <a:extLst>
              <a:ext uri="{FF2B5EF4-FFF2-40B4-BE49-F238E27FC236}">
                <a16:creationId xmlns:a16="http://schemas.microsoft.com/office/drawing/2014/main" id="{2B17EEB8-4B68-094E-AD9A-8A3507B265B2}"/>
              </a:ext>
            </a:extLst>
          </p:cNvPr>
          <p:cNvCxnSpPr>
            <a:cxnSpLocks/>
            <a:endCxn id="34" idx="1"/>
          </p:cNvCxnSpPr>
          <p:nvPr/>
        </p:nvCxnSpPr>
        <p:spPr>
          <a:xfrm rot="5400000" flipH="1" flipV="1">
            <a:off x="4019833" y="1986821"/>
            <a:ext cx="1785896" cy="534668"/>
          </a:xfrm>
          <a:prstGeom prst="bentConnector2">
            <a:avLst/>
          </a:prstGeom>
          <a:noFill/>
          <a:ln w="28575" cap="flat" cmpd="sng">
            <a:solidFill>
              <a:schemeClr val="dk2"/>
            </a:solidFill>
            <a:prstDash val="solid"/>
            <a:round/>
            <a:headEnd type="none" w="med" len="med"/>
            <a:tailEnd type="triangle" w="med" len="med"/>
          </a:ln>
        </p:spPr>
      </p:cxnSp>
      <p:cxnSp>
        <p:nvCxnSpPr>
          <p:cNvPr id="30" name="Google Shape;2467;p102">
            <a:extLst>
              <a:ext uri="{FF2B5EF4-FFF2-40B4-BE49-F238E27FC236}">
                <a16:creationId xmlns:a16="http://schemas.microsoft.com/office/drawing/2014/main" id="{68ED8F72-6BB8-8E49-B116-4B054ACEF4F4}"/>
              </a:ext>
            </a:extLst>
          </p:cNvPr>
          <p:cNvCxnSpPr/>
          <p:nvPr/>
        </p:nvCxnSpPr>
        <p:spPr>
          <a:xfrm>
            <a:off x="3210718" y="3901580"/>
            <a:ext cx="1098914" cy="0"/>
          </a:xfrm>
          <a:prstGeom prst="straightConnector1">
            <a:avLst/>
          </a:prstGeom>
          <a:noFill/>
          <a:ln w="19050" cap="flat" cmpd="sng">
            <a:solidFill>
              <a:schemeClr val="dk2"/>
            </a:solidFill>
            <a:prstDash val="solid"/>
            <a:round/>
            <a:headEnd type="none" w="med" len="med"/>
            <a:tailEnd type="triangle" w="med" len="med"/>
          </a:ln>
        </p:spPr>
      </p:cxnSp>
      <p:sp>
        <p:nvSpPr>
          <p:cNvPr id="31" name="Google Shape;2468;p102">
            <a:extLst>
              <a:ext uri="{FF2B5EF4-FFF2-40B4-BE49-F238E27FC236}">
                <a16:creationId xmlns:a16="http://schemas.microsoft.com/office/drawing/2014/main" id="{AE779527-45F9-1E4A-A43D-F50DA0293F00}"/>
              </a:ext>
            </a:extLst>
          </p:cNvPr>
          <p:cNvSpPr txBox="1"/>
          <p:nvPr/>
        </p:nvSpPr>
        <p:spPr>
          <a:xfrm>
            <a:off x="3364231" y="3951254"/>
            <a:ext cx="1029620" cy="40579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err="1">
                <a:ln>
                  <a:noFill/>
                </a:ln>
                <a:solidFill>
                  <a:prstClr val="black"/>
                </a:solidFill>
                <a:effectLst/>
                <a:uLnTx/>
                <a:uFillTx/>
                <a:latin typeface="Calibri" panose="020F0502020204030204"/>
                <a:ea typeface="+mn-ea"/>
                <a:cs typeface="+mn-cs"/>
              </a:rPr>
              <a:t>RoI</a:t>
            </a: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865" b="0" i="0" u="none" strike="noStrike" kern="1200" cap="none" spc="0" normalizeH="0" baseline="0" noProof="0" dirty="0">
                <a:ln>
                  <a:noFill/>
                </a:ln>
                <a:solidFill>
                  <a:prstClr val="black"/>
                </a:solidFill>
                <a:effectLst/>
                <a:uLnTx/>
                <a:uFillTx/>
                <a:latin typeface="Calibri" panose="020F0502020204030204"/>
                <a:ea typeface="+mn-ea"/>
                <a:cs typeface="+mn-cs"/>
              </a:rPr>
              <a:t>对齐</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2" name="Google Shape;2469;p102">
            <a:extLst>
              <a:ext uri="{FF2B5EF4-FFF2-40B4-BE49-F238E27FC236}">
                <a16:creationId xmlns:a16="http://schemas.microsoft.com/office/drawing/2014/main" id="{35415AC8-071B-5446-A0C0-773F4F3835B0}"/>
              </a:ext>
            </a:extLst>
          </p:cNvPr>
          <p:cNvCxnSpPr>
            <a:cxnSpLocks/>
          </p:cNvCxnSpPr>
          <p:nvPr/>
        </p:nvCxnSpPr>
        <p:spPr>
          <a:xfrm>
            <a:off x="4996776" y="3749219"/>
            <a:ext cx="811530" cy="0"/>
          </a:xfrm>
          <a:prstGeom prst="straightConnector1">
            <a:avLst/>
          </a:prstGeom>
          <a:noFill/>
          <a:ln w="19050" cap="flat" cmpd="sng">
            <a:solidFill>
              <a:schemeClr val="dk2"/>
            </a:solidFill>
            <a:prstDash val="solid"/>
            <a:round/>
            <a:headEnd type="none" w="med" len="med"/>
            <a:tailEnd type="triangle" w="med" len="med"/>
          </a:ln>
        </p:spPr>
      </p:cxnSp>
      <p:sp>
        <p:nvSpPr>
          <p:cNvPr id="33" name="Google Shape;2470;p102">
            <a:extLst>
              <a:ext uri="{FF2B5EF4-FFF2-40B4-BE49-F238E27FC236}">
                <a16:creationId xmlns:a16="http://schemas.microsoft.com/office/drawing/2014/main" id="{D34D1389-8ABD-1D41-B228-B3BC7ED5EACC}"/>
              </a:ext>
            </a:extLst>
          </p:cNvPr>
          <p:cNvSpPr txBox="1"/>
          <p:nvPr/>
        </p:nvSpPr>
        <p:spPr>
          <a:xfrm>
            <a:off x="4934894" y="3902805"/>
            <a:ext cx="1170995" cy="40579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Conv…</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Google Shape;2471;p102">
            <a:extLst>
              <a:ext uri="{FF2B5EF4-FFF2-40B4-BE49-F238E27FC236}">
                <a16:creationId xmlns:a16="http://schemas.microsoft.com/office/drawing/2014/main" id="{A8D12D80-5B85-244B-9F68-88C2A504420C}"/>
              </a:ext>
            </a:extLst>
          </p:cNvPr>
          <p:cNvSpPr txBox="1"/>
          <p:nvPr/>
        </p:nvSpPr>
        <p:spPr>
          <a:xfrm>
            <a:off x="5180116" y="918353"/>
            <a:ext cx="3398474" cy="885707"/>
          </a:xfrm>
          <a:prstGeom prst="rect">
            <a:avLst/>
          </a:prstGeom>
          <a:noFill/>
          <a:ln>
            <a:noFill/>
          </a:ln>
        </p:spPr>
        <p:txBody>
          <a:bodyPr spcFirstLastPara="1" wrap="square" lIns="91401" tIns="91401" rIns="91401" bIns="91401" anchor="ctr" anchorCtr="0">
            <a:noAutofit/>
          </a:bodyPr>
          <a:lstStyle/>
          <a:p>
            <a:pPr lvl="0" defTabSz="685800">
              <a:defRPr/>
            </a:pPr>
            <a:r>
              <a:rPr lang="zh-CN" altLang="en-US" sz="1865" dirty="0">
                <a:solidFill>
                  <a:prstClr val="black"/>
                </a:solidFill>
              </a:rPr>
              <a:t>分类分值</a:t>
            </a:r>
            <a:r>
              <a:rPr lang="en-US" altLang="zh-CN" sz="1865" dirty="0">
                <a:solidFill>
                  <a:prstClr val="black"/>
                </a:solidFill>
              </a:rPr>
              <a:t>: </a:t>
            </a:r>
            <a:r>
              <a:rPr lang="en" altLang="zh-CN" sz="1865" dirty="0">
                <a:solidFill>
                  <a:prstClr val="black"/>
                </a:solidFill>
              </a:rPr>
              <a:t>C </a:t>
            </a:r>
          </a:p>
          <a:p>
            <a:pPr lvl="0" defTabSz="685800">
              <a:defRPr/>
            </a:pPr>
            <a:r>
              <a:rPr lang="zh-CN" altLang="en-US" sz="1865" dirty="0">
                <a:solidFill>
                  <a:prstClr val="black"/>
                </a:solidFill>
              </a:rPr>
              <a:t>边框坐标</a:t>
            </a:r>
            <a:r>
              <a:rPr lang="en-US" altLang="zh-CN" sz="1865" dirty="0">
                <a:solidFill>
                  <a:prstClr val="black"/>
                </a:solidFill>
              </a:rPr>
              <a:t>(</a:t>
            </a:r>
            <a:r>
              <a:rPr lang="zh-CN" altLang="en-US" sz="1865" dirty="0">
                <a:solidFill>
                  <a:prstClr val="black"/>
                </a:solidFill>
              </a:rPr>
              <a:t>每个类别</a:t>
            </a:r>
            <a:r>
              <a:rPr lang="en-US" altLang="zh-CN" sz="1865" dirty="0">
                <a:solidFill>
                  <a:prstClr val="black"/>
                </a:solidFill>
              </a:rPr>
              <a:t>): 4 * </a:t>
            </a:r>
            <a:r>
              <a:rPr lang="en" altLang="zh-CN" sz="1865" dirty="0">
                <a:solidFill>
                  <a:prstClr val="black"/>
                </a:solidFill>
              </a:rPr>
              <a:t>C</a:t>
            </a:r>
            <a:endPar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 sz="1865" b="0" i="0" u="none" strike="noStrike" kern="1200" cap="none" spc="0" normalizeH="0" baseline="0" noProof="0" dirty="0">
                <a:ln>
                  <a:noFill/>
                </a:ln>
                <a:solidFill>
                  <a:prstClr val="black"/>
                </a:solidFill>
                <a:effectLst/>
                <a:uLnTx/>
                <a:uFillTx/>
                <a:latin typeface="Calibri" panose="020F0502020204030204"/>
                <a:ea typeface="+mn-ea"/>
                <a:cs typeface="+mn-cs"/>
              </a:rPr>
              <a:t>分割</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掩膜</a:t>
            </a: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 C x 28 x 28</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5" name="Google Shape;2472;p102">
            <a:extLst>
              <a:ext uri="{FF2B5EF4-FFF2-40B4-BE49-F238E27FC236}">
                <a16:creationId xmlns:a16="http://schemas.microsoft.com/office/drawing/2014/main" id="{F7753B29-8032-1847-9905-B9A3CDC3043A}"/>
              </a:ext>
            </a:extLst>
          </p:cNvPr>
          <p:cNvGraphicFramePr/>
          <p:nvPr/>
        </p:nvGraphicFramePr>
        <p:xfrm>
          <a:off x="5961422" y="3270660"/>
          <a:ext cx="783784" cy="983936"/>
        </p:xfrm>
        <a:graphic>
          <a:graphicData uri="http://schemas.openxmlformats.org/drawingml/2006/table">
            <a:tbl>
              <a:tblPr>
                <a:noFill/>
              </a:tblPr>
              <a:tblGrid>
                <a:gridCol w="195946">
                  <a:extLst>
                    <a:ext uri="{9D8B030D-6E8A-4147-A177-3AD203B41FA5}">
                      <a16:colId xmlns:a16="http://schemas.microsoft.com/office/drawing/2014/main" val="20000"/>
                    </a:ext>
                  </a:extLst>
                </a:gridCol>
                <a:gridCol w="195946">
                  <a:extLst>
                    <a:ext uri="{9D8B030D-6E8A-4147-A177-3AD203B41FA5}">
                      <a16:colId xmlns:a16="http://schemas.microsoft.com/office/drawing/2014/main" val="20001"/>
                    </a:ext>
                  </a:extLst>
                </a:gridCol>
                <a:gridCol w="195946">
                  <a:extLst>
                    <a:ext uri="{9D8B030D-6E8A-4147-A177-3AD203B41FA5}">
                      <a16:colId xmlns:a16="http://schemas.microsoft.com/office/drawing/2014/main" val="20002"/>
                    </a:ext>
                  </a:extLst>
                </a:gridCol>
                <a:gridCol w="195946">
                  <a:extLst>
                    <a:ext uri="{9D8B030D-6E8A-4147-A177-3AD203B41FA5}">
                      <a16:colId xmlns:a16="http://schemas.microsoft.com/office/drawing/2014/main" val="20003"/>
                    </a:ext>
                  </a:extLst>
                </a:gridCol>
              </a:tblGrid>
              <a:tr h="242174">
                <a:tc>
                  <a:txBody>
                    <a:bodyPr/>
                    <a:lstStyle/>
                    <a:p>
                      <a:pPr marL="0" lvl="0" indent="0" algn="l" rtl="0">
                        <a:spcBef>
                          <a:spcPts val="0"/>
                        </a:spcBef>
                        <a:spcAft>
                          <a:spcPts val="0"/>
                        </a:spcAft>
                        <a:buNone/>
                      </a:pPr>
                      <a:endParaRPr sz="1000"/>
                    </a:p>
                  </a:txBody>
                  <a:tcPr marL="46792" marR="46792" marT="46792" marB="46792"/>
                </a:tc>
                <a:tc>
                  <a:txBody>
                    <a:bodyPr/>
                    <a:lstStyle/>
                    <a:p>
                      <a:pPr marL="0" lvl="0" indent="0" algn="l" rtl="0">
                        <a:spcBef>
                          <a:spcPts val="0"/>
                        </a:spcBef>
                        <a:spcAft>
                          <a:spcPts val="0"/>
                        </a:spcAft>
                        <a:buNone/>
                      </a:pPr>
                      <a:endParaRPr sz="1000"/>
                    </a:p>
                  </a:txBody>
                  <a:tcPr marL="46792" marR="46792" marT="46792" marB="46792">
                    <a:noFill/>
                  </a:tcPr>
                </a:tc>
                <a:tc>
                  <a:txBody>
                    <a:bodyPr/>
                    <a:lstStyle/>
                    <a:p>
                      <a:pPr marL="0" lvl="0" indent="0" algn="l" rtl="0">
                        <a:spcBef>
                          <a:spcPts val="0"/>
                        </a:spcBef>
                        <a:spcAft>
                          <a:spcPts val="0"/>
                        </a:spcAft>
                        <a:buNone/>
                      </a:pPr>
                      <a:endParaRPr sz="1000" dirty="0"/>
                    </a:p>
                  </a:txBody>
                  <a:tcPr marL="46792" marR="46792" marT="46792" marB="46792">
                    <a:noFill/>
                  </a:tcPr>
                </a:tc>
                <a:tc>
                  <a:txBody>
                    <a:bodyPr/>
                    <a:lstStyle/>
                    <a:p>
                      <a:pPr marL="0" lvl="0" indent="0" algn="l" rtl="0">
                        <a:spcBef>
                          <a:spcPts val="0"/>
                        </a:spcBef>
                        <a:spcAft>
                          <a:spcPts val="0"/>
                        </a:spcAft>
                        <a:buNone/>
                      </a:pPr>
                      <a:endParaRPr sz="1000"/>
                    </a:p>
                  </a:txBody>
                  <a:tcPr marL="46792" marR="46792" marT="46792" marB="46792"/>
                </a:tc>
                <a:extLst>
                  <a:ext uri="{0D108BD9-81ED-4DB2-BD59-A6C34878D82A}">
                    <a16:rowId xmlns:a16="http://schemas.microsoft.com/office/drawing/2014/main" val="10000"/>
                  </a:ext>
                </a:extLst>
              </a:tr>
              <a:tr h="242174">
                <a:tc>
                  <a:txBody>
                    <a:bodyPr/>
                    <a:lstStyle/>
                    <a:p>
                      <a:pPr marL="0" lvl="0" indent="0" algn="l" rtl="0">
                        <a:spcBef>
                          <a:spcPts val="0"/>
                        </a:spcBef>
                        <a:spcAft>
                          <a:spcPts val="0"/>
                        </a:spcAft>
                        <a:buNone/>
                      </a:pPr>
                      <a:endParaRPr sz="1000"/>
                    </a:p>
                  </a:txBody>
                  <a:tcPr marL="46792" marR="46792" marT="46792" marB="46792"/>
                </a:tc>
                <a:tc>
                  <a:txBody>
                    <a:bodyPr/>
                    <a:lstStyle/>
                    <a:p>
                      <a:pPr marL="0" lvl="0" indent="0" algn="l" rtl="0">
                        <a:spcBef>
                          <a:spcPts val="0"/>
                        </a:spcBef>
                        <a:spcAft>
                          <a:spcPts val="0"/>
                        </a:spcAft>
                        <a:buNone/>
                      </a:pPr>
                      <a:endParaRPr sz="1000"/>
                    </a:p>
                  </a:txBody>
                  <a:tcPr marL="46792" marR="46792" marT="46792" marB="46792">
                    <a:noFill/>
                  </a:tcPr>
                </a:tc>
                <a:tc>
                  <a:txBody>
                    <a:bodyPr/>
                    <a:lstStyle/>
                    <a:p>
                      <a:pPr marL="0" lvl="0" indent="0" algn="l" rtl="0">
                        <a:spcBef>
                          <a:spcPts val="0"/>
                        </a:spcBef>
                        <a:spcAft>
                          <a:spcPts val="0"/>
                        </a:spcAft>
                        <a:buNone/>
                      </a:pPr>
                      <a:endParaRPr sz="1000"/>
                    </a:p>
                  </a:txBody>
                  <a:tcPr marL="46792" marR="46792" marT="46792" marB="46792">
                    <a:noFill/>
                  </a:tcPr>
                </a:tc>
                <a:tc>
                  <a:txBody>
                    <a:bodyPr/>
                    <a:lstStyle/>
                    <a:p>
                      <a:pPr marL="0" lvl="0" indent="0" algn="l" rtl="0">
                        <a:spcBef>
                          <a:spcPts val="0"/>
                        </a:spcBef>
                        <a:spcAft>
                          <a:spcPts val="0"/>
                        </a:spcAft>
                        <a:buNone/>
                      </a:pPr>
                      <a:endParaRPr sz="1000"/>
                    </a:p>
                  </a:txBody>
                  <a:tcPr marL="46792" marR="46792" marT="46792" marB="46792"/>
                </a:tc>
                <a:extLst>
                  <a:ext uri="{0D108BD9-81ED-4DB2-BD59-A6C34878D82A}">
                    <a16:rowId xmlns:a16="http://schemas.microsoft.com/office/drawing/2014/main" val="10001"/>
                  </a:ext>
                </a:extLst>
              </a:tr>
              <a:tr h="242174">
                <a:tc>
                  <a:txBody>
                    <a:bodyPr/>
                    <a:lstStyle/>
                    <a:p>
                      <a:pPr marL="0" lvl="0" indent="0" algn="l" rtl="0">
                        <a:spcBef>
                          <a:spcPts val="0"/>
                        </a:spcBef>
                        <a:spcAft>
                          <a:spcPts val="0"/>
                        </a:spcAft>
                        <a:buNone/>
                      </a:pPr>
                      <a:endParaRPr sz="1000"/>
                    </a:p>
                  </a:txBody>
                  <a:tcPr marL="46792" marR="46792" marT="46792" marB="46792"/>
                </a:tc>
                <a:tc>
                  <a:txBody>
                    <a:bodyPr/>
                    <a:lstStyle/>
                    <a:p>
                      <a:pPr marL="0" lvl="0" indent="0" algn="l" rtl="0">
                        <a:spcBef>
                          <a:spcPts val="0"/>
                        </a:spcBef>
                        <a:spcAft>
                          <a:spcPts val="0"/>
                        </a:spcAft>
                        <a:buNone/>
                      </a:pPr>
                      <a:endParaRPr sz="1000" dirty="0"/>
                    </a:p>
                  </a:txBody>
                  <a:tcPr marL="46792" marR="46792" marT="46792" marB="46792">
                    <a:noFill/>
                  </a:tcPr>
                </a:tc>
                <a:tc>
                  <a:txBody>
                    <a:bodyPr/>
                    <a:lstStyle/>
                    <a:p>
                      <a:pPr marL="0" lvl="0" indent="0" algn="l" rtl="0">
                        <a:spcBef>
                          <a:spcPts val="0"/>
                        </a:spcBef>
                        <a:spcAft>
                          <a:spcPts val="0"/>
                        </a:spcAft>
                        <a:buNone/>
                      </a:pPr>
                      <a:endParaRPr sz="1000" dirty="0"/>
                    </a:p>
                  </a:txBody>
                  <a:tcPr marL="46792" marR="46792" marT="46792" marB="46792">
                    <a:noFill/>
                  </a:tcPr>
                </a:tc>
                <a:tc>
                  <a:txBody>
                    <a:bodyPr/>
                    <a:lstStyle/>
                    <a:p>
                      <a:pPr marL="0" lvl="0" indent="0" algn="l" rtl="0">
                        <a:spcBef>
                          <a:spcPts val="0"/>
                        </a:spcBef>
                        <a:spcAft>
                          <a:spcPts val="0"/>
                        </a:spcAft>
                        <a:buNone/>
                      </a:pPr>
                      <a:endParaRPr sz="1000" dirty="0"/>
                    </a:p>
                  </a:txBody>
                  <a:tcPr marL="46792" marR="46792" marT="46792" marB="46792"/>
                </a:tc>
                <a:extLst>
                  <a:ext uri="{0D108BD9-81ED-4DB2-BD59-A6C34878D82A}">
                    <a16:rowId xmlns:a16="http://schemas.microsoft.com/office/drawing/2014/main" val="10002"/>
                  </a:ext>
                </a:extLst>
              </a:tr>
              <a:tr h="242174">
                <a:tc>
                  <a:txBody>
                    <a:bodyPr/>
                    <a:lstStyle/>
                    <a:p>
                      <a:pPr marL="0" lvl="0" indent="0" algn="l" rtl="0">
                        <a:spcBef>
                          <a:spcPts val="0"/>
                        </a:spcBef>
                        <a:spcAft>
                          <a:spcPts val="0"/>
                        </a:spcAft>
                        <a:buNone/>
                      </a:pPr>
                      <a:endParaRPr sz="1000"/>
                    </a:p>
                  </a:txBody>
                  <a:tcPr marL="46792" marR="46792" marT="46792" marB="46792"/>
                </a:tc>
                <a:tc>
                  <a:txBody>
                    <a:bodyPr/>
                    <a:lstStyle/>
                    <a:p>
                      <a:pPr marL="0" lvl="0" indent="0" algn="l" rtl="0">
                        <a:spcBef>
                          <a:spcPts val="0"/>
                        </a:spcBef>
                        <a:spcAft>
                          <a:spcPts val="0"/>
                        </a:spcAft>
                        <a:buNone/>
                      </a:pPr>
                      <a:endParaRPr sz="1000"/>
                    </a:p>
                  </a:txBody>
                  <a:tcPr marL="46792" marR="46792" marT="46792" marB="46792">
                    <a:solidFill>
                      <a:srgbClr val="D9EAD3"/>
                    </a:solidFill>
                  </a:tcPr>
                </a:tc>
                <a:tc>
                  <a:txBody>
                    <a:bodyPr/>
                    <a:lstStyle/>
                    <a:p>
                      <a:pPr marL="0" lvl="0" indent="0" algn="l" rtl="0">
                        <a:spcBef>
                          <a:spcPts val="0"/>
                        </a:spcBef>
                        <a:spcAft>
                          <a:spcPts val="0"/>
                        </a:spcAft>
                        <a:buNone/>
                      </a:pPr>
                      <a:endParaRPr sz="1000" dirty="0"/>
                    </a:p>
                  </a:txBody>
                  <a:tcPr marL="46792" marR="46792" marT="46792" marB="46792">
                    <a:noFill/>
                  </a:tcPr>
                </a:tc>
                <a:tc>
                  <a:txBody>
                    <a:bodyPr/>
                    <a:lstStyle/>
                    <a:p>
                      <a:pPr marL="0" lvl="0" indent="0" algn="l" rtl="0">
                        <a:spcBef>
                          <a:spcPts val="0"/>
                        </a:spcBef>
                        <a:spcAft>
                          <a:spcPts val="0"/>
                        </a:spcAft>
                        <a:buNone/>
                      </a:pPr>
                      <a:endParaRPr sz="1000" dirty="0"/>
                    </a:p>
                  </a:txBody>
                  <a:tcPr marL="46792" marR="46792" marT="46792" marB="46792"/>
                </a:tc>
                <a:extLst>
                  <a:ext uri="{0D108BD9-81ED-4DB2-BD59-A6C34878D82A}">
                    <a16:rowId xmlns:a16="http://schemas.microsoft.com/office/drawing/2014/main" val="10003"/>
                  </a:ext>
                </a:extLst>
              </a:tr>
            </a:tbl>
          </a:graphicData>
        </a:graphic>
      </p:graphicFrame>
      <p:cxnSp>
        <p:nvCxnSpPr>
          <p:cNvPr id="36" name="Google Shape;2473;p102">
            <a:extLst>
              <a:ext uri="{FF2B5EF4-FFF2-40B4-BE49-F238E27FC236}">
                <a16:creationId xmlns:a16="http://schemas.microsoft.com/office/drawing/2014/main" id="{9FD2002E-83BF-BC4D-8B5A-41CFECC60481}"/>
              </a:ext>
            </a:extLst>
          </p:cNvPr>
          <p:cNvCxnSpPr/>
          <p:nvPr/>
        </p:nvCxnSpPr>
        <p:spPr>
          <a:xfrm>
            <a:off x="1534755" y="3749219"/>
            <a:ext cx="743807" cy="0"/>
          </a:xfrm>
          <a:prstGeom prst="straightConnector1">
            <a:avLst/>
          </a:prstGeom>
          <a:noFill/>
          <a:ln w="19050" cap="flat" cmpd="sng">
            <a:solidFill>
              <a:schemeClr val="dk2"/>
            </a:solidFill>
            <a:prstDash val="solid"/>
            <a:round/>
            <a:headEnd type="none" w="med" len="med"/>
            <a:tailEnd type="triangle" w="med" len="med"/>
          </a:ln>
        </p:spPr>
      </p:cxnSp>
      <p:sp>
        <p:nvSpPr>
          <p:cNvPr id="37" name="Google Shape;2474;p102">
            <a:extLst>
              <a:ext uri="{FF2B5EF4-FFF2-40B4-BE49-F238E27FC236}">
                <a16:creationId xmlns:a16="http://schemas.microsoft.com/office/drawing/2014/main" id="{5882B9D2-F79B-AA4B-AC17-D4CF145AC476}"/>
              </a:ext>
            </a:extLst>
          </p:cNvPr>
          <p:cNvSpPr txBox="1"/>
          <p:nvPr/>
        </p:nvSpPr>
        <p:spPr>
          <a:xfrm>
            <a:off x="1503499" y="3800992"/>
            <a:ext cx="792787" cy="663671"/>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CNN</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+RPN</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Google Shape;2478;p102">
            <a:extLst>
              <a:ext uri="{FF2B5EF4-FFF2-40B4-BE49-F238E27FC236}">
                <a16:creationId xmlns:a16="http://schemas.microsoft.com/office/drawing/2014/main" id="{81367929-8F6A-1D40-8276-3FC0D557A9DE}"/>
              </a:ext>
            </a:extLst>
          </p:cNvPr>
          <p:cNvSpPr/>
          <p:nvPr/>
        </p:nvSpPr>
        <p:spPr>
          <a:xfrm rot="-5400000" flipH="1">
            <a:off x="3066713" y="3176314"/>
            <a:ext cx="957351" cy="206046"/>
          </a:xfrm>
          <a:prstGeom prst="parallelogram">
            <a:avLst>
              <a:gd name="adj" fmla="val 100281"/>
            </a:avLst>
          </a:prstGeom>
          <a:solidFill>
            <a:srgbClr val="EFEFEF"/>
          </a:solid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oogle Shape;2479;p102">
            <a:extLst>
              <a:ext uri="{FF2B5EF4-FFF2-40B4-BE49-F238E27FC236}">
                <a16:creationId xmlns:a16="http://schemas.microsoft.com/office/drawing/2014/main" id="{7FAB01FA-6A87-294F-89A1-BACA136E720F}"/>
              </a:ext>
            </a:extLst>
          </p:cNvPr>
          <p:cNvSpPr/>
          <p:nvPr/>
        </p:nvSpPr>
        <p:spPr>
          <a:xfrm rot="-5400000" flipH="1">
            <a:off x="2743366" y="2253190"/>
            <a:ext cx="1061423" cy="710515"/>
          </a:xfrm>
          <a:prstGeom prst="parallelogram">
            <a:avLst>
              <a:gd name="adj" fmla="val 94023"/>
            </a:avLst>
          </a:prstGeom>
          <a:solidFill>
            <a:srgbClr val="EFEFEF"/>
          </a:solidFill>
          <a:ln w="19050"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Google Shape;2483;p102">
            <a:extLst>
              <a:ext uri="{FF2B5EF4-FFF2-40B4-BE49-F238E27FC236}">
                <a16:creationId xmlns:a16="http://schemas.microsoft.com/office/drawing/2014/main" id="{A0AD9E8D-F2C5-694E-A285-27381DC893F0}"/>
              </a:ext>
            </a:extLst>
          </p:cNvPr>
          <p:cNvSpPr txBox="1"/>
          <p:nvPr/>
        </p:nvSpPr>
        <p:spPr>
          <a:xfrm>
            <a:off x="3576408" y="4456396"/>
            <a:ext cx="1481914" cy="405794"/>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1865" b="0" i="0" u="none" strike="noStrike" kern="1200" cap="none" spc="0" normalizeH="0" baseline="0" noProof="0" dirty="0">
                <a:ln>
                  <a:noFill/>
                </a:ln>
                <a:solidFill>
                  <a:prstClr val="black"/>
                </a:solidFill>
                <a:effectLst/>
                <a:uLnTx/>
                <a:uFillTx/>
                <a:latin typeface="Calibri" panose="020F0502020204030204"/>
                <a:ea typeface="+mn-ea"/>
                <a:cs typeface="+mn-cs"/>
              </a:rPr>
              <a:t>256 x 14 x 14</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Google Shape;2484;p102">
            <a:extLst>
              <a:ext uri="{FF2B5EF4-FFF2-40B4-BE49-F238E27FC236}">
                <a16:creationId xmlns:a16="http://schemas.microsoft.com/office/drawing/2014/main" id="{F631CCCB-F943-DF4E-84B9-C76CC0448D15}"/>
              </a:ext>
            </a:extLst>
          </p:cNvPr>
          <p:cNvSpPr txBox="1"/>
          <p:nvPr/>
        </p:nvSpPr>
        <p:spPr>
          <a:xfrm>
            <a:off x="5993612" y="4284360"/>
            <a:ext cx="1771482" cy="584225"/>
          </a:xfrm>
          <a:prstGeom prst="rect">
            <a:avLst/>
          </a:prstGeom>
          <a:noFill/>
          <a:ln>
            <a:noFill/>
          </a:ln>
        </p:spPr>
        <p:txBody>
          <a:bodyPr spcFirstLastPara="1" wrap="square" lIns="91401" tIns="91401" rIns="91401" bIns="91401"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 sz="1800" b="0" i="0" u="none" strike="noStrike" kern="1200" cap="none" spc="0" normalizeH="0" baseline="0" noProof="0" dirty="0">
                <a:ln>
                  <a:noFill/>
                </a:ln>
                <a:solidFill>
                  <a:prstClr val="black"/>
                </a:solidFill>
                <a:effectLst/>
                <a:uLnTx/>
                <a:uFillTx/>
                <a:latin typeface="Calibri" panose="020F0502020204030204"/>
                <a:ea typeface="+mn-ea"/>
                <a:cs typeface="+mn-cs"/>
              </a:rPr>
              <a:t>关键点掩膜</a:t>
            </a:r>
            <a:r>
              <a:rPr kumimoji="0" lang="en"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prstClr val="black"/>
                </a:solidFill>
                <a:effectLst/>
                <a:uLnTx/>
                <a:uFillTx/>
                <a:latin typeface="Calibri" panose="020F0502020204030204"/>
                <a:ea typeface="+mn-ea"/>
                <a:cs typeface="+mn-cs"/>
              </a:rPr>
              <a:t>K x 56 x 56</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5" name="Picture 54">
            <a:extLst>
              <a:ext uri="{FF2B5EF4-FFF2-40B4-BE49-F238E27FC236}">
                <a16:creationId xmlns:a16="http://schemas.microsoft.com/office/drawing/2014/main" id="{F4279EF1-6A38-2545-A8D2-A958B253D7BA}"/>
              </a:ext>
            </a:extLst>
          </p:cNvPr>
          <p:cNvPicPr>
            <a:picLocks noChangeAspect="1"/>
          </p:cNvPicPr>
          <p:nvPr/>
        </p:nvPicPr>
        <p:blipFill rotWithShape="1">
          <a:blip r:embed="rId2"/>
          <a:srcRect t="5787" b="1989"/>
          <a:stretch/>
        </p:blipFill>
        <p:spPr>
          <a:xfrm>
            <a:off x="157984" y="2643144"/>
            <a:ext cx="1282447" cy="1774090"/>
          </a:xfrm>
          <a:prstGeom prst="rect">
            <a:avLst/>
          </a:prstGeom>
        </p:spPr>
      </p:pic>
      <p:sp>
        <p:nvSpPr>
          <p:cNvPr id="38" name="Google Shape;2475;p102">
            <a:extLst>
              <a:ext uri="{FF2B5EF4-FFF2-40B4-BE49-F238E27FC236}">
                <a16:creationId xmlns:a16="http://schemas.microsoft.com/office/drawing/2014/main" id="{E2AEB033-BB9D-1B45-88F3-99EF9F336B2A}"/>
              </a:ext>
            </a:extLst>
          </p:cNvPr>
          <p:cNvSpPr/>
          <p:nvPr/>
        </p:nvSpPr>
        <p:spPr>
          <a:xfrm>
            <a:off x="446284" y="2667126"/>
            <a:ext cx="607642" cy="1722176"/>
          </a:xfrm>
          <a:prstGeom prst="rect">
            <a:avLst/>
          </a:prstGeom>
          <a:noFill/>
          <a:ln w="28575" cap="flat" cmpd="sng">
            <a:solidFill>
              <a:srgbClr val="B6D7A8"/>
            </a:solidFill>
            <a:prstDash val="solid"/>
            <a:round/>
            <a:headEnd type="none" w="sm" len="sm"/>
            <a:tailEnd type="none" w="sm" len="sm"/>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A3675B13-A64F-0B47-A728-2055DE5AABC3}"/>
              </a:ext>
            </a:extLst>
          </p:cNvPr>
          <p:cNvSpPr txBox="1"/>
          <p:nvPr/>
        </p:nvSpPr>
        <p:spPr>
          <a:xfrm>
            <a:off x="5919354" y="2968199"/>
            <a:ext cx="530915"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black"/>
                </a:solidFill>
                <a:effectLst/>
                <a:uLnTx/>
                <a:uFillTx/>
                <a:latin typeface="Calibri" panose="020F0502020204030204"/>
                <a:ea typeface="+mn-ea"/>
                <a:cs typeface="+mn-cs"/>
              </a:rPr>
              <a:t>左肘</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0" name="Google Shape;2472;p102">
            <a:extLst>
              <a:ext uri="{FF2B5EF4-FFF2-40B4-BE49-F238E27FC236}">
                <a16:creationId xmlns:a16="http://schemas.microsoft.com/office/drawing/2014/main" id="{0918D586-F832-6044-A296-00C877E2AA55}"/>
              </a:ext>
            </a:extLst>
          </p:cNvPr>
          <p:cNvGraphicFramePr/>
          <p:nvPr/>
        </p:nvGraphicFramePr>
        <p:xfrm>
          <a:off x="6973829" y="3279337"/>
          <a:ext cx="783784" cy="983936"/>
        </p:xfrm>
        <a:graphic>
          <a:graphicData uri="http://schemas.openxmlformats.org/drawingml/2006/table">
            <a:tbl>
              <a:tblPr>
                <a:noFill/>
              </a:tblPr>
              <a:tblGrid>
                <a:gridCol w="195946">
                  <a:extLst>
                    <a:ext uri="{9D8B030D-6E8A-4147-A177-3AD203B41FA5}">
                      <a16:colId xmlns:a16="http://schemas.microsoft.com/office/drawing/2014/main" val="20000"/>
                    </a:ext>
                  </a:extLst>
                </a:gridCol>
                <a:gridCol w="195946">
                  <a:extLst>
                    <a:ext uri="{9D8B030D-6E8A-4147-A177-3AD203B41FA5}">
                      <a16:colId xmlns:a16="http://schemas.microsoft.com/office/drawing/2014/main" val="20001"/>
                    </a:ext>
                  </a:extLst>
                </a:gridCol>
                <a:gridCol w="195946">
                  <a:extLst>
                    <a:ext uri="{9D8B030D-6E8A-4147-A177-3AD203B41FA5}">
                      <a16:colId xmlns:a16="http://schemas.microsoft.com/office/drawing/2014/main" val="20002"/>
                    </a:ext>
                  </a:extLst>
                </a:gridCol>
                <a:gridCol w="195946">
                  <a:extLst>
                    <a:ext uri="{9D8B030D-6E8A-4147-A177-3AD203B41FA5}">
                      <a16:colId xmlns:a16="http://schemas.microsoft.com/office/drawing/2014/main" val="20003"/>
                    </a:ext>
                  </a:extLst>
                </a:gridCol>
              </a:tblGrid>
              <a:tr h="242174">
                <a:tc>
                  <a:txBody>
                    <a:bodyPr/>
                    <a:lstStyle/>
                    <a:p>
                      <a:pPr marL="0" lvl="0" indent="0" algn="l" rtl="0">
                        <a:spcBef>
                          <a:spcPts val="0"/>
                        </a:spcBef>
                        <a:spcAft>
                          <a:spcPts val="0"/>
                        </a:spcAft>
                        <a:buNone/>
                      </a:pPr>
                      <a:endParaRPr sz="1000"/>
                    </a:p>
                  </a:txBody>
                  <a:tcPr marL="46792" marR="46792" marT="46792" marB="46792"/>
                </a:tc>
                <a:tc>
                  <a:txBody>
                    <a:bodyPr/>
                    <a:lstStyle/>
                    <a:p>
                      <a:pPr marL="0" lvl="0" indent="0" algn="l" rtl="0">
                        <a:spcBef>
                          <a:spcPts val="0"/>
                        </a:spcBef>
                        <a:spcAft>
                          <a:spcPts val="0"/>
                        </a:spcAft>
                        <a:buNone/>
                      </a:pPr>
                      <a:endParaRPr sz="1000"/>
                    </a:p>
                  </a:txBody>
                  <a:tcPr marL="46792" marR="46792" marT="46792" marB="46792">
                    <a:noFill/>
                  </a:tcPr>
                </a:tc>
                <a:tc>
                  <a:txBody>
                    <a:bodyPr/>
                    <a:lstStyle/>
                    <a:p>
                      <a:pPr marL="0" lvl="0" indent="0" algn="l" rtl="0">
                        <a:spcBef>
                          <a:spcPts val="0"/>
                        </a:spcBef>
                        <a:spcAft>
                          <a:spcPts val="0"/>
                        </a:spcAft>
                        <a:buNone/>
                      </a:pPr>
                      <a:endParaRPr sz="1000" dirty="0"/>
                    </a:p>
                  </a:txBody>
                  <a:tcPr marL="46792" marR="46792" marT="46792" marB="46792">
                    <a:noFill/>
                  </a:tcPr>
                </a:tc>
                <a:tc>
                  <a:txBody>
                    <a:bodyPr/>
                    <a:lstStyle/>
                    <a:p>
                      <a:pPr marL="0" lvl="0" indent="0" algn="l" rtl="0">
                        <a:spcBef>
                          <a:spcPts val="0"/>
                        </a:spcBef>
                        <a:spcAft>
                          <a:spcPts val="0"/>
                        </a:spcAft>
                        <a:buNone/>
                      </a:pPr>
                      <a:endParaRPr sz="1000"/>
                    </a:p>
                  </a:txBody>
                  <a:tcPr marL="46792" marR="46792" marT="46792" marB="46792"/>
                </a:tc>
                <a:extLst>
                  <a:ext uri="{0D108BD9-81ED-4DB2-BD59-A6C34878D82A}">
                    <a16:rowId xmlns:a16="http://schemas.microsoft.com/office/drawing/2014/main" val="10000"/>
                  </a:ext>
                </a:extLst>
              </a:tr>
              <a:tr h="242174">
                <a:tc>
                  <a:txBody>
                    <a:bodyPr/>
                    <a:lstStyle/>
                    <a:p>
                      <a:pPr marL="0" lvl="0" indent="0" algn="l" rtl="0">
                        <a:spcBef>
                          <a:spcPts val="0"/>
                        </a:spcBef>
                        <a:spcAft>
                          <a:spcPts val="0"/>
                        </a:spcAft>
                        <a:buNone/>
                      </a:pPr>
                      <a:endParaRPr sz="1000"/>
                    </a:p>
                  </a:txBody>
                  <a:tcPr marL="46792" marR="46792" marT="46792" marB="46792"/>
                </a:tc>
                <a:tc>
                  <a:txBody>
                    <a:bodyPr/>
                    <a:lstStyle/>
                    <a:p>
                      <a:pPr marL="0" lvl="0" indent="0" algn="l" rtl="0">
                        <a:spcBef>
                          <a:spcPts val="0"/>
                        </a:spcBef>
                        <a:spcAft>
                          <a:spcPts val="0"/>
                        </a:spcAft>
                        <a:buNone/>
                      </a:pPr>
                      <a:endParaRPr sz="1000"/>
                    </a:p>
                  </a:txBody>
                  <a:tcPr marL="46792" marR="46792" marT="46792" marB="46792">
                    <a:noFill/>
                  </a:tcPr>
                </a:tc>
                <a:tc>
                  <a:txBody>
                    <a:bodyPr/>
                    <a:lstStyle/>
                    <a:p>
                      <a:pPr marL="0" lvl="0" indent="0" algn="l" rtl="0">
                        <a:spcBef>
                          <a:spcPts val="0"/>
                        </a:spcBef>
                        <a:spcAft>
                          <a:spcPts val="0"/>
                        </a:spcAft>
                        <a:buNone/>
                      </a:pPr>
                      <a:endParaRPr sz="1000"/>
                    </a:p>
                  </a:txBody>
                  <a:tcPr marL="46792" marR="46792" marT="46792" marB="46792">
                    <a:noFill/>
                  </a:tcPr>
                </a:tc>
                <a:tc>
                  <a:txBody>
                    <a:bodyPr/>
                    <a:lstStyle/>
                    <a:p>
                      <a:pPr marL="0" lvl="0" indent="0" algn="l" rtl="0">
                        <a:spcBef>
                          <a:spcPts val="0"/>
                        </a:spcBef>
                        <a:spcAft>
                          <a:spcPts val="0"/>
                        </a:spcAft>
                        <a:buNone/>
                      </a:pPr>
                      <a:endParaRPr sz="1000"/>
                    </a:p>
                  </a:txBody>
                  <a:tcPr marL="46792" marR="46792" marT="46792" marB="46792"/>
                </a:tc>
                <a:extLst>
                  <a:ext uri="{0D108BD9-81ED-4DB2-BD59-A6C34878D82A}">
                    <a16:rowId xmlns:a16="http://schemas.microsoft.com/office/drawing/2014/main" val="10001"/>
                  </a:ext>
                </a:extLst>
              </a:tr>
              <a:tr h="242174">
                <a:tc>
                  <a:txBody>
                    <a:bodyPr/>
                    <a:lstStyle/>
                    <a:p>
                      <a:pPr marL="0" lvl="0" indent="0" algn="l" rtl="0">
                        <a:spcBef>
                          <a:spcPts val="0"/>
                        </a:spcBef>
                        <a:spcAft>
                          <a:spcPts val="0"/>
                        </a:spcAft>
                        <a:buNone/>
                      </a:pPr>
                      <a:endParaRPr sz="1000"/>
                    </a:p>
                  </a:txBody>
                  <a:tcPr marL="46792" marR="46792" marT="46792" marB="46792"/>
                </a:tc>
                <a:tc>
                  <a:txBody>
                    <a:bodyPr/>
                    <a:lstStyle/>
                    <a:p>
                      <a:pPr marL="0" lvl="0" indent="0" algn="l" rtl="0">
                        <a:spcBef>
                          <a:spcPts val="0"/>
                        </a:spcBef>
                        <a:spcAft>
                          <a:spcPts val="0"/>
                        </a:spcAft>
                        <a:buNone/>
                      </a:pPr>
                      <a:endParaRPr sz="1000" dirty="0"/>
                    </a:p>
                  </a:txBody>
                  <a:tcPr marL="46792" marR="46792" marT="46792" marB="46792">
                    <a:noFill/>
                  </a:tcPr>
                </a:tc>
                <a:tc>
                  <a:txBody>
                    <a:bodyPr/>
                    <a:lstStyle/>
                    <a:p>
                      <a:pPr marL="0" lvl="0" indent="0" algn="l" rtl="0">
                        <a:spcBef>
                          <a:spcPts val="0"/>
                        </a:spcBef>
                        <a:spcAft>
                          <a:spcPts val="0"/>
                        </a:spcAft>
                        <a:buNone/>
                      </a:pPr>
                      <a:endParaRPr sz="1000" dirty="0"/>
                    </a:p>
                  </a:txBody>
                  <a:tcPr marL="46792" marR="46792" marT="46792" marB="46792">
                    <a:noFill/>
                  </a:tcPr>
                </a:tc>
                <a:tc>
                  <a:txBody>
                    <a:bodyPr/>
                    <a:lstStyle/>
                    <a:p>
                      <a:pPr marL="0" lvl="0" indent="0" algn="l" rtl="0">
                        <a:spcBef>
                          <a:spcPts val="0"/>
                        </a:spcBef>
                        <a:spcAft>
                          <a:spcPts val="0"/>
                        </a:spcAft>
                        <a:buNone/>
                      </a:pPr>
                      <a:endParaRPr sz="1000" dirty="0"/>
                    </a:p>
                  </a:txBody>
                  <a:tcPr marL="46792" marR="46792" marT="46792" marB="46792"/>
                </a:tc>
                <a:extLst>
                  <a:ext uri="{0D108BD9-81ED-4DB2-BD59-A6C34878D82A}">
                    <a16:rowId xmlns:a16="http://schemas.microsoft.com/office/drawing/2014/main" val="10002"/>
                  </a:ext>
                </a:extLst>
              </a:tr>
              <a:tr h="242174">
                <a:tc>
                  <a:txBody>
                    <a:bodyPr/>
                    <a:lstStyle/>
                    <a:p>
                      <a:pPr marL="0" lvl="0" indent="0" algn="l" rtl="0">
                        <a:spcBef>
                          <a:spcPts val="0"/>
                        </a:spcBef>
                        <a:spcAft>
                          <a:spcPts val="0"/>
                        </a:spcAft>
                        <a:buNone/>
                      </a:pPr>
                      <a:endParaRPr sz="1000"/>
                    </a:p>
                  </a:txBody>
                  <a:tcPr marL="46792" marR="46792" marT="46792" marB="46792"/>
                </a:tc>
                <a:tc>
                  <a:txBody>
                    <a:bodyPr/>
                    <a:lstStyle/>
                    <a:p>
                      <a:pPr marL="0" lvl="0" indent="0" algn="l" rtl="0">
                        <a:spcBef>
                          <a:spcPts val="0"/>
                        </a:spcBef>
                        <a:spcAft>
                          <a:spcPts val="0"/>
                        </a:spcAft>
                        <a:buNone/>
                      </a:pPr>
                      <a:endParaRPr sz="1000" dirty="0"/>
                    </a:p>
                  </a:txBody>
                  <a:tcPr marL="46792" marR="46792" marT="46792" marB="46792">
                    <a:noFill/>
                  </a:tcPr>
                </a:tc>
                <a:tc>
                  <a:txBody>
                    <a:bodyPr/>
                    <a:lstStyle/>
                    <a:p>
                      <a:pPr marL="0" lvl="0" indent="0" algn="l" rtl="0">
                        <a:spcBef>
                          <a:spcPts val="0"/>
                        </a:spcBef>
                        <a:spcAft>
                          <a:spcPts val="0"/>
                        </a:spcAft>
                        <a:buNone/>
                      </a:pPr>
                      <a:endParaRPr sz="1000" dirty="0"/>
                    </a:p>
                  </a:txBody>
                  <a:tcPr marL="46792" marR="46792" marT="46792" marB="46792">
                    <a:solidFill>
                      <a:srgbClr val="D9EAD3"/>
                    </a:solidFill>
                  </a:tcPr>
                </a:tc>
                <a:tc>
                  <a:txBody>
                    <a:bodyPr/>
                    <a:lstStyle/>
                    <a:p>
                      <a:pPr marL="0" lvl="0" indent="0" algn="l" rtl="0">
                        <a:spcBef>
                          <a:spcPts val="0"/>
                        </a:spcBef>
                        <a:spcAft>
                          <a:spcPts val="0"/>
                        </a:spcAft>
                        <a:buNone/>
                      </a:pPr>
                      <a:endParaRPr sz="1000" dirty="0"/>
                    </a:p>
                  </a:txBody>
                  <a:tcPr marL="46792" marR="46792" marT="46792" marB="46792"/>
                </a:tc>
                <a:extLst>
                  <a:ext uri="{0D108BD9-81ED-4DB2-BD59-A6C34878D82A}">
                    <a16:rowId xmlns:a16="http://schemas.microsoft.com/office/drawing/2014/main" val="10003"/>
                  </a:ext>
                </a:extLst>
              </a:tr>
            </a:tbl>
          </a:graphicData>
        </a:graphic>
      </p:graphicFrame>
      <p:sp>
        <p:nvSpPr>
          <p:cNvPr id="61" name="TextBox 60">
            <a:extLst>
              <a:ext uri="{FF2B5EF4-FFF2-40B4-BE49-F238E27FC236}">
                <a16:creationId xmlns:a16="http://schemas.microsoft.com/office/drawing/2014/main" id="{17255D55-648B-EC48-AE33-353E46F36BC6}"/>
              </a:ext>
            </a:extLst>
          </p:cNvPr>
          <p:cNvSpPr txBox="1"/>
          <p:nvPr/>
        </p:nvSpPr>
        <p:spPr>
          <a:xfrm>
            <a:off x="6905931" y="2957332"/>
            <a:ext cx="530915"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0" i="0" u="none" strike="noStrike" kern="1200" cap="none" spc="0" normalizeH="0" baseline="0" noProof="0" dirty="0">
                <a:ln>
                  <a:noFill/>
                </a:ln>
                <a:solidFill>
                  <a:prstClr val="black"/>
                </a:solidFill>
                <a:effectLst/>
                <a:uLnTx/>
                <a:uFillTx/>
                <a:latin typeface="Calibri" panose="020F0502020204030204"/>
                <a:ea typeface="+mn-ea"/>
                <a:cs typeface="+mn-cs"/>
              </a:rPr>
              <a:t>右肘</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039A07FD-FE66-0642-A5D3-D23A1BF4590D}"/>
              </a:ext>
            </a:extLst>
          </p:cNvPr>
          <p:cNvSpPr txBox="1"/>
          <p:nvPr/>
        </p:nvSpPr>
        <p:spPr>
          <a:xfrm>
            <a:off x="8056214" y="3373093"/>
            <a:ext cx="423514" cy="5078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4" name="Google Shape;2484;p102">
            <a:extLst>
              <a:ext uri="{FF2B5EF4-FFF2-40B4-BE49-F238E27FC236}">
                <a16:creationId xmlns:a16="http://schemas.microsoft.com/office/drawing/2014/main" id="{7D3C304F-5B2B-8D4C-A970-AE451B3F0E99}"/>
              </a:ext>
            </a:extLst>
          </p:cNvPr>
          <p:cNvSpPr txBox="1"/>
          <p:nvPr/>
        </p:nvSpPr>
        <p:spPr>
          <a:xfrm>
            <a:off x="6006653" y="2129841"/>
            <a:ext cx="2603502" cy="759599"/>
          </a:xfrm>
          <a:prstGeom prst="rect">
            <a:avLst/>
          </a:prstGeom>
          <a:noFill/>
          <a:ln>
            <a:noFill/>
          </a:ln>
        </p:spPr>
        <p:txBody>
          <a:bodyPr spcFirstLastPara="1" wrap="square" lIns="91401" tIns="91401" rIns="91401" bIns="91401" anchor="t" anchorCtr="0">
            <a:noAutofit/>
          </a:bodyPr>
          <a:lstStyle/>
          <a:p>
            <a:pPr lvl="0" defTabSz="685800">
              <a:defRPr/>
            </a:pPr>
            <a:r>
              <a:rPr lang="en" altLang="zh-CN" sz="1865" dirty="0">
                <a:solidFill>
                  <a:prstClr val="black"/>
                </a:solidFill>
              </a:rPr>
              <a:t>K</a:t>
            </a:r>
            <a:r>
              <a:rPr kumimoji="0" lang="zh-CN" altLang="en-US" sz="1865" b="0" i="0" u="none" strike="noStrike" kern="1200" cap="none" spc="0" normalizeH="0" baseline="0" noProof="0" dirty="0">
                <a:ln>
                  <a:noFill/>
                </a:ln>
                <a:solidFill>
                  <a:prstClr val="black"/>
                </a:solidFill>
                <a:effectLst/>
                <a:uLnTx/>
                <a:uFillTx/>
                <a:latin typeface="Calibri" panose="020F0502020204030204"/>
                <a:ea typeface="+mn-ea"/>
                <a:cs typeface="+mn-cs"/>
              </a:rPr>
              <a:t>个不同的关键点掩膜</a:t>
            </a:r>
            <a:endParaRPr kumimoji="0" sz="18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Google Shape;2484;p102">
            <a:extLst>
              <a:ext uri="{FF2B5EF4-FFF2-40B4-BE49-F238E27FC236}">
                <a16:creationId xmlns:a16="http://schemas.microsoft.com/office/drawing/2014/main" id="{7AEFBF0D-51CF-AB4A-ACDE-7190A2FF03AE}"/>
              </a:ext>
            </a:extLst>
          </p:cNvPr>
          <p:cNvSpPr txBox="1"/>
          <p:nvPr/>
        </p:nvSpPr>
        <p:spPr>
          <a:xfrm>
            <a:off x="4949016" y="4927324"/>
            <a:ext cx="4095455" cy="759599"/>
          </a:xfrm>
          <a:prstGeom prst="rect">
            <a:avLst/>
          </a:prstGeom>
          <a:noFill/>
          <a:ln>
            <a:noFill/>
          </a:ln>
        </p:spPr>
        <p:txBody>
          <a:bodyPr spcFirstLastPara="1" wrap="square" lIns="91401" tIns="91401" rIns="91401" bIns="91401"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真实分布</a:t>
            </a:r>
            <a:r>
              <a:rPr kumimoji="0" lang="en"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800" b="0" i="0" u="none" strike="noStrike" kern="1200" cap="none" spc="0" normalizeH="0" baseline="0" noProof="0" dirty="0">
                <a:ln>
                  <a:noFill/>
                </a:ln>
                <a:solidFill>
                  <a:prstClr val="black"/>
                </a:solidFill>
                <a:effectLst/>
                <a:uLnTx/>
                <a:uFillTx/>
                <a:latin typeface="Calibri" panose="020F0502020204030204"/>
                <a:ea typeface="+mn-ea"/>
                <a:cs typeface="+mn-cs"/>
              </a:rPr>
              <a:t>每个</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关键点对应一个像素</a:t>
            </a:r>
            <a:r>
              <a:rPr kumimoji="0" lang="en"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 sz="1800" b="0" i="0" u="none" strike="noStrike" kern="1200" cap="none" spc="0" normalizeH="0" baseline="0" noProof="0" dirty="0">
                <a:ln>
                  <a:noFill/>
                </a:ln>
                <a:solidFill>
                  <a:prstClr val="black"/>
                </a:solidFill>
                <a:effectLst/>
                <a:uLnTx/>
                <a:uFillTx/>
                <a:latin typeface="Calibri" panose="020F0502020204030204"/>
                <a:ea typeface="+mn-ea"/>
                <a:cs typeface="+mn-cs"/>
              </a:rPr>
              <a:t>使用</a:t>
            </a:r>
            <a:r>
              <a:rPr kumimoji="0" lang="en" sz="1800" b="0" i="0" u="none" strike="noStrike" kern="1200" cap="none" spc="0" normalizeH="0" baseline="0" noProof="0" dirty="0" err="1">
                <a:ln>
                  <a:noFill/>
                </a:ln>
                <a:solidFill>
                  <a:prstClr val="black"/>
                </a:solidFill>
                <a:effectLst/>
                <a:uLnTx/>
                <a:uFillTx/>
                <a:latin typeface="Calibri" panose="020F0502020204030204"/>
                <a:ea typeface="+mn-ea"/>
                <a:cs typeface="+mn-cs"/>
              </a:rPr>
              <a:t>softmax</a:t>
            </a:r>
            <a:r>
              <a:rPr lang="zh-CN" altLang="en" dirty="0">
                <a:solidFill>
                  <a:prstClr val="black"/>
                </a:solidFill>
                <a:latin typeface="Calibri" panose="020F0502020204030204"/>
              </a:rPr>
              <a:t>损失</a:t>
            </a:r>
            <a:r>
              <a:rPr lang="zh-CN" altLang="en-US" dirty="0">
                <a:solidFill>
                  <a:prstClr val="black"/>
                </a:solidFill>
                <a:latin typeface="Calibri" panose="020F0502020204030204"/>
              </a:rPr>
              <a:t>进行训练</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03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F7AE4-2CB0-0747-AFFC-FDBEDC4E542C}"/>
              </a:ext>
            </a:extLst>
          </p:cNvPr>
          <p:cNvSpPr>
            <a:spLocks noGrp="1"/>
          </p:cNvSpPr>
          <p:nvPr>
            <p:ph type="title"/>
          </p:nvPr>
        </p:nvSpPr>
        <p:spPr/>
        <p:txBody>
          <a:bodyPr>
            <a:normAutofit/>
          </a:bodyPr>
          <a:lstStyle/>
          <a:p>
            <a:r>
              <a:rPr lang="zh-CN" altLang="en-US" dirty="0"/>
              <a:t>联合实例分割和姿态估计</a:t>
            </a:r>
            <a:endParaRPr lang="en-US" dirty="0"/>
          </a:p>
        </p:txBody>
      </p:sp>
      <p:sp>
        <p:nvSpPr>
          <p:cNvPr id="3" name="Slide Number Placeholder 2">
            <a:extLst>
              <a:ext uri="{FF2B5EF4-FFF2-40B4-BE49-F238E27FC236}">
                <a16:creationId xmlns:a16="http://schemas.microsoft.com/office/drawing/2014/main" id="{2A55B074-B989-424F-B11C-D4684552C9EE}"/>
              </a:ext>
            </a:extLst>
          </p:cNvPr>
          <p:cNvSpPr>
            <a:spLocks noGrp="1"/>
          </p:cNvSpPr>
          <p:nvPr>
            <p:ph type="sldNum" sz="quarter" idx="4"/>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t>Lecture 16 - </a:t>
            </a:r>
            <a:fld id="{AC1089D3-84F4-7045-A571-C61BEF9B13BC}" type="slidenum">
              <a:rPr kumimoji="0" lang="en-US" sz="1500" b="0" i="0" u="none" strike="noStrike" kern="1200" cap="none" spc="0" normalizeH="0" baseline="0" noProof="0">
                <a:ln>
                  <a:noFill/>
                </a:ln>
                <a:solidFill>
                  <a:srgbClr val="FFCB05"/>
                </a:solidFill>
                <a:effectLst/>
                <a:uLnTx/>
                <a:uFillTx/>
                <a:latin typeface="Calibri" panose="020F0502020204030204"/>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85</a:t>
            </a:fld>
            <a:endParaRPr kumimoji="0" lang="en-US" sz="1500" b="0" i="0" u="none" strike="noStrike" kern="1200" cap="none" spc="0" normalizeH="0" baseline="0" noProof="0" dirty="0">
              <a:ln>
                <a:noFill/>
              </a:ln>
              <a:solidFill>
                <a:srgbClr val="FFCB05"/>
              </a:solidFill>
              <a:effectLst/>
              <a:uLnTx/>
              <a:uFillTx/>
              <a:latin typeface="Calibri" panose="020F0502020204030204"/>
              <a:ea typeface="+mn-ea"/>
              <a:cs typeface="+mn-cs"/>
            </a:endParaRPr>
          </a:p>
        </p:txBody>
      </p:sp>
      <p:pic>
        <p:nvPicPr>
          <p:cNvPr id="4" name="Google Shape;2529;p108">
            <a:extLst>
              <a:ext uri="{FF2B5EF4-FFF2-40B4-BE49-F238E27FC236}">
                <a16:creationId xmlns:a16="http://schemas.microsoft.com/office/drawing/2014/main" id="{F14D022C-8F9C-C54A-BA87-B45EBB00C8B2}"/>
              </a:ext>
            </a:extLst>
          </p:cNvPr>
          <p:cNvPicPr preferRelativeResize="0"/>
          <p:nvPr/>
        </p:nvPicPr>
        <p:blipFill>
          <a:blip r:embed="rId2">
            <a:alphaModFix/>
          </a:blip>
          <a:stretch>
            <a:fillRect/>
          </a:stretch>
        </p:blipFill>
        <p:spPr>
          <a:xfrm>
            <a:off x="208021" y="2168954"/>
            <a:ext cx="3586861" cy="2473706"/>
          </a:xfrm>
          <a:prstGeom prst="rect">
            <a:avLst/>
          </a:prstGeom>
          <a:noFill/>
          <a:ln>
            <a:noFill/>
          </a:ln>
        </p:spPr>
      </p:pic>
      <p:pic>
        <p:nvPicPr>
          <p:cNvPr id="5" name="Google Shape;2530;p108">
            <a:extLst>
              <a:ext uri="{FF2B5EF4-FFF2-40B4-BE49-F238E27FC236}">
                <a16:creationId xmlns:a16="http://schemas.microsoft.com/office/drawing/2014/main" id="{59E36951-33FE-6645-A683-0F9CB27E1310}"/>
              </a:ext>
            </a:extLst>
          </p:cNvPr>
          <p:cNvPicPr preferRelativeResize="0"/>
          <p:nvPr/>
        </p:nvPicPr>
        <p:blipFill>
          <a:blip r:embed="rId3">
            <a:alphaModFix/>
          </a:blip>
          <a:stretch>
            <a:fillRect/>
          </a:stretch>
        </p:blipFill>
        <p:spPr>
          <a:xfrm>
            <a:off x="3871746" y="2168957"/>
            <a:ext cx="3298241" cy="2473707"/>
          </a:xfrm>
          <a:prstGeom prst="rect">
            <a:avLst/>
          </a:prstGeom>
          <a:noFill/>
          <a:ln>
            <a:noFill/>
          </a:ln>
        </p:spPr>
      </p:pic>
      <p:pic>
        <p:nvPicPr>
          <p:cNvPr id="6" name="Google Shape;2531;p108">
            <a:extLst>
              <a:ext uri="{FF2B5EF4-FFF2-40B4-BE49-F238E27FC236}">
                <a16:creationId xmlns:a16="http://schemas.microsoft.com/office/drawing/2014/main" id="{C362A7E3-8013-2442-AA34-530DB087C5D7}"/>
              </a:ext>
            </a:extLst>
          </p:cNvPr>
          <p:cNvPicPr preferRelativeResize="0"/>
          <p:nvPr/>
        </p:nvPicPr>
        <p:blipFill>
          <a:blip r:embed="rId4">
            <a:alphaModFix/>
          </a:blip>
          <a:stretch>
            <a:fillRect/>
          </a:stretch>
        </p:blipFill>
        <p:spPr>
          <a:xfrm>
            <a:off x="7219823" y="2168954"/>
            <a:ext cx="1650360" cy="2473707"/>
          </a:xfrm>
          <a:prstGeom prst="rect">
            <a:avLst/>
          </a:prstGeom>
          <a:noFill/>
          <a:ln>
            <a:noFill/>
          </a:ln>
        </p:spPr>
      </p:pic>
      <p:sp>
        <p:nvSpPr>
          <p:cNvPr id="7" name="Google Shape;2533;p108">
            <a:extLst>
              <a:ext uri="{FF2B5EF4-FFF2-40B4-BE49-F238E27FC236}">
                <a16:creationId xmlns:a16="http://schemas.microsoft.com/office/drawing/2014/main" id="{49777BF3-71BA-7940-BCF3-BDA069067C6B}"/>
              </a:ext>
            </a:extLst>
          </p:cNvPr>
          <p:cNvSpPr txBox="1"/>
          <p:nvPr/>
        </p:nvSpPr>
        <p:spPr>
          <a:xfrm>
            <a:off x="0" y="5419131"/>
            <a:ext cx="1637523" cy="219543"/>
          </a:xfrm>
          <a:prstGeom prst="rect">
            <a:avLst/>
          </a:prstGeom>
          <a:no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 sz="788" b="0" i="0" u="none" strike="noStrike" kern="1200" cap="none" spc="0" normalizeH="0" baseline="0" noProof="0">
                <a:ln>
                  <a:noFill/>
                </a:ln>
                <a:solidFill>
                  <a:prstClr val="black"/>
                </a:solidFill>
                <a:effectLst/>
                <a:uLnTx/>
                <a:uFillTx/>
                <a:latin typeface="Calibri" panose="020F0502020204030204"/>
                <a:ea typeface="+mn-ea"/>
                <a:cs typeface="+mn-cs"/>
              </a:rPr>
              <a:t>He et al, “Mask R-CNN”, ICCV 2017</a:t>
            </a:r>
            <a:endParaRPr kumimoji="0" sz="7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9971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3A68D7-1D48-450F-8AB6-7C61481F8340}"/>
              </a:ext>
            </a:extLst>
          </p:cNvPr>
          <p:cNvPicPr>
            <a:picLocks noChangeAspect="1"/>
          </p:cNvPicPr>
          <p:nvPr/>
        </p:nvPicPr>
        <p:blipFill>
          <a:blip r:embed="rId3"/>
          <a:stretch>
            <a:fillRect/>
          </a:stretch>
        </p:blipFill>
        <p:spPr>
          <a:xfrm>
            <a:off x="5181600" y="2859986"/>
            <a:ext cx="3246344" cy="1617986"/>
          </a:xfrm>
          <a:prstGeom prst="rect">
            <a:avLst/>
          </a:prstGeom>
        </p:spPr>
      </p:pic>
      <p:sp>
        <p:nvSpPr>
          <p:cNvPr id="2" name="Title 1">
            <a:extLst>
              <a:ext uri="{FF2B5EF4-FFF2-40B4-BE49-F238E27FC236}">
                <a16:creationId xmlns:a16="http://schemas.microsoft.com/office/drawing/2014/main" id="{D0E18842-19A4-4D05-8323-CE0A67CF5807}"/>
              </a:ext>
            </a:extLst>
          </p:cNvPr>
          <p:cNvSpPr>
            <a:spLocks noGrp="1"/>
          </p:cNvSpPr>
          <p:nvPr>
            <p:ph type="title"/>
          </p:nvPr>
        </p:nvSpPr>
        <p:spPr/>
        <p:txBody>
          <a:bodyPr/>
          <a:lstStyle/>
          <a:p>
            <a:pPr algn="ctr"/>
            <a:r>
              <a:rPr lang="zh-CN" altLang="en-US" b="1" dirty="0"/>
              <a:t>总结</a:t>
            </a:r>
            <a:endParaRPr lang="en-US" b="1" dirty="0"/>
          </a:p>
        </p:txBody>
      </p:sp>
      <p:sp>
        <p:nvSpPr>
          <p:cNvPr id="3" name="Content Placeholder 2">
            <a:extLst>
              <a:ext uri="{FF2B5EF4-FFF2-40B4-BE49-F238E27FC236}">
                <a16:creationId xmlns:a16="http://schemas.microsoft.com/office/drawing/2014/main" id="{15711CF5-3EA8-4B94-A2C7-65543029371D}"/>
              </a:ext>
            </a:extLst>
          </p:cNvPr>
          <p:cNvSpPr>
            <a:spLocks noGrp="1"/>
          </p:cNvSpPr>
          <p:nvPr>
            <p:ph idx="1"/>
          </p:nvPr>
        </p:nvSpPr>
        <p:spPr/>
        <p:txBody>
          <a:bodyPr>
            <a:normAutofit/>
          </a:bodyPr>
          <a:lstStyle/>
          <a:p>
            <a:r>
              <a:rPr lang="zh-CN" altLang="en-US" dirty="0"/>
              <a:t>语义分割</a:t>
            </a:r>
            <a:endParaRPr lang="en-US" altLang="zh-CN" dirty="0"/>
          </a:p>
          <a:p>
            <a:r>
              <a:rPr lang="zh-CN" altLang="en-US" dirty="0"/>
              <a:t>实例分割</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B2D1479-DF4D-48DC-965E-2EAAECBF7152}"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5D4ACC6-9582-491C-BC93-2B6F324B2E93}"/>
              </a:ext>
            </a:extLst>
          </p:cNvPr>
          <p:cNvGrpSpPr/>
          <p:nvPr/>
        </p:nvGrpSpPr>
        <p:grpSpPr>
          <a:xfrm>
            <a:off x="5811578" y="1417638"/>
            <a:ext cx="1689268" cy="1254818"/>
            <a:chOff x="8473660" y="3592741"/>
            <a:chExt cx="3293306" cy="2446327"/>
          </a:xfrm>
        </p:grpSpPr>
        <p:grpSp>
          <p:nvGrpSpPr>
            <p:cNvPr id="23" name="Google Shape;172;p16">
              <a:extLst>
                <a:ext uri="{FF2B5EF4-FFF2-40B4-BE49-F238E27FC236}">
                  <a16:creationId xmlns:a16="http://schemas.microsoft.com/office/drawing/2014/main" id="{55484004-4420-4F18-B351-ABD69661FF72}"/>
                </a:ext>
              </a:extLst>
            </p:cNvPr>
            <p:cNvGrpSpPr/>
            <p:nvPr/>
          </p:nvGrpSpPr>
          <p:grpSpPr>
            <a:xfrm>
              <a:off x="8473660" y="3592741"/>
              <a:ext cx="3293301" cy="2446327"/>
              <a:chOff x="3688175" y="943350"/>
              <a:chExt cx="5279100" cy="3521825"/>
            </a:xfrm>
          </p:grpSpPr>
          <p:sp>
            <p:nvSpPr>
              <p:cNvPr id="27" name="Google Shape;173;p16">
                <a:extLst>
                  <a:ext uri="{FF2B5EF4-FFF2-40B4-BE49-F238E27FC236}">
                    <a16:creationId xmlns:a16="http://schemas.microsoft.com/office/drawing/2014/main" id="{716F5A71-B8C8-40AA-824B-6B772A1CE513}"/>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Google Shape;174;p16">
                <a:extLst>
                  <a:ext uri="{FF2B5EF4-FFF2-40B4-BE49-F238E27FC236}">
                    <a16:creationId xmlns:a16="http://schemas.microsoft.com/office/drawing/2014/main" id="{E0A12469-1A22-41D1-8E69-4E659776DF68}"/>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29" name="Google Shape;175;p16">
                <a:extLst>
                  <a:ext uri="{FF2B5EF4-FFF2-40B4-BE49-F238E27FC236}">
                    <a16:creationId xmlns:a16="http://schemas.microsoft.com/office/drawing/2014/main" id="{9028AF73-FF1F-44E5-8DEA-81C26838D14A}"/>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30" name="Google Shape;176;p16">
                <a:extLst>
                  <a:ext uri="{FF2B5EF4-FFF2-40B4-BE49-F238E27FC236}">
                    <a16:creationId xmlns:a16="http://schemas.microsoft.com/office/drawing/2014/main" id="{5F679CD5-A1F8-4DC2-BE46-9B019A894B00}"/>
                  </a:ext>
                </a:extLst>
              </p:cNvPr>
              <p:cNvSpPr/>
              <p:nvPr/>
            </p:nvSpPr>
            <p:spPr>
              <a:xfrm>
                <a:off x="4313275" y="970300"/>
                <a:ext cx="3764425"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24" name="Google Shape;177;p16">
              <a:extLst>
                <a:ext uri="{FF2B5EF4-FFF2-40B4-BE49-F238E27FC236}">
                  <a16:creationId xmlns:a16="http://schemas.microsoft.com/office/drawing/2014/main" id="{A7DC72ED-A88E-433F-97E3-13CE939CDC8F}"/>
                </a:ext>
              </a:extLst>
            </p:cNvPr>
            <p:cNvSpPr txBox="1"/>
            <p:nvPr/>
          </p:nvSpPr>
          <p:spPr>
            <a:xfrm>
              <a:off x="9547308" y="4413949"/>
              <a:ext cx="1081585" cy="524663"/>
            </a:xfrm>
            <a:prstGeom prst="rect">
              <a:avLst/>
            </a:prstGeom>
            <a:noFill/>
            <a:ln>
              <a:noFill/>
            </a:ln>
          </p:spPr>
          <p:txBody>
            <a:bodyPr spcFirstLastPara="1" wrap="square" lIns="91401" tIns="91401" rIns="91401" bIns="9140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50" b="1" i="0" u="none" strike="noStrike" kern="1200" cap="none" spc="0" normalizeH="0" baseline="0" noProof="0" dirty="0">
                  <a:ln>
                    <a:noFill/>
                  </a:ln>
                  <a:solidFill>
                    <a:prstClr val="black"/>
                  </a:solidFill>
                  <a:effectLst/>
                  <a:uLnTx/>
                  <a:uFillTx/>
                  <a:latin typeface="Calibri" panose="020F0502020204030204"/>
                  <a:ea typeface="+mn-ea"/>
                  <a:cs typeface="+mn-cs"/>
                </a:rPr>
                <a:t>Cow`</a:t>
              </a:r>
              <a:endParaRPr kumimoji="0" sz="13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Google Shape;178;p16">
              <a:extLst>
                <a:ext uri="{FF2B5EF4-FFF2-40B4-BE49-F238E27FC236}">
                  <a16:creationId xmlns:a16="http://schemas.microsoft.com/office/drawing/2014/main" id="{714CB5B6-9DD6-4327-AD83-F78C2AF81DB6}"/>
                </a:ext>
              </a:extLst>
            </p:cNvPr>
            <p:cNvSpPr txBox="1"/>
            <p:nvPr/>
          </p:nvSpPr>
          <p:spPr>
            <a:xfrm>
              <a:off x="10628894" y="5370081"/>
              <a:ext cx="1138072" cy="524663"/>
            </a:xfrm>
            <a:prstGeom prst="rect">
              <a:avLst/>
            </a:prstGeom>
            <a:noFill/>
            <a:ln>
              <a:noFill/>
            </a:ln>
          </p:spPr>
          <p:txBody>
            <a:bodyPr spcFirstLastPara="1" wrap="square" lIns="91401" tIns="91401" rIns="91401" bIns="9140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50" b="1" i="0" u="none" strike="noStrike" kern="1200" cap="none" spc="0" normalizeH="0" baseline="0" noProof="0" dirty="0">
                  <a:ln>
                    <a:noFill/>
                  </a:ln>
                  <a:solidFill>
                    <a:prstClr val="black"/>
                  </a:solidFill>
                  <a:effectLst/>
                  <a:uLnTx/>
                  <a:uFillTx/>
                  <a:latin typeface="Calibri" panose="020F0502020204030204"/>
                  <a:ea typeface="+mn-ea"/>
                  <a:cs typeface="+mn-cs"/>
                </a:rPr>
                <a:t>Grass</a:t>
              </a:r>
              <a:endParaRPr kumimoji="0" sz="13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Google Shape;179;p16">
              <a:extLst>
                <a:ext uri="{FF2B5EF4-FFF2-40B4-BE49-F238E27FC236}">
                  <a16:creationId xmlns:a16="http://schemas.microsoft.com/office/drawing/2014/main" id="{370FEF84-A8F7-4FB2-8DD6-2B47CCEBE125}"/>
                </a:ext>
              </a:extLst>
            </p:cNvPr>
            <p:cNvSpPr txBox="1"/>
            <p:nvPr/>
          </p:nvSpPr>
          <p:spPr>
            <a:xfrm>
              <a:off x="10628894" y="3669090"/>
              <a:ext cx="1025733" cy="524663"/>
            </a:xfrm>
            <a:prstGeom prst="rect">
              <a:avLst/>
            </a:prstGeom>
            <a:noFill/>
            <a:ln>
              <a:noFill/>
            </a:ln>
          </p:spPr>
          <p:txBody>
            <a:bodyPr spcFirstLastPara="1" wrap="square" lIns="91401" tIns="91401" rIns="91401" bIns="91401"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50" b="1" i="0" u="none" strike="noStrike" kern="1200" cap="none" spc="0" normalizeH="0" baseline="0" noProof="0" dirty="0">
                  <a:ln>
                    <a:noFill/>
                  </a:ln>
                  <a:solidFill>
                    <a:prstClr val="black"/>
                  </a:solidFill>
                  <a:effectLst/>
                  <a:uLnTx/>
                  <a:uFillTx/>
                  <a:latin typeface="Calibri" panose="020F0502020204030204"/>
                  <a:ea typeface="+mn-ea"/>
                  <a:cs typeface="+mn-cs"/>
                </a:rPr>
                <a:t>Sky</a:t>
              </a:r>
              <a:endParaRPr kumimoji="0" sz="1865"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9" name="Picture 4">
            <a:extLst>
              <a:ext uri="{FF2B5EF4-FFF2-40B4-BE49-F238E27FC236}">
                <a16:creationId xmlns:a16="http://schemas.microsoft.com/office/drawing/2014/main" id="{0D9CB3D2-F1D9-214A-B282-EADD7291776F}"/>
              </a:ext>
            </a:extLst>
          </p:cNvPr>
          <p:cNvPicPr>
            <a:picLocks noChangeAspect="1"/>
          </p:cNvPicPr>
          <p:nvPr/>
        </p:nvPicPr>
        <p:blipFill>
          <a:blip r:embed="rId4"/>
          <a:stretch>
            <a:fillRect/>
          </a:stretch>
        </p:blipFill>
        <p:spPr>
          <a:xfrm>
            <a:off x="5796889" y="4603540"/>
            <a:ext cx="2356511" cy="1617987"/>
          </a:xfrm>
          <a:prstGeom prst="rect">
            <a:avLst/>
          </a:prstGeom>
        </p:spPr>
      </p:pic>
    </p:spTree>
    <p:extLst>
      <p:ext uri="{BB962C8B-B14F-4D97-AF65-F5344CB8AC3E}">
        <p14:creationId xmlns:p14="http://schemas.microsoft.com/office/powerpoint/2010/main" val="38349522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ctrTitle"/>
          </p:nvPr>
        </p:nvSpPr>
        <p:spPr/>
        <p:txBody>
          <a:bodyPr/>
          <a:lstStyle/>
          <a:p>
            <a:pPr eaLnBrk="1" hangingPunct="1">
              <a:defRPr/>
            </a:pPr>
            <a:r>
              <a:rPr lang="zh-CN" altLang="en-US">
                <a:ea typeface="+mj-ea"/>
              </a:rPr>
              <a:t>结束</a:t>
            </a:r>
          </a:p>
        </p:txBody>
      </p:sp>
      <p:sp>
        <p:nvSpPr>
          <p:cNvPr id="197635" name="Rectangle 3"/>
          <p:cNvSpPr>
            <a:spLocks noGrp="1" noChangeArrowheads="1"/>
          </p:cNvSpPr>
          <p:nvPr>
            <p:ph type="subTitle" idx="1"/>
          </p:nvPr>
        </p:nvSpPr>
        <p:spPr/>
        <p:txBody>
          <a:bodyPr/>
          <a:lstStyle/>
          <a:p>
            <a:pPr eaLnBrk="1" hangingPunct="1">
              <a:defRPr/>
            </a:pPr>
            <a:endParaRPr lang="zh-CN" altLang="zh-CN">
              <a:ea typeface="+mn-ea"/>
            </a:endParaRPr>
          </a:p>
        </p:txBody>
      </p:sp>
    </p:spTree>
    <p:extLst>
      <p:ext uri="{BB962C8B-B14F-4D97-AF65-F5344CB8AC3E}">
        <p14:creationId xmlns:p14="http://schemas.microsoft.com/office/powerpoint/2010/main" val="3001538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下一次课</a:t>
            </a:r>
            <a:endParaRPr lang="en-US" dirty="0"/>
          </a:p>
        </p:txBody>
      </p:sp>
      <p:sp>
        <p:nvSpPr>
          <p:cNvPr id="3" name="Content Placeholder 2"/>
          <p:cNvSpPr>
            <a:spLocks noGrp="1"/>
          </p:cNvSpPr>
          <p:nvPr>
            <p:ph idx="1"/>
          </p:nvPr>
        </p:nvSpPr>
        <p:spPr/>
        <p:txBody>
          <a:bodyPr/>
          <a:lstStyle/>
          <a:p>
            <a:r>
              <a:rPr lang="zh-CN" altLang="en-US"/>
              <a:t>图像生成</a:t>
            </a:r>
            <a:endParaRPr lang="en-US" dirty="0"/>
          </a:p>
        </p:txBody>
      </p:sp>
    </p:spTree>
    <p:extLst>
      <p:ext uri="{BB962C8B-B14F-4D97-AF65-F5344CB8AC3E}">
        <p14:creationId xmlns:p14="http://schemas.microsoft.com/office/powerpoint/2010/main" val="44484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C5DC-F615-4347-A00D-4AB92D7E1D84}"/>
              </a:ext>
            </a:extLst>
          </p:cNvPr>
          <p:cNvSpPr>
            <a:spLocks noGrp="1"/>
          </p:cNvSpPr>
          <p:nvPr>
            <p:ph type="title"/>
          </p:nvPr>
        </p:nvSpPr>
        <p:spPr/>
        <p:txBody>
          <a:bodyPr>
            <a:normAutofit/>
          </a:bodyPr>
          <a:lstStyle/>
          <a:p>
            <a:r>
              <a:rPr lang="zh-CN" altLang="en-US" dirty="0"/>
              <a:t>区域分割想法</a:t>
            </a:r>
            <a:r>
              <a:rPr lang="en-US" dirty="0"/>
              <a:t>: </a:t>
            </a:r>
            <a:r>
              <a:rPr lang="zh-CN" altLang="en-US" dirty="0"/>
              <a:t>聚类</a:t>
            </a:r>
            <a:endParaRPr lang="en-US" dirty="0"/>
          </a:p>
        </p:txBody>
      </p:sp>
      <p:sp>
        <p:nvSpPr>
          <p:cNvPr id="3" name="Slide Number Placeholder 2">
            <a:extLst>
              <a:ext uri="{FF2B5EF4-FFF2-40B4-BE49-F238E27FC236}">
                <a16:creationId xmlns:a16="http://schemas.microsoft.com/office/drawing/2014/main" id="{EC2481FE-609B-F340-85F4-8C0BF37E7327}"/>
              </a:ext>
            </a:extLst>
          </p:cNvPr>
          <p:cNvSpPr>
            <a:spLocks noGrp="1"/>
          </p:cNvSpPr>
          <p:nvPr>
            <p:ph type="sldNum" sz="quarter" idx="4"/>
          </p:nvPr>
        </p:nvSpPr>
        <p:spPr>
          <a:xfrm>
            <a:off x="3336459" y="6446838"/>
            <a:ext cx="2471082" cy="365125"/>
          </a:xfrm>
          <a:prstGeom prst="rect">
            <a:avLst/>
          </a:prstGeom>
        </p:spPr>
        <p:txBody>
          <a:bodyPr vert="horz" lIns="91440" tIns="45720" rIns="91440" bIns="45720" rtlCol="0" anchor="ctr"/>
          <a:lstStyle>
            <a:defPPr>
              <a:defRPr lang="en-US"/>
            </a:defPPr>
            <a:lvl1pPr marL="0" algn="ctr" defTabSz="914400" rtl="0" eaLnBrk="1" latinLnBrk="0" hangingPunct="1">
              <a:defRPr sz="1500" kern="1200">
                <a:solidFill>
                  <a:srgbClr val="FFCB0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US"/>
              <a:t>EECS 498-007 Lecture 2 - </a:t>
            </a:r>
            <a:fld id="{AC1089D3-84F4-7045-A571-C61BEF9B13BC}" type="slidenum">
              <a:rPr lang="en-US" smtClean="0"/>
              <a:pPr defTabSz="685800"/>
              <a:t>9</a:t>
            </a:fld>
            <a:endParaRPr lang="en-US" dirty="0">
              <a:latin typeface="Calibri" panose="020F0502020204030204"/>
            </a:endParaRPr>
          </a:p>
        </p:txBody>
      </p:sp>
      <p:pic>
        <p:nvPicPr>
          <p:cNvPr id="4" name="Google Shape;201;p17">
            <a:extLst>
              <a:ext uri="{FF2B5EF4-FFF2-40B4-BE49-F238E27FC236}">
                <a16:creationId xmlns:a16="http://schemas.microsoft.com/office/drawing/2014/main" id="{A63BE2BC-677D-0E44-A604-BADD79A4E4A0}"/>
              </a:ext>
            </a:extLst>
          </p:cNvPr>
          <p:cNvPicPr preferRelativeResize="0"/>
          <p:nvPr/>
        </p:nvPicPr>
        <p:blipFill>
          <a:blip r:embed="rId2">
            <a:alphaModFix/>
          </a:blip>
          <a:stretch>
            <a:fillRect/>
          </a:stretch>
        </p:blipFill>
        <p:spPr>
          <a:xfrm>
            <a:off x="804666" y="2673242"/>
            <a:ext cx="2469980" cy="1646019"/>
          </a:xfrm>
          <a:prstGeom prst="rect">
            <a:avLst/>
          </a:prstGeom>
          <a:noFill/>
          <a:ln>
            <a:noFill/>
          </a:ln>
        </p:spPr>
      </p:pic>
      <p:sp>
        <p:nvSpPr>
          <p:cNvPr id="5" name="Google Shape;202;p17">
            <a:extLst>
              <a:ext uri="{FF2B5EF4-FFF2-40B4-BE49-F238E27FC236}">
                <a16:creationId xmlns:a16="http://schemas.microsoft.com/office/drawing/2014/main" id="{753806D7-8DF4-174D-87AA-90978AECBB16}"/>
              </a:ext>
            </a:extLst>
          </p:cNvPr>
          <p:cNvSpPr/>
          <p:nvPr/>
        </p:nvSpPr>
        <p:spPr>
          <a:xfrm>
            <a:off x="2440233" y="3332593"/>
            <a:ext cx="246536" cy="246536"/>
          </a:xfrm>
          <a:prstGeom prst="rect">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cxnSp>
        <p:nvCxnSpPr>
          <p:cNvPr id="6" name="Google Shape;203;p17">
            <a:extLst>
              <a:ext uri="{FF2B5EF4-FFF2-40B4-BE49-F238E27FC236}">
                <a16:creationId xmlns:a16="http://schemas.microsoft.com/office/drawing/2014/main" id="{B40E819F-2DF3-A640-9D77-E5068EA9DAB4}"/>
              </a:ext>
            </a:extLst>
          </p:cNvPr>
          <p:cNvCxnSpPr>
            <a:cxnSpLocks/>
          </p:cNvCxnSpPr>
          <p:nvPr/>
        </p:nvCxnSpPr>
        <p:spPr>
          <a:xfrm flipV="1">
            <a:off x="2740660" y="3161308"/>
            <a:ext cx="1256325" cy="150280"/>
          </a:xfrm>
          <a:prstGeom prst="straightConnector1">
            <a:avLst/>
          </a:prstGeom>
          <a:noFill/>
          <a:ln w="28575" cap="flat" cmpd="sng">
            <a:solidFill>
              <a:srgbClr val="FF0000"/>
            </a:solidFill>
            <a:prstDash val="dash"/>
            <a:round/>
            <a:headEnd type="none" w="med" len="med"/>
            <a:tailEnd type="none" w="med" len="med"/>
          </a:ln>
        </p:spPr>
      </p:cxnSp>
      <p:cxnSp>
        <p:nvCxnSpPr>
          <p:cNvPr id="7" name="Google Shape;204;p17">
            <a:extLst>
              <a:ext uri="{FF2B5EF4-FFF2-40B4-BE49-F238E27FC236}">
                <a16:creationId xmlns:a16="http://schemas.microsoft.com/office/drawing/2014/main" id="{8B0B64F3-CD7B-4E4A-9A9D-FFB651532F6B}"/>
              </a:ext>
            </a:extLst>
          </p:cNvPr>
          <p:cNvCxnSpPr>
            <a:cxnSpLocks/>
          </p:cNvCxnSpPr>
          <p:nvPr/>
        </p:nvCxnSpPr>
        <p:spPr>
          <a:xfrm>
            <a:off x="2684956" y="3579130"/>
            <a:ext cx="1334940" cy="275777"/>
          </a:xfrm>
          <a:prstGeom prst="straightConnector1">
            <a:avLst/>
          </a:prstGeom>
          <a:noFill/>
          <a:ln w="28575" cap="flat" cmpd="sng">
            <a:solidFill>
              <a:srgbClr val="FF0000"/>
            </a:solidFill>
            <a:prstDash val="dash"/>
            <a:round/>
            <a:headEnd type="none" w="med" len="med"/>
            <a:tailEnd type="none" w="med" len="med"/>
          </a:ln>
        </p:spPr>
      </p:cxnSp>
      <p:pic>
        <p:nvPicPr>
          <p:cNvPr id="8" name="Google Shape;205;p17">
            <a:extLst>
              <a:ext uri="{FF2B5EF4-FFF2-40B4-BE49-F238E27FC236}">
                <a16:creationId xmlns:a16="http://schemas.microsoft.com/office/drawing/2014/main" id="{7E32600F-F64D-C643-AF02-15811E584B03}"/>
              </a:ext>
            </a:extLst>
          </p:cNvPr>
          <p:cNvPicPr preferRelativeResize="0"/>
          <p:nvPr/>
        </p:nvPicPr>
        <p:blipFill rotWithShape="1">
          <a:blip r:embed="rId2">
            <a:alphaModFix/>
          </a:blip>
          <a:srcRect l="66852" t="39886" r="21837" b="41464"/>
          <a:stretch/>
        </p:blipFill>
        <p:spPr>
          <a:xfrm>
            <a:off x="4079729" y="3175119"/>
            <a:ext cx="680885" cy="748189"/>
          </a:xfrm>
          <a:prstGeom prst="rect">
            <a:avLst/>
          </a:prstGeom>
          <a:noFill/>
          <a:ln>
            <a:noFill/>
          </a:ln>
        </p:spPr>
      </p:pic>
      <p:sp>
        <p:nvSpPr>
          <p:cNvPr id="9" name="Google Shape;206;p17">
            <a:extLst>
              <a:ext uri="{FF2B5EF4-FFF2-40B4-BE49-F238E27FC236}">
                <a16:creationId xmlns:a16="http://schemas.microsoft.com/office/drawing/2014/main" id="{F15993B8-71E6-CE43-B12F-FA36EF094AF8}"/>
              </a:ext>
            </a:extLst>
          </p:cNvPr>
          <p:cNvSpPr txBox="1"/>
          <p:nvPr/>
        </p:nvSpPr>
        <p:spPr>
          <a:xfrm>
            <a:off x="1356496" y="2267554"/>
            <a:ext cx="1679513" cy="322416"/>
          </a:xfrm>
          <a:prstGeom prst="rect">
            <a:avLst/>
          </a:prstGeom>
          <a:noFill/>
          <a:ln>
            <a:noFill/>
          </a:ln>
        </p:spPr>
        <p:txBody>
          <a:bodyPr spcFirstLastPara="1" wrap="square" lIns="91401" tIns="91401" rIns="91401" bIns="91401" anchor="t" anchorCtr="0">
            <a:noAutofit/>
          </a:bodyPr>
          <a:lstStyle/>
          <a:p>
            <a:pPr defTabSz="685800"/>
            <a:r>
              <a:rPr lang="zh-CN" altLang="en" sz="1865" dirty="0">
                <a:solidFill>
                  <a:prstClr val="black"/>
                </a:solidFill>
                <a:latin typeface="Calibri" panose="020F0502020204030204"/>
              </a:rPr>
              <a:t>整张</a:t>
            </a:r>
            <a:r>
              <a:rPr lang="zh-CN" altLang="en-US" sz="1865" dirty="0">
                <a:solidFill>
                  <a:prstClr val="black"/>
                </a:solidFill>
                <a:latin typeface="Calibri" panose="020F0502020204030204"/>
              </a:rPr>
              <a:t>图像</a:t>
            </a:r>
            <a:endParaRPr sz="1865" dirty="0">
              <a:solidFill>
                <a:prstClr val="black"/>
              </a:solidFill>
              <a:latin typeface="Calibri" panose="020F0502020204030204"/>
            </a:endParaRPr>
          </a:p>
        </p:txBody>
      </p:sp>
      <p:sp>
        <p:nvSpPr>
          <p:cNvPr id="10" name="Google Shape;207;p17">
            <a:extLst>
              <a:ext uri="{FF2B5EF4-FFF2-40B4-BE49-F238E27FC236}">
                <a16:creationId xmlns:a16="http://schemas.microsoft.com/office/drawing/2014/main" id="{B7B53BFB-0334-BD4B-A219-9F451FB352AB}"/>
              </a:ext>
            </a:extLst>
          </p:cNvPr>
          <p:cNvSpPr txBox="1"/>
          <p:nvPr/>
        </p:nvSpPr>
        <p:spPr>
          <a:xfrm>
            <a:off x="3959479" y="2402529"/>
            <a:ext cx="969223" cy="736718"/>
          </a:xfrm>
          <a:prstGeom prst="rect">
            <a:avLst/>
          </a:prstGeom>
          <a:noFill/>
          <a:ln>
            <a:noFill/>
          </a:ln>
        </p:spPr>
        <p:txBody>
          <a:bodyPr spcFirstLastPara="1" wrap="square" lIns="91401" tIns="91401" rIns="91401" bIns="91401" anchor="ctr" anchorCtr="0">
            <a:noAutofit/>
          </a:bodyPr>
          <a:lstStyle/>
          <a:p>
            <a:pPr defTabSz="685800"/>
            <a:r>
              <a:rPr lang="zh-CN" altLang="en" sz="1865" dirty="0">
                <a:solidFill>
                  <a:prstClr val="black"/>
                </a:solidFill>
                <a:latin typeface="Calibri" panose="020F0502020204030204"/>
              </a:rPr>
              <a:t>提取</a:t>
            </a:r>
            <a:r>
              <a:rPr lang="zh-CN" altLang="en-US" sz="1865" dirty="0">
                <a:solidFill>
                  <a:prstClr val="black"/>
                </a:solidFill>
                <a:latin typeface="Calibri" panose="020F0502020204030204"/>
              </a:rPr>
              <a:t>邻接像素</a:t>
            </a:r>
            <a:endParaRPr sz="1865" dirty="0">
              <a:solidFill>
                <a:prstClr val="black"/>
              </a:solidFill>
              <a:latin typeface="Calibri" panose="020F0502020204030204"/>
            </a:endParaRPr>
          </a:p>
        </p:txBody>
      </p:sp>
      <p:sp>
        <p:nvSpPr>
          <p:cNvPr id="12" name="Google Shape;209;p17">
            <a:extLst>
              <a:ext uri="{FF2B5EF4-FFF2-40B4-BE49-F238E27FC236}">
                <a16:creationId xmlns:a16="http://schemas.microsoft.com/office/drawing/2014/main" id="{ADF43FF8-2509-8647-B6CD-7D544FFEADB3}"/>
              </a:ext>
            </a:extLst>
          </p:cNvPr>
          <p:cNvSpPr txBox="1"/>
          <p:nvPr/>
        </p:nvSpPr>
        <p:spPr>
          <a:xfrm>
            <a:off x="6159474" y="1752600"/>
            <a:ext cx="1750944" cy="479875"/>
          </a:xfrm>
          <a:prstGeom prst="rect">
            <a:avLst/>
          </a:prstGeom>
          <a:noFill/>
          <a:ln>
            <a:noFill/>
          </a:ln>
        </p:spPr>
        <p:txBody>
          <a:bodyPr spcFirstLastPara="1" wrap="square" lIns="91401" tIns="91401" rIns="91401" bIns="91401" anchor="ctr" anchorCtr="0">
            <a:noAutofit/>
          </a:bodyPr>
          <a:lstStyle/>
          <a:p>
            <a:pPr defTabSz="685800"/>
            <a:r>
              <a:rPr lang="zh-CN" altLang="en-US" sz="1865" dirty="0">
                <a:solidFill>
                  <a:prstClr val="black"/>
                </a:solidFill>
                <a:latin typeface="Calibri" panose="020F0502020204030204"/>
              </a:rPr>
              <a:t>聚类</a:t>
            </a:r>
            <a:endParaRPr sz="1865" dirty="0">
              <a:solidFill>
                <a:prstClr val="black"/>
              </a:solidFill>
              <a:latin typeface="Calibri" panose="020F0502020204030204"/>
            </a:endParaRPr>
          </a:p>
        </p:txBody>
      </p:sp>
      <p:sp>
        <p:nvSpPr>
          <p:cNvPr id="13" name="Google Shape;210;p17">
            <a:extLst>
              <a:ext uri="{FF2B5EF4-FFF2-40B4-BE49-F238E27FC236}">
                <a16:creationId xmlns:a16="http://schemas.microsoft.com/office/drawing/2014/main" id="{BD9B0507-359C-F146-9A6B-E2140BFCB85A}"/>
              </a:ext>
            </a:extLst>
          </p:cNvPr>
          <p:cNvSpPr/>
          <p:nvPr/>
        </p:nvSpPr>
        <p:spPr>
          <a:xfrm>
            <a:off x="4344218" y="3443660"/>
            <a:ext cx="119669" cy="119669"/>
          </a:xfrm>
          <a:prstGeom prst="ellipse">
            <a:avLst/>
          </a:prstGeom>
          <a:noFill/>
          <a:ln w="38100" cap="flat" cmpd="sng">
            <a:solidFill>
              <a:srgbClr val="FF0000"/>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5" name="Google Shape;222;p17">
            <a:extLst>
              <a:ext uri="{FF2B5EF4-FFF2-40B4-BE49-F238E27FC236}">
                <a16:creationId xmlns:a16="http://schemas.microsoft.com/office/drawing/2014/main" id="{25205346-5504-B546-A722-2F222150E211}"/>
              </a:ext>
            </a:extLst>
          </p:cNvPr>
          <p:cNvSpPr/>
          <p:nvPr/>
        </p:nvSpPr>
        <p:spPr>
          <a:xfrm>
            <a:off x="4404051" y="3455570"/>
            <a:ext cx="119669" cy="119669"/>
          </a:xfrm>
          <a:prstGeom prst="ellipse">
            <a:avLst/>
          </a:prstGeom>
          <a:noFill/>
          <a:ln w="38100" cap="flat" cmpd="sng">
            <a:solidFill>
              <a:srgbClr val="0000FF"/>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sp>
        <p:nvSpPr>
          <p:cNvPr id="26" name="Google Shape;223;p17">
            <a:extLst>
              <a:ext uri="{FF2B5EF4-FFF2-40B4-BE49-F238E27FC236}">
                <a16:creationId xmlns:a16="http://schemas.microsoft.com/office/drawing/2014/main" id="{AA460A5A-6661-C04D-9845-8808A33FCA06}"/>
              </a:ext>
            </a:extLst>
          </p:cNvPr>
          <p:cNvSpPr/>
          <p:nvPr/>
        </p:nvSpPr>
        <p:spPr>
          <a:xfrm>
            <a:off x="4324422" y="3515404"/>
            <a:ext cx="119669" cy="119669"/>
          </a:xfrm>
          <a:prstGeom prst="ellipse">
            <a:avLst/>
          </a:prstGeom>
          <a:noFill/>
          <a:ln w="38100" cap="flat" cmpd="sng">
            <a:solidFill>
              <a:srgbClr val="FF00FF"/>
            </a:solidFill>
            <a:prstDash val="solid"/>
            <a:round/>
            <a:headEnd type="none" w="sm" len="sm"/>
            <a:tailEnd type="none" w="sm" len="sm"/>
          </a:ln>
        </p:spPr>
        <p:txBody>
          <a:bodyPr spcFirstLastPara="1" wrap="square" lIns="91401" tIns="91401" rIns="91401" bIns="91401" anchor="ctr" anchorCtr="0">
            <a:noAutofit/>
          </a:bodyPr>
          <a:lstStyle/>
          <a:p>
            <a:pPr defTabSz="685800"/>
            <a:endParaRPr sz="1865">
              <a:solidFill>
                <a:prstClr val="black"/>
              </a:solidFill>
              <a:latin typeface="Calibri" panose="020F0502020204030204"/>
            </a:endParaRPr>
          </a:p>
        </p:txBody>
      </p:sp>
      <p:grpSp>
        <p:nvGrpSpPr>
          <p:cNvPr id="33" name="Google Shape;172;p16">
            <a:extLst>
              <a:ext uri="{FF2B5EF4-FFF2-40B4-BE49-F238E27FC236}">
                <a16:creationId xmlns:a16="http://schemas.microsoft.com/office/drawing/2014/main" id="{B01511B9-07F7-9640-99A4-40F2D4085700}"/>
              </a:ext>
            </a:extLst>
          </p:cNvPr>
          <p:cNvGrpSpPr/>
          <p:nvPr/>
        </p:nvGrpSpPr>
        <p:grpSpPr>
          <a:xfrm>
            <a:off x="5447068" y="2598031"/>
            <a:ext cx="2469976" cy="1834745"/>
            <a:chOff x="3688175" y="943350"/>
            <a:chExt cx="5279100" cy="3521825"/>
          </a:xfrm>
        </p:grpSpPr>
        <p:sp>
          <p:nvSpPr>
            <p:cNvPr id="34" name="Google Shape;173;p16">
              <a:extLst>
                <a:ext uri="{FF2B5EF4-FFF2-40B4-BE49-F238E27FC236}">
                  <a16:creationId xmlns:a16="http://schemas.microsoft.com/office/drawing/2014/main" id="{D57455CB-F4DE-AA44-8F55-DA12266E57FC}"/>
                </a:ext>
              </a:extLst>
            </p:cNvPr>
            <p:cNvSpPr/>
            <p:nvPr/>
          </p:nvSpPr>
          <p:spPr>
            <a:xfrm>
              <a:off x="3688175" y="952350"/>
              <a:ext cx="5279100" cy="3495000"/>
            </a:xfrm>
            <a:prstGeom prst="rect">
              <a:avLst/>
            </a:prstGeom>
            <a:solidFill>
              <a:srgbClr val="3D85C6"/>
            </a:solidFill>
            <a:ln>
              <a:noFill/>
            </a:ln>
          </p:spPr>
          <p:txBody>
            <a:bodyPr spcFirstLastPara="1" wrap="square" lIns="91401" tIns="91401" rIns="91401" bIns="91401"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Google Shape;174;p16">
              <a:extLst>
                <a:ext uri="{FF2B5EF4-FFF2-40B4-BE49-F238E27FC236}">
                  <a16:creationId xmlns:a16="http://schemas.microsoft.com/office/drawing/2014/main" id="{E93D572B-D4D6-4B45-801C-EE8EC87F45E2}"/>
                </a:ext>
              </a:extLst>
            </p:cNvPr>
            <p:cNvSpPr/>
            <p:nvPr/>
          </p:nvSpPr>
          <p:spPr>
            <a:xfrm>
              <a:off x="3693375" y="2273025"/>
              <a:ext cx="5264775" cy="2183175"/>
            </a:xfrm>
            <a:custGeom>
              <a:avLst/>
              <a:gdLst/>
              <a:ahLst/>
              <a:cxnLst/>
              <a:rect l="l" t="t" r="r" b="b"/>
              <a:pathLst>
                <a:path w="210591" h="87327" extrusionOk="0">
                  <a:moveTo>
                    <a:pt x="210232" y="22281"/>
                  </a:moveTo>
                  <a:lnTo>
                    <a:pt x="164951" y="19047"/>
                  </a:lnTo>
                  <a:lnTo>
                    <a:pt x="35937" y="6109"/>
                  </a:lnTo>
                  <a:lnTo>
                    <a:pt x="16890" y="719"/>
                  </a:lnTo>
                  <a:lnTo>
                    <a:pt x="19765" y="6828"/>
                  </a:lnTo>
                  <a:lnTo>
                    <a:pt x="3953" y="2875"/>
                  </a:lnTo>
                  <a:lnTo>
                    <a:pt x="6109" y="719"/>
                  </a:lnTo>
                  <a:lnTo>
                    <a:pt x="0" y="0"/>
                  </a:lnTo>
                  <a:lnTo>
                    <a:pt x="0" y="87327"/>
                  </a:lnTo>
                  <a:lnTo>
                    <a:pt x="210591" y="86968"/>
                  </a:lnTo>
                  <a:close/>
                </a:path>
              </a:pathLst>
            </a:custGeom>
            <a:solidFill>
              <a:srgbClr val="6AA84F"/>
            </a:solidFill>
            <a:ln>
              <a:noFill/>
            </a:ln>
          </p:spPr>
        </p:sp>
        <p:sp>
          <p:nvSpPr>
            <p:cNvPr id="36" name="Google Shape;175;p16">
              <a:extLst>
                <a:ext uri="{FF2B5EF4-FFF2-40B4-BE49-F238E27FC236}">
                  <a16:creationId xmlns:a16="http://schemas.microsoft.com/office/drawing/2014/main" id="{661A739B-FFA1-D947-B51C-1EECCD5A9EAC}"/>
                </a:ext>
              </a:extLst>
            </p:cNvPr>
            <p:cNvSpPr/>
            <p:nvPr/>
          </p:nvSpPr>
          <p:spPr>
            <a:xfrm>
              <a:off x="3702350" y="943350"/>
              <a:ext cx="5255800" cy="1922625"/>
            </a:xfrm>
            <a:custGeom>
              <a:avLst/>
              <a:gdLst/>
              <a:ahLst/>
              <a:cxnLst/>
              <a:rect l="l" t="t" r="r" b="b"/>
              <a:pathLst>
                <a:path w="210232" h="76905" extrusionOk="0">
                  <a:moveTo>
                    <a:pt x="210232" y="43843"/>
                  </a:moveTo>
                  <a:lnTo>
                    <a:pt x="202326" y="43843"/>
                  </a:lnTo>
                  <a:lnTo>
                    <a:pt x="196936" y="49593"/>
                  </a:lnTo>
                  <a:lnTo>
                    <a:pt x="191545" y="45999"/>
                  </a:lnTo>
                  <a:lnTo>
                    <a:pt x="186514" y="48156"/>
                  </a:lnTo>
                  <a:lnTo>
                    <a:pt x="183280" y="38093"/>
                  </a:lnTo>
                  <a:lnTo>
                    <a:pt x="181123" y="43125"/>
                  </a:lnTo>
                  <a:lnTo>
                    <a:pt x="168905" y="37015"/>
                  </a:lnTo>
                  <a:lnTo>
                    <a:pt x="152374" y="53906"/>
                  </a:lnTo>
                  <a:lnTo>
                    <a:pt x="155249" y="44562"/>
                  </a:lnTo>
                  <a:lnTo>
                    <a:pt x="152014" y="37015"/>
                  </a:lnTo>
                  <a:lnTo>
                    <a:pt x="148420" y="46718"/>
                  </a:lnTo>
                  <a:lnTo>
                    <a:pt x="145186" y="37734"/>
                  </a:lnTo>
                  <a:lnTo>
                    <a:pt x="141952" y="47437"/>
                  </a:lnTo>
                  <a:lnTo>
                    <a:pt x="142311" y="53187"/>
                  </a:lnTo>
                  <a:lnTo>
                    <a:pt x="107093" y="41687"/>
                  </a:lnTo>
                  <a:lnTo>
                    <a:pt x="103858" y="34140"/>
                  </a:lnTo>
                  <a:lnTo>
                    <a:pt x="117874" y="32343"/>
                  </a:lnTo>
                  <a:lnTo>
                    <a:pt x="120030" y="24437"/>
                  </a:lnTo>
                  <a:lnTo>
                    <a:pt x="123983" y="18687"/>
                  </a:lnTo>
                  <a:lnTo>
                    <a:pt x="131171" y="17969"/>
                  </a:lnTo>
                  <a:lnTo>
                    <a:pt x="126858" y="9703"/>
                  </a:lnTo>
                  <a:lnTo>
                    <a:pt x="125061" y="3594"/>
                  </a:lnTo>
                  <a:lnTo>
                    <a:pt x="126858" y="0"/>
                  </a:lnTo>
                  <a:lnTo>
                    <a:pt x="3594" y="0"/>
                  </a:lnTo>
                  <a:lnTo>
                    <a:pt x="4313" y="3594"/>
                  </a:lnTo>
                  <a:lnTo>
                    <a:pt x="0" y="7187"/>
                  </a:lnTo>
                  <a:lnTo>
                    <a:pt x="0" y="72593"/>
                  </a:lnTo>
                  <a:lnTo>
                    <a:pt x="210232" y="76905"/>
                  </a:lnTo>
                  <a:close/>
                </a:path>
              </a:pathLst>
            </a:custGeom>
            <a:solidFill>
              <a:srgbClr val="C27BA0"/>
            </a:solidFill>
            <a:ln>
              <a:noFill/>
            </a:ln>
          </p:spPr>
        </p:sp>
        <p:sp>
          <p:nvSpPr>
            <p:cNvPr id="37" name="Google Shape;176;p16">
              <a:extLst>
                <a:ext uri="{FF2B5EF4-FFF2-40B4-BE49-F238E27FC236}">
                  <a16:creationId xmlns:a16="http://schemas.microsoft.com/office/drawing/2014/main" id="{95B251A8-7C94-714E-A37C-824EE19CA046}"/>
                </a:ext>
              </a:extLst>
            </p:cNvPr>
            <p:cNvSpPr/>
            <p:nvPr/>
          </p:nvSpPr>
          <p:spPr>
            <a:xfrm>
              <a:off x="4313276" y="970300"/>
              <a:ext cx="3764426" cy="3494875"/>
            </a:xfrm>
            <a:custGeom>
              <a:avLst/>
              <a:gdLst/>
              <a:ahLst/>
              <a:cxnLst/>
              <a:rect l="l" t="t" r="r" b="b"/>
              <a:pathLst>
                <a:path w="150577" h="139795" extrusionOk="0">
                  <a:moveTo>
                    <a:pt x="46359" y="0"/>
                  </a:moveTo>
                  <a:lnTo>
                    <a:pt x="34859" y="2156"/>
                  </a:lnTo>
                  <a:lnTo>
                    <a:pt x="28391" y="11141"/>
                  </a:lnTo>
                  <a:lnTo>
                    <a:pt x="25156" y="17609"/>
                  </a:lnTo>
                  <a:lnTo>
                    <a:pt x="14016" y="13656"/>
                  </a:lnTo>
                  <a:lnTo>
                    <a:pt x="4672" y="14016"/>
                  </a:lnTo>
                  <a:lnTo>
                    <a:pt x="0" y="18687"/>
                  </a:lnTo>
                  <a:lnTo>
                    <a:pt x="3954" y="25515"/>
                  </a:lnTo>
                  <a:lnTo>
                    <a:pt x="11500" y="32343"/>
                  </a:lnTo>
                  <a:lnTo>
                    <a:pt x="15453" y="33062"/>
                  </a:lnTo>
                  <a:lnTo>
                    <a:pt x="12219" y="37375"/>
                  </a:lnTo>
                  <a:lnTo>
                    <a:pt x="13657" y="46718"/>
                  </a:lnTo>
                  <a:lnTo>
                    <a:pt x="12578" y="52828"/>
                  </a:lnTo>
                  <a:lnTo>
                    <a:pt x="11860" y="64687"/>
                  </a:lnTo>
                  <a:lnTo>
                    <a:pt x="14735" y="78702"/>
                  </a:lnTo>
                  <a:lnTo>
                    <a:pt x="19406" y="83374"/>
                  </a:lnTo>
                  <a:lnTo>
                    <a:pt x="22641" y="97390"/>
                  </a:lnTo>
                  <a:lnTo>
                    <a:pt x="23000" y="109968"/>
                  </a:lnTo>
                  <a:lnTo>
                    <a:pt x="23360" y="119671"/>
                  </a:lnTo>
                  <a:lnTo>
                    <a:pt x="20485" y="130811"/>
                  </a:lnTo>
                  <a:lnTo>
                    <a:pt x="17969" y="138717"/>
                  </a:lnTo>
                  <a:lnTo>
                    <a:pt x="29828" y="139436"/>
                  </a:lnTo>
                  <a:lnTo>
                    <a:pt x="29469" y="129733"/>
                  </a:lnTo>
                  <a:lnTo>
                    <a:pt x="29469" y="117155"/>
                  </a:lnTo>
                  <a:lnTo>
                    <a:pt x="33781" y="118233"/>
                  </a:lnTo>
                  <a:lnTo>
                    <a:pt x="32344" y="112843"/>
                  </a:lnTo>
                  <a:lnTo>
                    <a:pt x="33422" y="104218"/>
                  </a:lnTo>
                  <a:lnTo>
                    <a:pt x="31984" y="94515"/>
                  </a:lnTo>
                  <a:lnTo>
                    <a:pt x="32703" y="89843"/>
                  </a:lnTo>
                  <a:lnTo>
                    <a:pt x="35578" y="96312"/>
                  </a:lnTo>
                  <a:lnTo>
                    <a:pt x="36297" y="105296"/>
                  </a:lnTo>
                  <a:lnTo>
                    <a:pt x="35938" y="112483"/>
                  </a:lnTo>
                  <a:lnTo>
                    <a:pt x="39172" y="113202"/>
                  </a:lnTo>
                  <a:lnTo>
                    <a:pt x="43484" y="111765"/>
                  </a:lnTo>
                  <a:lnTo>
                    <a:pt x="40969" y="102062"/>
                  </a:lnTo>
                  <a:lnTo>
                    <a:pt x="44203" y="104218"/>
                  </a:lnTo>
                  <a:lnTo>
                    <a:pt x="51031" y="93796"/>
                  </a:lnTo>
                  <a:lnTo>
                    <a:pt x="52828" y="108890"/>
                  </a:lnTo>
                  <a:lnTo>
                    <a:pt x="56781" y="122186"/>
                  </a:lnTo>
                  <a:lnTo>
                    <a:pt x="59297" y="139795"/>
                  </a:lnTo>
                  <a:lnTo>
                    <a:pt x="69359" y="139077"/>
                  </a:lnTo>
                  <a:lnTo>
                    <a:pt x="65765" y="129014"/>
                  </a:lnTo>
                  <a:lnTo>
                    <a:pt x="63609" y="120749"/>
                  </a:lnTo>
                  <a:lnTo>
                    <a:pt x="64687" y="114280"/>
                  </a:lnTo>
                  <a:lnTo>
                    <a:pt x="63250" y="106374"/>
                  </a:lnTo>
                  <a:lnTo>
                    <a:pt x="63609" y="88405"/>
                  </a:lnTo>
                  <a:lnTo>
                    <a:pt x="65765" y="104218"/>
                  </a:lnTo>
                  <a:lnTo>
                    <a:pt x="66125" y="114999"/>
                  </a:lnTo>
                  <a:lnTo>
                    <a:pt x="71156" y="113921"/>
                  </a:lnTo>
                  <a:lnTo>
                    <a:pt x="69000" y="98468"/>
                  </a:lnTo>
                  <a:lnTo>
                    <a:pt x="70437" y="91999"/>
                  </a:lnTo>
                  <a:lnTo>
                    <a:pt x="69359" y="87687"/>
                  </a:lnTo>
                  <a:lnTo>
                    <a:pt x="76906" y="88046"/>
                  </a:lnTo>
                  <a:lnTo>
                    <a:pt x="80859" y="107093"/>
                  </a:lnTo>
                  <a:lnTo>
                    <a:pt x="81218" y="111765"/>
                  </a:lnTo>
                  <a:lnTo>
                    <a:pt x="83015" y="113561"/>
                  </a:lnTo>
                  <a:lnTo>
                    <a:pt x="81937" y="126858"/>
                  </a:lnTo>
                  <a:lnTo>
                    <a:pt x="83375" y="131530"/>
                  </a:lnTo>
                  <a:lnTo>
                    <a:pt x="83734" y="136921"/>
                  </a:lnTo>
                  <a:lnTo>
                    <a:pt x="92359" y="137639"/>
                  </a:lnTo>
                  <a:lnTo>
                    <a:pt x="90562" y="129014"/>
                  </a:lnTo>
                  <a:lnTo>
                    <a:pt x="87328" y="116436"/>
                  </a:lnTo>
                  <a:lnTo>
                    <a:pt x="90562" y="107452"/>
                  </a:lnTo>
                  <a:lnTo>
                    <a:pt x="87328" y="93796"/>
                  </a:lnTo>
                  <a:lnTo>
                    <a:pt x="93437" y="102062"/>
                  </a:lnTo>
                  <a:lnTo>
                    <a:pt x="98828" y="103499"/>
                  </a:lnTo>
                  <a:lnTo>
                    <a:pt x="102781" y="98108"/>
                  </a:lnTo>
                  <a:lnTo>
                    <a:pt x="103140" y="110327"/>
                  </a:lnTo>
                  <a:lnTo>
                    <a:pt x="106015" y="118593"/>
                  </a:lnTo>
                  <a:lnTo>
                    <a:pt x="107452" y="131171"/>
                  </a:lnTo>
                  <a:lnTo>
                    <a:pt x="109968" y="136202"/>
                  </a:lnTo>
                  <a:lnTo>
                    <a:pt x="115359" y="136921"/>
                  </a:lnTo>
                  <a:lnTo>
                    <a:pt x="116796" y="132249"/>
                  </a:lnTo>
                  <a:lnTo>
                    <a:pt x="111046" y="118593"/>
                  </a:lnTo>
                  <a:lnTo>
                    <a:pt x="111406" y="108530"/>
                  </a:lnTo>
                  <a:lnTo>
                    <a:pt x="111765" y="93437"/>
                  </a:lnTo>
                  <a:lnTo>
                    <a:pt x="115718" y="95952"/>
                  </a:lnTo>
                  <a:lnTo>
                    <a:pt x="117155" y="91280"/>
                  </a:lnTo>
                  <a:lnTo>
                    <a:pt x="133327" y="97390"/>
                  </a:lnTo>
                  <a:lnTo>
                    <a:pt x="140155" y="101343"/>
                  </a:lnTo>
                  <a:lnTo>
                    <a:pt x="148421" y="97390"/>
                  </a:lnTo>
                  <a:lnTo>
                    <a:pt x="149858" y="93437"/>
                  </a:lnTo>
                  <a:lnTo>
                    <a:pt x="140515" y="70796"/>
                  </a:lnTo>
                  <a:lnTo>
                    <a:pt x="142311" y="64687"/>
                  </a:lnTo>
                  <a:lnTo>
                    <a:pt x="148780" y="63249"/>
                  </a:lnTo>
                  <a:lnTo>
                    <a:pt x="150577" y="57499"/>
                  </a:lnTo>
                  <a:lnTo>
                    <a:pt x="143390" y="53906"/>
                  </a:lnTo>
                  <a:lnTo>
                    <a:pt x="136921" y="54625"/>
                  </a:lnTo>
                  <a:lnTo>
                    <a:pt x="131171" y="43484"/>
                  </a:lnTo>
                  <a:lnTo>
                    <a:pt x="118952" y="49593"/>
                  </a:lnTo>
                  <a:lnTo>
                    <a:pt x="105296" y="42406"/>
                  </a:lnTo>
                  <a:lnTo>
                    <a:pt x="100265" y="37734"/>
                  </a:lnTo>
                  <a:lnTo>
                    <a:pt x="91640" y="34859"/>
                  </a:lnTo>
                  <a:lnTo>
                    <a:pt x="81218" y="40250"/>
                  </a:lnTo>
                  <a:lnTo>
                    <a:pt x="72234" y="40250"/>
                  </a:lnTo>
                  <a:lnTo>
                    <a:pt x="61812" y="43843"/>
                  </a:lnTo>
                  <a:lnTo>
                    <a:pt x="62172" y="37734"/>
                  </a:lnTo>
                  <a:lnTo>
                    <a:pt x="70437" y="36656"/>
                  </a:lnTo>
                  <a:lnTo>
                    <a:pt x="82296" y="26594"/>
                  </a:lnTo>
                  <a:lnTo>
                    <a:pt x="83734" y="22281"/>
                  </a:lnTo>
                  <a:lnTo>
                    <a:pt x="77984" y="17969"/>
                  </a:lnTo>
                  <a:lnTo>
                    <a:pt x="70437" y="16891"/>
                  </a:lnTo>
                  <a:lnTo>
                    <a:pt x="65047" y="20484"/>
                  </a:lnTo>
                  <a:lnTo>
                    <a:pt x="64328" y="15812"/>
                  </a:lnTo>
                  <a:lnTo>
                    <a:pt x="60734" y="11141"/>
                  </a:lnTo>
                  <a:lnTo>
                    <a:pt x="59297" y="6469"/>
                  </a:lnTo>
                  <a:lnTo>
                    <a:pt x="54625" y="719"/>
                  </a:lnTo>
                  <a:close/>
                </a:path>
              </a:pathLst>
            </a:custGeom>
            <a:solidFill>
              <a:srgbClr val="7F6000"/>
            </a:solidFill>
            <a:ln>
              <a:noFill/>
            </a:ln>
          </p:spPr>
        </p:sp>
      </p:grpSp>
      <p:sp>
        <p:nvSpPr>
          <p:cNvPr id="20" name="Text Box 3">
            <a:extLst>
              <a:ext uri="{FF2B5EF4-FFF2-40B4-BE49-F238E27FC236}">
                <a16:creationId xmlns:a16="http://schemas.microsoft.com/office/drawing/2014/main" id="{5315D2C8-EC33-F34D-8EC0-DCE6719708A7}"/>
              </a:ext>
            </a:extLst>
          </p:cNvPr>
          <p:cNvSpPr txBox="1">
            <a:spLocks noChangeArrowheads="1"/>
          </p:cNvSpPr>
          <p:nvPr/>
        </p:nvSpPr>
        <p:spPr bwMode="auto">
          <a:xfrm>
            <a:off x="1022791" y="5162595"/>
            <a:ext cx="70984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ea typeface="宋体" panose="02010600030101010101" pitchFamily="2" charset="-122"/>
              </a:rPr>
              <a:t>我们需要做的是定义相似准则进行像素合并</a:t>
            </a:r>
            <a:r>
              <a:rPr lang="en-US" altLang="zh-CN" sz="2800" dirty="0">
                <a:ea typeface="宋体" panose="02010600030101010101" pitchFamily="2" charset="-122"/>
              </a:rPr>
              <a:t>.</a:t>
            </a:r>
          </a:p>
        </p:txBody>
      </p:sp>
    </p:spTree>
    <p:extLst>
      <p:ext uri="{BB962C8B-B14F-4D97-AF65-F5344CB8AC3E}">
        <p14:creationId xmlns:p14="http://schemas.microsoft.com/office/powerpoint/2010/main" val="3805482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Johnson NN clas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8115</TotalTime>
  <Words>3758</Words>
  <Application>Microsoft Macintosh PowerPoint</Application>
  <PresentationFormat>全屏显示(4:3)</PresentationFormat>
  <Paragraphs>823</Paragraphs>
  <Slides>88</Slides>
  <Notes>8</Notes>
  <HiddenSlides>0</HiddenSlides>
  <MMClips>1</MMClips>
  <ScaleCrop>false</ScaleCrop>
  <HeadingPairs>
    <vt:vector size="8" baseType="variant">
      <vt:variant>
        <vt:lpstr>已用的字体</vt:lpstr>
      </vt:variant>
      <vt:variant>
        <vt:i4>8</vt:i4>
      </vt:variant>
      <vt:variant>
        <vt:lpstr>主题</vt:lpstr>
      </vt:variant>
      <vt:variant>
        <vt:i4>3</vt:i4>
      </vt:variant>
      <vt:variant>
        <vt:lpstr>嵌入 OLE 服务器</vt:lpstr>
      </vt:variant>
      <vt:variant>
        <vt:i4>2</vt:i4>
      </vt:variant>
      <vt:variant>
        <vt:lpstr>幻灯片标题</vt:lpstr>
      </vt:variant>
      <vt:variant>
        <vt:i4>88</vt:i4>
      </vt:variant>
    </vt:vector>
  </HeadingPairs>
  <TitlesOfParts>
    <vt:vector size="101" baseType="lpstr">
      <vt:lpstr>KaiTi</vt:lpstr>
      <vt:lpstr>Arial</vt:lpstr>
      <vt:lpstr>Calibri</vt:lpstr>
      <vt:lpstr>Calibri Light</vt:lpstr>
      <vt:lpstr>Cambria Math</vt:lpstr>
      <vt:lpstr>Symbol</vt:lpstr>
      <vt:lpstr>Tahoma</vt:lpstr>
      <vt:lpstr>Times New Roman</vt:lpstr>
      <vt:lpstr>Office Theme</vt:lpstr>
      <vt:lpstr>JJohnson NN class</vt:lpstr>
      <vt:lpstr>1_Office Theme</vt:lpstr>
      <vt:lpstr>Microsoft 公式 3.0</vt:lpstr>
      <vt:lpstr>Equation</vt:lpstr>
      <vt:lpstr>计算机视觉 第11章 图像分割</vt:lpstr>
      <vt:lpstr>本章内容</vt:lpstr>
      <vt:lpstr>计算机视觉任务</vt:lpstr>
      <vt:lpstr>计算机视觉任务：语义分割</vt:lpstr>
      <vt:lpstr>区域分割</vt:lpstr>
      <vt:lpstr>语义分割</vt:lpstr>
      <vt:lpstr>本章内容</vt:lpstr>
      <vt:lpstr>区域分割定义</vt:lpstr>
      <vt:lpstr>区域分割想法: 聚类</vt:lpstr>
      <vt:lpstr>区域分割</vt:lpstr>
      <vt:lpstr>分割-阈值分割</vt:lpstr>
      <vt:lpstr>分割-阈值分割</vt:lpstr>
      <vt:lpstr>分割-阈值分割</vt:lpstr>
      <vt:lpstr>分割-阈值分割</vt:lpstr>
      <vt:lpstr>分割-阈值分割</vt:lpstr>
      <vt:lpstr>分割-区域生长</vt:lpstr>
      <vt:lpstr>分割-区域生长</vt:lpstr>
      <vt:lpstr>分割-区域生长</vt:lpstr>
      <vt:lpstr>分割-区域生长</vt:lpstr>
      <vt:lpstr>分割-聚类</vt:lpstr>
      <vt:lpstr>K-Means聚类</vt:lpstr>
      <vt:lpstr>K-Means聚类</vt:lpstr>
      <vt:lpstr>K-Means聚类</vt:lpstr>
      <vt:lpstr>K-means 变化</vt:lpstr>
      <vt:lpstr>K-Means </vt:lpstr>
      <vt:lpstr>K-Means举例</vt:lpstr>
      <vt:lpstr>分割-分裂归并</vt:lpstr>
      <vt:lpstr>分割-分裂归并</vt:lpstr>
      <vt:lpstr>PowerPoint 演示文稿</vt:lpstr>
      <vt:lpstr>本章内容</vt:lpstr>
      <vt:lpstr>语义分割想法: 滑动窗</vt:lpstr>
      <vt:lpstr>语义分割想法: 滑动窗</vt:lpstr>
      <vt:lpstr>语义分割: 全卷积网络</vt:lpstr>
      <vt:lpstr>语义分割: 全卷积网络</vt:lpstr>
      <vt:lpstr>语义分割: 全卷积网络</vt:lpstr>
      <vt:lpstr>语义分割: 全卷积网络</vt:lpstr>
      <vt:lpstr>语义分割: 全卷积网络</vt:lpstr>
      <vt:lpstr>网络内部上采样: “上池化”</vt:lpstr>
      <vt:lpstr>网络内部上采样: “上池化”</vt:lpstr>
      <vt:lpstr>网络内部上采样: 双线性插值</vt:lpstr>
      <vt:lpstr>网络内部上采样: 二次样条插值</vt:lpstr>
      <vt:lpstr>网络内部上采样: “最大上采样”</vt:lpstr>
      <vt:lpstr>可学习的上采样:转置卷积</vt:lpstr>
      <vt:lpstr>可学习的上采样:转置卷积</vt:lpstr>
      <vt:lpstr>可学习的上采样:转置卷积</vt:lpstr>
      <vt:lpstr>可学习的上采样:转置卷积</vt:lpstr>
      <vt:lpstr>可学习的上采样:转置卷积</vt:lpstr>
      <vt:lpstr>可学习的上采样:转置卷积</vt:lpstr>
      <vt:lpstr>可学习的上采样:转置卷积</vt:lpstr>
      <vt:lpstr>可学习的上采样:转置卷积</vt:lpstr>
      <vt:lpstr>可学习的上采样:转置卷积</vt:lpstr>
      <vt:lpstr>可学习的上采样:转置卷积</vt:lpstr>
      <vt:lpstr>可学习的上采样:转置卷积</vt:lpstr>
      <vt:lpstr>可学习的上采样:转置卷积</vt:lpstr>
      <vt:lpstr>转置卷积: 1D 举例</vt:lpstr>
      <vt:lpstr>转置卷积: 1D 举例</vt:lpstr>
      <vt:lpstr>卷积作为矩阵乘法(1D 举例)</vt:lpstr>
      <vt:lpstr>卷积作为矩阵乘法(1D 举例)</vt:lpstr>
      <vt:lpstr>卷积作为矩阵乘法(1D 举例)</vt:lpstr>
      <vt:lpstr>卷积作为矩阵乘法(1D 举例)</vt:lpstr>
      <vt:lpstr>语义分割: 全卷积网络</vt:lpstr>
      <vt:lpstr>U-Nets</vt:lpstr>
      <vt:lpstr>本章内容</vt:lpstr>
      <vt:lpstr>事件与东西</vt:lpstr>
      <vt:lpstr>PowerPoint 演示文稿</vt:lpstr>
      <vt:lpstr>计算机视觉任务: 实例分割</vt:lpstr>
      <vt:lpstr>PowerPoint 演示文稿</vt:lpstr>
      <vt:lpstr>PowerPoint 演示文稿</vt:lpstr>
      <vt:lpstr>目标检测: Faster R-CNN</vt:lpstr>
      <vt:lpstr>实例分割: Mask R-CNN</vt:lpstr>
      <vt:lpstr>Mask R-CNN</vt:lpstr>
      <vt:lpstr>Mask R-CNN: 示例训练目标</vt:lpstr>
      <vt:lpstr>Mask R-CNN:示例训练目标</vt:lpstr>
      <vt:lpstr>Mask R-CNN:示例训练目标</vt:lpstr>
      <vt:lpstr>Mask R-CNN:示例训练目标</vt:lpstr>
      <vt:lpstr>Mask R-CNN: 非常好的结果!</vt:lpstr>
      <vt:lpstr>PowerPoint 演示文稿</vt:lpstr>
      <vt:lpstr>实例分割之外的任务</vt:lpstr>
      <vt:lpstr>实例分割之外的任务: 全景分割</vt:lpstr>
      <vt:lpstr>PowerPoint 演示文稿</vt:lpstr>
      <vt:lpstr>实例分割之外的任务: 人的关键点检测</vt:lpstr>
      <vt:lpstr>Mask R-CNN: 实例分割</vt:lpstr>
      <vt:lpstr>Mask R-CNN: 关键点估计</vt:lpstr>
      <vt:lpstr>Mask R-CNN: 关键点</vt:lpstr>
      <vt:lpstr>联合实例分割和姿态估计</vt:lpstr>
      <vt:lpstr>总结</vt:lpstr>
      <vt:lpstr>结束</vt:lpstr>
      <vt:lpstr>下一次课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parameters of image formation</dc:title>
  <dc:creator>trevor</dc:creator>
  <cp:lastModifiedBy>Microsoft Office User</cp:lastModifiedBy>
  <cp:revision>378</cp:revision>
  <dcterms:created xsi:type="dcterms:W3CDTF">2009-09-01T01:33:15Z</dcterms:created>
  <dcterms:modified xsi:type="dcterms:W3CDTF">2022-11-30T14:22:52Z</dcterms:modified>
</cp:coreProperties>
</file>